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62" r:id="rId3"/>
    <p:sldId id="263" r:id="rId4"/>
    <p:sldId id="264" r:id="rId5"/>
    <p:sldId id="265" r:id="rId6"/>
    <p:sldId id="269" r:id="rId7"/>
    <p:sldId id="268" r:id="rId8"/>
    <p:sldId id="267" r:id="rId9"/>
    <p:sldId id="258" r:id="rId10"/>
    <p:sldId id="260" r:id="rId11"/>
    <p:sldId id="259" r:id="rId12"/>
    <p:sldId id="266" r:id="rId13"/>
    <p:sldId id="261"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9" d="100"/>
          <a:sy n="69" d="100"/>
        </p:scale>
        <p:origin x="141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BCACC0-EF57-4142-BFFE-04930428335F}"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BCACC0-EF57-4142-BFFE-04930428335F}"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BCACC0-EF57-4142-BFFE-04930428335F}"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BCACC0-EF57-4142-BFFE-04930428335F}"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BCACC0-EF57-4142-BFFE-04930428335F}"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BCACC0-EF57-4142-BFFE-04930428335F}"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BCACC0-EF57-4142-BFFE-04930428335F}" type="datetimeFigureOut">
              <a:rPr lang="en-IN" smtClean="0"/>
              <a:t>12-09-2023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AC0054-5921-47FD-B668-F9C65E0365D1}"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BCACC0-EF57-4142-BFFE-04930428335F}" type="datetimeFigureOut">
              <a:rPr lang="en-IN" smtClean="0"/>
              <a:t>12-09-2023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CACC0-EF57-4142-BFFE-04930428335F}" type="datetimeFigureOut">
              <a:rPr lang="en-IN" smtClean="0"/>
              <a:t>12-09-2023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BCACC0-EF57-4142-BFFE-04930428335F}"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BCACC0-EF57-4142-BFFE-04930428335F}"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DBCACC0-EF57-4142-BFFE-04930428335F}" type="datetimeFigureOut">
              <a:rPr lang="en-IN" smtClean="0"/>
              <a:t>12-09-2023</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6AC0054-5921-47FD-B668-F9C65E0365D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Form validation</a:t>
            </a:r>
            <a:endParaRPr lang="en-IN" b="1"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526666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$_SERVER["PHP_SELF"] variable</a:t>
            </a:r>
            <a:endParaRPr lang="en-IN" b="1" dirty="0"/>
          </a:p>
        </p:txBody>
      </p:sp>
      <p:sp>
        <p:nvSpPr>
          <p:cNvPr id="3" name="Content Placeholder 2"/>
          <p:cNvSpPr>
            <a:spLocks noGrp="1"/>
          </p:cNvSpPr>
          <p:nvPr>
            <p:ph idx="1"/>
          </p:nvPr>
        </p:nvSpPr>
        <p:spPr/>
        <p:txBody>
          <a:bodyPr>
            <a:normAutofit/>
          </a:bodyPr>
          <a:lstStyle/>
          <a:p>
            <a:pPr algn="just"/>
            <a:r>
              <a:rPr lang="en-US" dirty="0"/>
              <a:t>The $_SERVER["PHP_SELF"] is a super global variable that returns the filename of the currently executing script.</a:t>
            </a:r>
          </a:p>
        </p:txBody>
      </p:sp>
    </p:spTree>
    <p:extLst>
      <p:ext uri="{BB962C8B-B14F-4D97-AF65-F5344CB8AC3E}">
        <p14:creationId xmlns:p14="http://schemas.microsoft.com/office/powerpoint/2010/main" val="2279770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htmlspecialchars</a:t>
            </a:r>
            <a:r>
              <a:rPr lang="en-US" b="1" dirty="0"/>
              <a:t>() function</a:t>
            </a:r>
            <a:endParaRPr lang="en-IN" b="1" dirty="0"/>
          </a:p>
        </p:txBody>
      </p:sp>
      <p:sp>
        <p:nvSpPr>
          <p:cNvPr id="3" name="Content Placeholder 2"/>
          <p:cNvSpPr>
            <a:spLocks noGrp="1"/>
          </p:cNvSpPr>
          <p:nvPr>
            <p:ph idx="1"/>
          </p:nvPr>
        </p:nvSpPr>
        <p:spPr/>
        <p:txBody>
          <a:bodyPr>
            <a:normAutofit/>
          </a:bodyPr>
          <a:lstStyle/>
          <a:p>
            <a:pPr algn="just"/>
            <a:r>
              <a:rPr lang="en-US" dirty="0"/>
              <a:t>The </a:t>
            </a:r>
            <a:r>
              <a:rPr lang="en-US" dirty="0" err="1"/>
              <a:t>htmlspecialchars</a:t>
            </a:r>
            <a:r>
              <a:rPr lang="en-US" dirty="0"/>
              <a:t>() function converts special characters to HTML entities. </a:t>
            </a:r>
          </a:p>
          <a:p>
            <a:pPr algn="just"/>
            <a:r>
              <a:rPr lang="en-US" dirty="0"/>
              <a:t>This means that it will replace HTML characters like &lt; and &gt; with &amp;</a:t>
            </a:r>
            <a:r>
              <a:rPr lang="en-US" dirty="0" err="1"/>
              <a:t>lt</a:t>
            </a:r>
            <a:r>
              <a:rPr lang="en-US" dirty="0"/>
              <a:t>; and &amp;</a:t>
            </a:r>
            <a:r>
              <a:rPr lang="en-US" dirty="0" err="1"/>
              <a:t>gt</a:t>
            </a:r>
            <a:r>
              <a:rPr lang="en-US" dirty="0"/>
              <a:t>;. </a:t>
            </a:r>
          </a:p>
          <a:p>
            <a:pPr algn="just"/>
            <a:r>
              <a:rPr lang="en-US" dirty="0"/>
              <a:t>This prevents attackers from exploiting the code by injecting HTML or </a:t>
            </a:r>
            <a:r>
              <a:rPr lang="en-US" dirty="0" err="1"/>
              <a:t>Javascript</a:t>
            </a:r>
            <a:r>
              <a:rPr lang="en-US" dirty="0"/>
              <a:t> code (Cross-site Scripting attacks) in forms.</a:t>
            </a:r>
          </a:p>
        </p:txBody>
      </p:sp>
    </p:spTree>
    <p:extLst>
      <p:ext uri="{BB962C8B-B14F-4D97-AF65-F5344CB8AC3E}">
        <p14:creationId xmlns:p14="http://schemas.microsoft.com/office/powerpoint/2010/main" val="1382186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04EDC-226B-A51C-CAC5-FC611F41934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168F917-AC7F-5CD4-4346-9F877F43E291}"/>
              </a:ext>
            </a:extLst>
          </p:cNvPr>
          <p:cNvSpPr>
            <a:spLocks noGrp="1"/>
          </p:cNvSpPr>
          <p:nvPr>
            <p:ph idx="1"/>
          </p:nvPr>
        </p:nvSpPr>
        <p:spPr/>
        <p:txBody>
          <a:bodyPr/>
          <a:lstStyle/>
          <a:p>
            <a:endParaRPr lang="en-IN" dirty="0"/>
          </a:p>
          <a:p>
            <a:r>
              <a:rPr lang="en-IN" dirty="0"/>
              <a:t>$input = '&lt;script&gt;alert("Hello, world!");&lt;/script&gt;';</a:t>
            </a:r>
          </a:p>
          <a:p>
            <a:r>
              <a:rPr lang="en-IN" dirty="0"/>
              <a:t>$</a:t>
            </a:r>
            <a:r>
              <a:rPr lang="en-IN" dirty="0" err="1"/>
              <a:t>encodedInput</a:t>
            </a:r>
            <a:r>
              <a:rPr lang="en-IN" dirty="0"/>
              <a:t> = </a:t>
            </a:r>
            <a:r>
              <a:rPr lang="en-IN" dirty="0" err="1"/>
              <a:t>htmlspecialchars</a:t>
            </a:r>
            <a:r>
              <a:rPr lang="en-IN" dirty="0"/>
              <a:t>($input, ENT_QUOTES, 'UTF-8');</a:t>
            </a:r>
          </a:p>
          <a:p>
            <a:endParaRPr lang="en-IN" dirty="0"/>
          </a:p>
          <a:p>
            <a:r>
              <a:rPr lang="en-IN" dirty="0"/>
              <a:t>echo $</a:t>
            </a:r>
            <a:r>
              <a:rPr lang="en-IN" dirty="0" err="1"/>
              <a:t>encodedInput</a:t>
            </a:r>
            <a:r>
              <a:rPr lang="en-IN" dirty="0"/>
              <a:t>;</a:t>
            </a:r>
          </a:p>
          <a:p>
            <a:endParaRPr lang="en-IN" dirty="0"/>
          </a:p>
        </p:txBody>
      </p:sp>
    </p:spTree>
    <p:extLst>
      <p:ext uri="{BB962C8B-B14F-4D97-AF65-F5344CB8AC3E}">
        <p14:creationId xmlns:p14="http://schemas.microsoft.com/office/powerpoint/2010/main" val="2059768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preg_match</a:t>
            </a:r>
            <a:r>
              <a:rPr lang="en-US" b="1" dirty="0"/>
              <a:t>() function</a:t>
            </a:r>
            <a:endParaRPr lang="en-IN" b="1" dirty="0"/>
          </a:p>
        </p:txBody>
      </p:sp>
      <p:sp>
        <p:nvSpPr>
          <p:cNvPr id="3" name="Content Placeholder 2"/>
          <p:cNvSpPr>
            <a:spLocks noGrp="1"/>
          </p:cNvSpPr>
          <p:nvPr>
            <p:ph idx="1"/>
          </p:nvPr>
        </p:nvSpPr>
        <p:spPr/>
        <p:txBody>
          <a:bodyPr>
            <a:normAutofit/>
          </a:bodyPr>
          <a:lstStyle/>
          <a:p>
            <a:pPr algn="just"/>
            <a:r>
              <a:rPr lang="en-US" dirty="0"/>
              <a:t>The </a:t>
            </a:r>
            <a:r>
              <a:rPr lang="en-US" dirty="0" err="1"/>
              <a:t>preg_match</a:t>
            </a:r>
            <a:r>
              <a:rPr lang="en-US" dirty="0"/>
              <a:t>() function searches a string for pattern, returning true if the pattern exists, and false otherwise.</a:t>
            </a:r>
          </a:p>
          <a:p>
            <a:pPr algn="just"/>
            <a:endParaRPr lang="en-US" dirty="0"/>
          </a:p>
          <a:p>
            <a:pPr algn="just"/>
            <a:r>
              <a:rPr lang="en-US" dirty="0"/>
              <a:t>$text = "Hello, world!";</a:t>
            </a:r>
          </a:p>
          <a:p>
            <a:pPr algn="just"/>
            <a:r>
              <a:rPr lang="en-US" dirty="0"/>
              <a:t>if (</a:t>
            </a:r>
            <a:r>
              <a:rPr lang="en-US" dirty="0" err="1"/>
              <a:t>preg_match</a:t>
            </a:r>
            <a:r>
              <a:rPr lang="en-US" dirty="0"/>
              <a:t>("/world/", $text)) {</a:t>
            </a:r>
          </a:p>
          <a:p>
            <a:pPr algn="just"/>
            <a:r>
              <a:rPr lang="en-US" dirty="0"/>
              <a:t>    echo "Pattern found!";</a:t>
            </a:r>
          </a:p>
          <a:p>
            <a:pPr algn="just"/>
            <a:r>
              <a:rPr lang="en-US" dirty="0"/>
              <a:t>} else {</a:t>
            </a:r>
          </a:p>
          <a:p>
            <a:pPr algn="just"/>
            <a:r>
              <a:rPr lang="en-US" dirty="0"/>
              <a:t>    echo "Pattern not found!";</a:t>
            </a:r>
          </a:p>
          <a:p>
            <a:pPr algn="just"/>
            <a:r>
              <a:rPr lang="en-US" dirty="0"/>
              <a:t>}</a:t>
            </a:r>
          </a:p>
          <a:p>
            <a:pPr algn="just"/>
            <a:endParaRPr lang="en-US" dirty="0"/>
          </a:p>
        </p:txBody>
      </p:sp>
    </p:spTree>
    <p:extLst>
      <p:ext uri="{BB962C8B-B14F-4D97-AF65-F5344CB8AC3E}">
        <p14:creationId xmlns:p14="http://schemas.microsoft.com/office/powerpoint/2010/main" val="1948559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B899D6B-4DEC-8389-70B6-57E52D574ACB}"/>
              </a:ext>
            </a:extLst>
          </p:cNvPr>
          <p:cNvPicPr>
            <a:picLocks noGrp="1" noChangeAspect="1"/>
          </p:cNvPicPr>
          <p:nvPr>
            <p:ph idx="1"/>
          </p:nvPr>
        </p:nvPicPr>
        <p:blipFill>
          <a:blip r:embed="rId2"/>
          <a:stretch>
            <a:fillRect/>
          </a:stretch>
        </p:blipFill>
        <p:spPr>
          <a:xfrm>
            <a:off x="1643844" y="620688"/>
            <a:ext cx="5856312" cy="5856312"/>
          </a:xfrm>
          <a:prstGeom prst="rect">
            <a:avLst/>
          </a:prstGeom>
        </p:spPr>
      </p:pic>
    </p:spTree>
    <p:extLst>
      <p:ext uri="{BB962C8B-B14F-4D97-AF65-F5344CB8AC3E}">
        <p14:creationId xmlns:p14="http://schemas.microsoft.com/office/powerpoint/2010/main" val="3916602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B29A02-756C-2259-2B24-B35514030EB7}"/>
              </a:ext>
            </a:extLst>
          </p:cNvPr>
          <p:cNvSpPr>
            <a:spLocks noGrp="1"/>
          </p:cNvSpPr>
          <p:nvPr>
            <p:ph idx="1"/>
          </p:nvPr>
        </p:nvSpPr>
        <p:spPr/>
        <p:txBody>
          <a:bodyPr>
            <a:normAutofit/>
          </a:bodyPr>
          <a:lstStyle/>
          <a:p>
            <a:pPr algn="just"/>
            <a:r>
              <a:rPr lang="en-US" sz="2800" b="1" dirty="0"/>
              <a:t>Form validation is the </a:t>
            </a:r>
            <a:r>
              <a:rPr lang="en-US" sz="2800" b="1" dirty="0">
                <a:solidFill>
                  <a:srgbClr val="FF0000"/>
                </a:solidFill>
              </a:rPr>
              <a:t>process of checking the data submitted by a user through an input form on a website or application to ensure that it meets the required criteria or constraints before it is processed or stored</a:t>
            </a:r>
            <a:r>
              <a:rPr lang="en-US" sz="2800" b="1" dirty="0"/>
              <a:t>. The primary goal of form validation is to ensure the accuracy, completeness, and integrity of the data entered by the user, as well as to prevent erroneous or malicious data from being submitted.</a:t>
            </a:r>
            <a:endParaRPr lang="en-IN" sz="2800" b="1" dirty="0"/>
          </a:p>
        </p:txBody>
      </p:sp>
    </p:spTree>
    <p:extLst>
      <p:ext uri="{BB962C8B-B14F-4D97-AF65-F5344CB8AC3E}">
        <p14:creationId xmlns:p14="http://schemas.microsoft.com/office/powerpoint/2010/main" val="1387580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AEE3AD-E8DE-6A69-0A16-8A5365666A80}"/>
              </a:ext>
            </a:extLst>
          </p:cNvPr>
          <p:cNvSpPr>
            <a:spLocks noGrp="1"/>
          </p:cNvSpPr>
          <p:nvPr>
            <p:ph idx="1"/>
          </p:nvPr>
        </p:nvSpPr>
        <p:spPr>
          <a:xfrm>
            <a:off x="395536" y="980728"/>
            <a:ext cx="8291264" cy="5496272"/>
          </a:xfrm>
        </p:spPr>
        <p:txBody>
          <a:bodyPr>
            <a:normAutofit fontScale="92500"/>
          </a:bodyPr>
          <a:lstStyle/>
          <a:p>
            <a:pPr marL="0" indent="0">
              <a:buNone/>
            </a:pPr>
            <a:r>
              <a:rPr lang="en-US" b="1" dirty="0"/>
              <a:t>Form validation typically involves the following key aspects:</a:t>
            </a:r>
          </a:p>
          <a:p>
            <a:endParaRPr lang="en-US" dirty="0"/>
          </a:p>
          <a:p>
            <a:r>
              <a:rPr lang="en-US" dirty="0"/>
              <a:t>Data Type Validation: Checking that the data entered matches the expected data type. For example, ensuring that an email address field contains a valid email address or that a date field contains a valid date.</a:t>
            </a:r>
          </a:p>
          <a:p>
            <a:endParaRPr lang="en-US" dirty="0"/>
          </a:p>
          <a:p>
            <a:r>
              <a:rPr lang="en-US" dirty="0"/>
              <a:t>Required Field Validation: Ensuring that mandatory fields are not left empty. Users must provide data for these fields before submitting the form.</a:t>
            </a:r>
          </a:p>
          <a:p>
            <a:endParaRPr lang="en-US" dirty="0"/>
          </a:p>
          <a:p>
            <a:r>
              <a:rPr lang="en-US" dirty="0"/>
              <a:t>Length and Size Validation: Verifying that the length or size of the input data falls within acceptable limits. For example, a password may need to be a minimum of 8 characters long.</a:t>
            </a:r>
          </a:p>
          <a:p>
            <a:endParaRPr lang="en-US" dirty="0"/>
          </a:p>
        </p:txBody>
      </p:sp>
    </p:spTree>
    <p:extLst>
      <p:ext uri="{BB962C8B-B14F-4D97-AF65-F5344CB8AC3E}">
        <p14:creationId xmlns:p14="http://schemas.microsoft.com/office/powerpoint/2010/main" val="2997362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D0C7-84A6-F3DA-3357-709EF15C441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EBD1605-328E-F2F8-CA63-04E06C0BF589}"/>
              </a:ext>
            </a:extLst>
          </p:cNvPr>
          <p:cNvSpPr>
            <a:spLocks noGrp="1"/>
          </p:cNvSpPr>
          <p:nvPr>
            <p:ph idx="1"/>
          </p:nvPr>
        </p:nvSpPr>
        <p:spPr/>
        <p:txBody>
          <a:bodyPr>
            <a:normAutofit/>
          </a:bodyPr>
          <a:lstStyle/>
          <a:p>
            <a:r>
              <a:rPr lang="en-US" b="1" dirty="0"/>
              <a:t>Format Validation: </a:t>
            </a:r>
            <a:r>
              <a:rPr lang="en-US" dirty="0"/>
              <a:t>Checking that the data follows a specific format or pattern. This is common for fields like phone numbers, postal codes, and credit card numbers.</a:t>
            </a:r>
          </a:p>
          <a:p>
            <a:endParaRPr lang="en-US" dirty="0"/>
          </a:p>
          <a:p>
            <a:r>
              <a:rPr lang="en-US" b="1" dirty="0"/>
              <a:t>Range Validation: </a:t>
            </a:r>
            <a:r>
              <a:rPr lang="en-US" dirty="0"/>
              <a:t>Ensuring that numeric values fall within a specified range. For instance, age must be a positive integer less than 100.</a:t>
            </a:r>
          </a:p>
          <a:p>
            <a:endParaRPr lang="en-US" dirty="0"/>
          </a:p>
          <a:p>
            <a:r>
              <a:rPr lang="en-US" b="1" dirty="0"/>
              <a:t>Consistency Validation: </a:t>
            </a:r>
            <a:r>
              <a:rPr lang="en-US" dirty="0"/>
              <a:t>Checking that data entered in one field is consistent with data entered in another. For example, ensuring that a password confirmation matches the initially entered password.</a:t>
            </a:r>
          </a:p>
          <a:p>
            <a:endParaRPr lang="en-US" dirty="0"/>
          </a:p>
          <a:p>
            <a:endParaRPr lang="en-IN" dirty="0"/>
          </a:p>
        </p:txBody>
      </p:sp>
    </p:spTree>
    <p:extLst>
      <p:ext uri="{BB962C8B-B14F-4D97-AF65-F5344CB8AC3E}">
        <p14:creationId xmlns:p14="http://schemas.microsoft.com/office/powerpoint/2010/main" val="376667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28BBB1-8AD5-D7C0-7760-A1A7EAD35BF9}"/>
              </a:ext>
            </a:extLst>
          </p:cNvPr>
          <p:cNvSpPr>
            <a:spLocks noGrp="1"/>
          </p:cNvSpPr>
          <p:nvPr>
            <p:ph idx="1"/>
          </p:nvPr>
        </p:nvSpPr>
        <p:spPr/>
        <p:txBody>
          <a:bodyPr/>
          <a:lstStyle/>
          <a:p>
            <a:r>
              <a:rPr lang="en-US" b="1" dirty="0"/>
              <a:t>Unique Data Validation: </a:t>
            </a:r>
            <a:r>
              <a:rPr lang="en-US" dirty="0"/>
              <a:t>Verifying that the data entered is not a duplicate of existing data. This is important for fields like usernames or email addresses to prevent duplication in a database.</a:t>
            </a:r>
          </a:p>
          <a:p>
            <a:endParaRPr lang="en-US" dirty="0"/>
          </a:p>
          <a:p>
            <a:r>
              <a:rPr lang="en-US" b="1" dirty="0"/>
              <a:t>Cross-Site Scripting (XSS) and Cross-Site Request Forgery (CSRF) Prevention: </a:t>
            </a:r>
            <a:r>
              <a:rPr lang="en-US" dirty="0"/>
              <a:t>Protecting against security vulnerabilities by sanitizing and validating input data to prevent potential attacks.</a:t>
            </a:r>
          </a:p>
          <a:p>
            <a:endParaRPr lang="en-US" dirty="0"/>
          </a:p>
          <a:p>
            <a:r>
              <a:rPr lang="en-US" b="1" dirty="0"/>
              <a:t>Custom Validation Rules: </a:t>
            </a:r>
            <a:r>
              <a:rPr lang="en-US" dirty="0"/>
              <a:t>Implementing custom validation rules specific to the application's requirements.</a:t>
            </a:r>
          </a:p>
          <a:p>
            <a:endParaRPr lang="en-IN" dirty="0"/>
          </a:p>
        </p:txBody>
      </p:sp>
    </p:spTree>
    <p:extLst>
      <p:ext uri="{BB962C8B-B14F-4D97-AF65-F5344CB8AC3E}">
        <p14:creationId xmlns:p14="http://schemas.microsoft.com/office/powerpoint/2010/main" val="218079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0DD46B7-C8A0-D9CD-310C-1CC6D89230CE}"/>
              </a:ext>
            </a:extLst>
          </p:cNvPr>
          <p:cNvPicPr>
            <a:picLocks noGrp="1" noChangeAspect="1"/>
          </p:cNvPicPr>
          <p:nvPr>
            <p:ph idx="1"/>
          </p:nvPr>
        </p:nvPicPr>
        <p:blipFill>
          <a:blip r:embed="rId2"/>
          <a:stretch>
            <a:fillRect/>
          </a:stretch>
        </p:blipFill>
        <p:spPr>
          <a:xfrm>
            <a:off x="931499" y="971662"/>
            <a:ext cx="7281001" cy="4914676"/>
          </a:xfrm>
          <a:prstGeom prst="rect">
            <a:avLst/>
          </a:prstGeom>
        </p:spPr>
      </p:pic>
    </p:spTree>
    <p:extLst>
      <p:ext uri="{BB962C8B-B14F-4D97-AF65-F5344CB8AC3E}">
        <p14:creationId xmlns:p14="http://schemas.microsoft.com/office/powerpoint/2010/main" val="439498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3D7339-AFCA-62A2-7FF8-8259594403DF}"/>
              </a:ext>
            </a:extLst>
          </p:cNvPr>
          <p:cNvSpPr>
            <a:spLocks noGrp="1"/>
          </p:cNvSpPr>
          <p:nvPr>
            <p:ph idx="1"/>
          </p:nvPr>
        </p:nvSpPr>
        <p:spPr>
          <a:xfrm>
            <a:off x="323528" y="0"/>
            <a:ext cx="8136904" cy="5661248"/>
          </a:xfrm>
        </p:spPr>
        <p:txBody>
          <a:bodyPr>
            <a:noAutofit/>
          </a:bodyPr>
          <a:lstStyle/>
          <a:p>
            <a:r>
              <a:rPr lang="en-IN" sz="1800" b="0" dirty="0">
                <a:solidFill>
                  <a:srgbClr val="800000"/>
                </a:solidFill>
                <a:effectLst/>
                <a:latin typeface="Consolas" panose="020B0609020204030204" pitchFamily="49" charset="0"/>
              </a:rPr>
              <a:t>&lt;!DOCTYPE</a:t>
            </a:r>
            <a:r>
              <a:rPr lang="en-IN" sz="1800" b="0" dirty="0">
                <a:solidFill>
                  <a:srgbClr val="000000"/>
                </a:solidFill>
                <a:effectLst/>
                <a:latin typeface="Consolas" panose="020B0609020204030204" pitchFamily="49" charset="0"/>
              </a:rPr>
              <a:t> </a:t>
            </a:r>
            <a:r>
              <a:rPr lang="en-IN" sz="1800" b="0" dirty="0">
                <a:solidFill>
                  <a:srgbClr val="E50000"/>
                </a:solidFill>
                <a:effectLst/>
                <a:latin typeface="Consolas" panose="020B0609020204030204" pitchFamily="49" charset="0"/>
              </a:rPr>
              <a:t>html</a:t>
            </a:r>
            <a:r>
              <a:rPr lang="en-IN" sz="1800" b="0" dirty="0">
                <a:solidFill>
                  <a:srgbClr val="800000"/>
                </a:solidFill>
                <a:effectLst/>
                <a:latin typeface="Consolas" panose="020B0609020204030204" pitchFamily="49" charset="0"/>
              </a:rPr>
              <a:t>&gt;</a:t>
            </a:r>
            <a:endParaRPr lang="en-IN" sz="1800" b="0" dirty="0">
              <a:solidFill>
                <a:srgbClr val="000000"/>
              </a:solidFill>
              <a:effectLst/>
              <a:latin typeface="Consolas" panose="020B0609020204030204" pitchFamily="49" charset="0"/>
            </a:endParaRPr>
          </a:p>
          <a:p>
            <a:r>
              <a:rPr lang="en-IN" sz="1800" b="0" dirty="0">
                <a:solidFill>
                  <a:srgbClr val="800000"/>
                </a:solidFill>
                <a:effectLst/>
                <a:latin typeface="Consolas" panose="020B0609020204030204" pitchFamily="49" charset="0"/>
              </a:rPr>
              <a:t>&lt;html&gt;</a:t>
            </a:r>
            <a:endParaRPr lang="en-IN" sz="1800" b="0" dirty="0">
              <a:solidFill>
                <a:srgbClr val="000000"/>
              </a:solidFill>
              <a:effectLst/>
              <a:latin typeface="Consolas" panose="020B0609020204030204" pitchFamily="49" charset="0"/>
            </a:endParaRPr>
          </a:p>
          <a:p>
            <a:r>
              <a:rPr lang="en-IN" sz="1800" b="0" dirty="0">
                <a:solidFill>
                  <a:srgbClr val="800000"/>
                </a:solidFill>
                <a:effectLst/>
                <a:latin typeface="Consolas" panose="020B0609020204030204" pitchFamily="49" charset="0"/>
              </a:rPr>
              <a:t>&lt;head&gt;</a:t>
            </a:r>
            <a:endParaRPr lang="en-IN" sz="1800" b="0" dirty="0">
              <a:solidFill>
                <a:srgbClr val="000000"/>
              </a:solidFill>
              <a:effectLst/>
              <a:latin typeface="Consolas" panose="020B0609020204030204" pitchFamily="49" charset="0"/>
            </a:endParaRPr>
          </a:p>
          <a:p>
            <a:r>
              <a:rPr lang="en-IN" sz="1800" b="0" dirty="0">
                <a:solidFill>
                  <a:srgbClr val="000000"/>
                </a:solidFill>
                <a:effectLst/>
                <a:latin typeface="Consolas" panose="020B0609020204030204" pitchFamily="49" charset="0"/>
              </a:rPr>
              <a:t>    </a:t>
            </a:r>
            <a:r>
              <a:rPr lang="en-IN" sz="1800" b="0" dirty="0">
                <a:solidFill>
                  <a:srgbClr val="800000"/>
                </a:solidFill>
                <a:effectLst/>
                <a:latin typeface="Consolas" panose="020B0609020204030204" pitchFamily="49" charset="0"/>
              </a:rPr>
              <a:t>&lt;title&gt;</a:t>
            </a:r>
            <a:r>
              <a:rPr lang="en-IN" sz="1800" b="0" dirty="0">
                <a:solidFill>
                  <a:srgbClr val="000000"/>
                </a:solidFill>
                <a:effectLst/>
                <a:latin typeface="Consolas" panose="020B0609020204030204" pitchFamily="49" charset="0"/>
              </a:rPr>
              <a:t>Registration Form</a:t>
            </a:r>
            <a:r>
              <a:rPr lang="en-IN" sz="1800" b="0" dirty="0">
                <a:solidFill>
                  <a:srgbClr val="800000"/>
                </a:solidFill>
                <a:effectLst/>
                <a:latin typeface="Consolas" panose="020B0609020204030204" pitchFamily="49" charset="0"/>
              </a:rPr>
              <a:t>&lt;/title&gt;</a:t>
            </a:r>
            <a:endParaRPr lang="en-IN" sz="1800" b="0" dirty="0">
              <a:solidFill>
                <a:srgbClr val="000000"/>
              </a:solidFill>
              <a:effectLst/>
              <a:latin typeface="Consolas" panose="020B0609020204030204" pitchFamily="49" charset="0"/>
            </a:endParaRPr>
          </a:p>
          <a:p>
            <a:r>
              <a:rPr lang="en-IN" sz="1800" b="0" dirty="0">
                <a:solidFill>
                  <a:srgbClr val="800000"/>
                </a:solidFill>
                <a:effectLst/>
                <a:latin typeface="Consolas" panose="020B0609020204030204" pitchFamily="49" charset="0"/>
              </a:rPr>
              <a:t>&lt;/head&gt;</a:t>
            </a:r>
            <a:endParaRPr lang="en-IN" sz="1800" b="0" dirty="0">
              <a:solidFill>
                <a:srgbClr val="000000"/>
              </a:solidFill>
              <a:effectLst/>
              <a:latin typeface="Consolas" panose="020B0609020204030204" pitchFamily="49" charset="0"/>
            </a:endParaRPr>
          </a:p>
          <a:p>
            <a:r>
              <a:rPr lang="en-IN" sz="1800" b="0" dirty="0">
                <a:solidFill>
                  <a:srgbClr val="800000"/>
                </a:solidFill>
                <a:effectLst/>
                <a:latin typeface="Consolas" panose="020B0609020204030204" pitchFamily="49" charset="0"/>
              </a:rPr>
              <a:t>&lt;body&gt;</a:t>
            </a:r>
            <a:endParaRPr lang="en-IN" sz="1800" b="0" dirty="0">
              <a:solidFill>
                <a:srgbClr val="000000"/>
              </a:solidFill>
              <a:effectLst/>
              <a:latin typeface="Consolas" panose="020B0609020204030204" pitchFamily="49" charset="0"/>
            </a:endParaRPr>
          </a:p>
          <a:p>
            <a:r>
              <a:rPr lang="en-IN" sz="1800" b="0" dirty="0">
                <a:solidFill>
                  <a:srgbClr val="000000"/>
                </a:solidFill>
                <a:effectLst/>
                <a:latin typeface="Consolas" panose="020B0609020204030204" pitchFamily="49" charset="0"/>
              </a:rPr>
              <a:t>    </a:t>
            </a:r>
            <a:r>
              <a:rPr lang="en-IN" sz="1800" b="0" dirty="0">
                <a:solidFill>
                  <a:srgbClr val="800000"/>
                </a:solidFill>
                <a:effectLst/>
                <a:latin typeface="Consolas" panose="020B0609020204030204" pitchFamily="49" charset="0"/>
              </a:rPr>
              <a:t>&lt;h2&gt;</a:t>
            </a:r>
            <a:r>
              <a:rPr lang="en-IN" sz="1800" b="0" dirty="0">
                <a:solidFill>
                  <a:srgbClr val="000000"/>
                </a:solidFill>
                <a:effectLst/>
                <a:latin typeface="Consolas" panose="020B0609020204030204" pitchFamily="49" charset="0"/>
              </a:rPr>
              <a:t>Registration Form</a:t>
            </a:r>
            <a:r>
              <a:rPr lang="en-IN" sz="1800" b="0" dirty="0">
                <a:solidFill>
                  <a:srgbClr val="800000"/>
                </a:solidFill>
                <a:effectLst/>
                <a:latin typeface="Consolas" panose="020B0609020204030204" pitchFamily="49" charset="0"/>
              </a:rPr>
              <a:t>&lt;/h2&gt;</a:t>
            </a:r>
            <a:endParaRPr lang="en-IN" sz="1800" b="0" dirty="0">
              <a:solidFill>
                <a:srgbClr val="000000"/>
              </a:solidFill>
              <a:effectLst/>
              <a:latin typeface="Consolas" panose="020B0609020204030204" pitchFamily="49" charset="0"/>
            </a:endParaRPr>
          </a:p>
          <a:p>
            <a:r>
              <a:rPr lang="en-IN" sz="1800" b="0" dirty="0">
                <a:solidFill>
                  <a:srgbClr val="000000"/>
                </a:solidFill>
                <a:effectLst/>
                <a:latin typeface="Consolas" panose="020B0609020204030204" pitchFamily="49" charset="0"/>
              </a:rPr>
              <a:t>    </a:t>
            </a:r>
            <a:r>
              <a:rPr lang="en-IN" sz="1800" b="0" dirty="0">
                <a:solidFill>
                  <a:srgbClr val="800000"/>
                </a:solidFill>
                <a:effectLst/>
                <a:latin typeface="Consolas" panose="020B0609020204030204" pitchFamily="49" charset="0"/>
              </a:rPr>
              <a:t>&lt;form</a:t>
            </a:r>
            <a:r>
              <a:rPr lang="en-IN" sz="1800" b="0" dirty="0">
                <a:solidFill>
                  <a:srgbClr val="000000"/>
                </a:solidFill>
                <a:effectLst/>
                <a:latin typeface="Consolas" panose="020B0609020204030204" pitchFamily="49" charset="0"/>
              </a:rPr>
              <a:t> </a:t>
            </a:r>
            <a:r>
              <a:rPr lang="en-IN" sz="1800" b="0" dirty="0">
                <a:solidFill>
                  <a:srgbClr val="E50000"/>
                </a:solidFill>
                <a:effectLst/>
                <a:latin typeface="Consolas" panose="020B0609020204030204" pitchFamily="49" charset="0"/>
              </a:rPr>
              <a:t>action</a:t>
            </a:r>
            <a:r>
              <a:rPr lang="en-IN" sz="1800" b="0" dirty="0">
                <a:solidFill>
                  <a:srgbClr val="000000"/>
                </a:solidFill>
                <a:effectLst/>
                <a:latin typeface="Consolas" panose="020B0609020204030204" pitchFamily="49" charset="0"/>
              </a:rPr>
              <a:t>=</a:t>
            </a:r>
            <a:r>
              <a:rPr lang="en-IN" sz="1800" b="0" dirty="0">
                <a:solidFill>
                  <a:srgbClr val="0000FF"/>
                </a:solidFill>
                <a:effectLst/>
                <a:latin typeface="Consolas" panose="020B0609020204030204" pitchFamily="49" charset="0"/>
              </a:rPr>
              <a:t>"</a:t>
            </a:r>
            <a:r>
              <a:rPr lang="en-IN" sz="1800" b="0" dirty="0" err="1">
                <a:solidFill>
                  <a:srgbClr val="0000FF"/>
                </a:solidFill>
                <a:effectLst/>
                <a:latin typeface="Consolas" panose="020B0609020204030204" pitchFamily="49" charset="0"/>
              </a:rPr>
              <a:t>postform.php</a:t>
            </a:r>
            <a:r>
              <a:rPr lang="en-IN" sz="1800" b="0" dirty="0">
                <a:solidFill>
                  <a:srgbClr val="0000FF"/>
                </a:solidFill>
                <a:effectLst/>
                <a:latin typeface="Consolas" panose="020B0609020204030204" pitchFamily="49" charset="0"/>
              </a:rPr>
              <a:t>"</a:t>
            </a:r>
            <a:r>
              <a:rPr lang="en-IN" sz="1800" b="0" dirty="0">
                <a:solidFill>
                  <a:srgbClr val="000000"/>
                </a:solidFill>
                <a:effectLst/>
                <a:latin typeface="Consolas" panose="020B0609020204030204" pitchFamily="49" charset="0"/>
              </a:rPr>
              <a:t> </a:t>
            </a:r>
            <a:r>
              <a:rPr lang="en-IN" sz="1800" b="0" dirty="0">
                <a:solidFill>
                  <a:srgbClr val="E50000"/>
                </a:solidFill>
                <a:effectLst/>
                <a:latin typeface="Consolas" panose="020B0609020204030204" pitchFamily="49" charset="0"/>
              </a:rPr>
              <a:t>method</a:t>
            </a:r>
            <a:r>
              <a:rPr lang="en-IN" sz="1800" b="0" dirty="0">
                <a:solidFill>
                  <a:srgbClr val="000000"/>
                </a:solidFill>
                <a:effectLst/>
                <a:latin typeface="Consolas" panose="020B0609020204030204" pitchFamily="49" charset="0"/>
              </a:rPr>
              <a:t>=</a:t>
            </a:r>
            <a:r>
              <a:rPr lang="en-IN" sz="1800" b="0" dirty="0">
                <a:solidFill>
                  <a:srgbClr val="0000FF"/>
                </a:solidFill>
                <a:effectLst/>
                <a:latin typeface="Consolas" panose="020B0609020204030204" pitchFamily="49" charset="0"/>
              </a:rPr>
              <a:t>"post"</a:t>
            </a:r>
            <a:r>
              <a:rPr lang="en-IN" sz="1800" b="0" dirty="0">
                <a:solidFill>
                  <a:srgbClr val="800000"/>
                </a:solidFill>
                <a:effectLst/>
                <a:latin typeface="Consolas" panose="020B0609020204030204" pitchFamily="49" charset="0"/>
              </a:rPr>
              <a:t>&gt;</a:t>
            </a:r>
            <a:endParaRPr lang="en-IN" sz="1800" b="0" dirty="0">
              <a:solidFill>
                <a:srgbClr val="000000"/>
              </a:solidFill>
              <a:effectLst/>
              <a:latin typeface="Consolas" panose="020B0609020204030204" pitchFamily="49" charset="0"/>
            </a:endParaRPr>
          </a:p>
          <a:p>
            <a:r>
              <a:rPr lang="en-IN" sz="1800" b="0" dirty="0">
                <a:solidFill>
                  <a:srgbClr val="000000"/>
                </a:solidFill>
                <a:effectLst/>
                <a:latin typeface="Consolas" panose="020B0609020204030204" pitchFamily="49" charset="0"/>
              </a:rPr>
              <a:t>        </a:t>
            </a:r>
            <a:r>
              <a:rPr lang="en-IN" sz="1800" b="0" dirty="0">
                <a:solidFill>
                  <a:srgbClr val="800000"/>
                </a:solidFill>
                <a:effectLst/>
                <a:latin typeface="Consolas" panose="020B0609020204030204" pitchFamily="49" charset="0"/>
              </a:rPr>
              <a:t>&lt;label</a:t>
            </a:r>
            <a:r>
              <a:rPr lang="en-IN" sz="1800" b="0" dirty="0">
                <a:solidFill>
                  <a:srgbClr val="000000"/>
                </a:solidFill>
                <a:effectLst/>
                <a:latin typeface="Consolas" panose="020B0609020204030204" pitchFamily="49" charset="0"/>
              </a:rPr>
              <a:t> </a:t>
            </a:r>
            <a:r>
              <a:rPr lang="en-IN" sz="1800" b="0" dirty="0">
                <a:solidFill>
                  <a:srgbClr val="E50000"/>
                </a:solidFill>
                <a:effectLst/>
                <a:latin typeface="Consolas" panose="020B0609020204030204" pitchFamily="49" charset="0"/>
              </a:rPr>
              <a:t>for</a:t>
            </a:r>
            <a:r>
              <a:rPr lang="en-IN" sz="1800" b="0" dirty="0">
                <a:solidFill>
                  <a:srgbClr val="000000"/>
                </a:solidFill>
                <a:effectLst/>
                <a:latin typeface="Consolas" panose="020B0609020204030204" pitchFamily="49" charset="0"/>
              </a:rPr>
              <a:t>=</a:t>
            </a:r>
            <a:r>
              <a:rPr lang="en-IN" sz="1800" b="0" dirty="0">
                <a:solidFill>
                  <a:srgbClr val="0000FF"/>
                </a:solidFill>
                <a:effectLst/>
                <a:latin typeface="Consolas" panose="020B0609020204030204" pitchFamily="49" charset="0"/>
              </a:rPr>
              <a:t>"name"</a:t>
            </a:r>
            <a:r>
              <a:rPr lang="en-IN" sz="1800" b="0" dirty="0">
                <a:solidFill>
                  <a:srgbClr val="800000"/>
                </a:solidFill>
                <a:effectLst/>
                <a:latin typeface="Consolas" panose="020B0609020204030204" pitchFamily="49" charset="0"/>
              </a:rPr>
              <a:t>&gt;</a:t>
            </a:r>
            <a:r>
              <a:rPr lang="en-IN" sz="1800" b="0" dirty="0">
                <a:solidFill>
                  <a:srgbClr val="000000"/>
                </a:solidFill>
                <a:effectLst/>
                <a:latin typeface="Consolas" panose="020B0609020204030204" pitchFamily="49" charset="0"/>
              </a:rPr>
              <a:t>Name:</a:t>
            </a:r>
            <a:r>
              <a:rPr lang="en-IN" sz="1800" b="0" dirty="0">
                <a:solidFill>
                  <a:srgbClr val="800000"/>
                </a:solidFill>
                <a:effectLst/>
                <a:latin typeface="Consolas" panose="020B0609020204030204" pitchFamily="49" charset="0"/>
              </a:rPr>
              <a:t>&lt;/label&gt;</a:t>
            </a:r>
            <a:endParaRPr lang="en-IN" sz="1800" b="0" dirty="0">
              <a:solidFill>
                <a:srgbClr val="000000"/>
              </a:solidFill>
              <a:effectLst/>
              <a:latin typeface="Consolas" panose="020B0609020204030204" pitchFamily="49" charset="0"/>
            </a:endParaRPr>
          </a:p>
          <a:p>
            <a:r>
              <a:rPr lang="en-IN" sz="1800" b="0" dirty="0">
                <a:solidFill>
                  <a:srgbClr val="000000"/>
                </a:solidFill>
                <a:effectLst/>
                <a:latin typeface="Consolas" panose="020B0609020204030204" pitchFamily="49" charset="0"/>
              </a:rPr>
              <a:t>        </a:t>
            </a:r>
            <a:r>
              <a:rPr lang="en-IN" sz="1800" b="0" dirty="0">
                <a:solidFill>
                  <a:srgbClr val="800000"/>
                </a:solidFill>
                <a:effectLst/>
                <a:latin typeface="Consolas" panose="020B0609020204030204" pitchFamily="49" charset="0"/>
              </a:rPr>
              <a:t>&lt;input</a:t>
            </a:r>
            <a:r>
              <a:rPr lang="en-IN" sz="1800" b="0" dirty="0">
                <a:solidFill>
                  <a:srgbClr val="000000"/>
                </a:solidFill>
                <a:effectLst/>
                <a:latin typeface="Consolas" panose="020B0609020204030204" pitchFamily="49" charset="0"/>
              </a:rPr>
              <a:t> </a:t>
            </a:r>
            <a:r>
              <a:rPr lang="en-IN" sz="1800" b="0" dirty="0">
                <a:solidFill>
                  <a:srgbClr val="E50000"/>
                </a:solidFill>
                <a:effectLst/>
                <a:latin typeface="Consolas" panose="020B0609020204030204" pitchFamily="49" charset="0"/>
              </a:rPr>
              <a:t>type</a:t>
            </a:r>
            <a:r>
              <a:rPr lang="en-IN" sz="1800" b="0" dirty="0">
                <a:solidFill>
                  <a:srgbClr val="000000"/>
                </a:solidFill>
                <a:effectLst/>
                <a:latin typeface="Consolas" panose="020B0609020204030204" pitchFamily="49" charset="0"/>
              </a:rPr>
              <a:t>=</a:t>
            </a:r>
            <a:r>
              <a:rPr lang="en-IN" sz="1800" b="0" dirty="0">
                <a:solidFill>
                  <a:srgbClr val="0000FF"/>
                </a:solidFill>
                <a:effectLst/>
                <a:latin typeface="Consolas" panose="020B0609020204030204" pitchFamily="49" charset="0"/>
              </a:rPr>
              <a:t>"text"</a:t>
            </a:r>
            <a:r>
              <a:rPr lang="en-IN" sz="1800" b="0" dirty="0">
                <a:solidFill>
                  <a:srgbClr val="000000"/>
                </a:solidFill>
                <a:effectLst/>
                <a:latin typeface="Consolas" panose="020B0609020204030204" pitchFamily="49" charset="0"/>
              </a:rPr>
              <a:t> </a:t>
            </a:r>
            <a:r>
              <a:rPr lang="en-IN" sz="1800" b="0" dirty="0">
                <a:solidFill>
                  <a:srgbClr val="E50000"/>
                </a:solidFill>
                <a:effectLst/>
                <a:latin typeface="Consolas" panose="020B0609020204030204" pitchFamily="49" charset="0"/>
              </a:rPr>
              <a:t>id</a:t>
            </a:r>
            <a:r>
              <a:rPr lang="en-IN" sz="1800" b="0" dirty="0">
                <a:solidFill>
                  <a:srgbClr val="000000"/>
                </a:solidFill>
                <a:effectLst/>
                <a:latin typeface="Consolas" panose="020B0609020204030204" pitchFamily="49" charset="0"/>
              </a:rPr>
              <a:t>=</a:t>
            </a:r>
            <a:r>
              <a:rPr lang="en-IN" sz="1800" b="0" dirty="0">
                <a:solidFill>
                  <a:srgbClr val="0000FF"/>
                </a:solidFill>
                <a:effectLst/>
                <a:latin typeface="Consolas" panose="020B0609020204030204" pitchFamily="49" charset="0"/>
              </a:rPr>
              <a:t>"name"</a:t>
            </a:r>
            <a:r>
              <a:rPr lang="en-IN" sz="1800" b="0" dirty="0">
                <a:solidFill>
                  <a:srgbClr val="000000"/>
                </a:solidFill>
                <a:effectLst/>
                <a:latin typeface="Consolas" panose="020B0609020204030204" pitchFamily="49" charset="0"/>
              </a:rPr>
              <a:t> </a:t>
            </a:r>
            <a:r>
              <a:rPr lang="en-IN" sz="1800" b="0" dirty="0">
                <a:solidFill>
                  <a:srgbClr val="E50000"/>
                </a:solidFill>
                <a:effectLst/>
                <a:latin typeface="Consolas" panose="020B0609020204030204" pitchFamily="49" charset="0"/>
              </a:rPr>
              <a:t>name</a:t>
            </a:r>
            <a:r>
              <a:rPr lang="en-IN" sz="1800" b="0" dirty="0">
                <a:solidFill>
                  <a:srgbClr val="000000"/>
                </a:solidFill>
                <a:effectLst/>
                <a:latin typeface="Consolas" panose="020B0609020204030204" pitchFamily="49" charset="0"/>
              </a:rPr>
              <a:t>=</a:t>
            </a:r>
            <a:r>
              <a:rPr lang="en-IN" sz="1800" b="0" dirty="0">
                <a:solidFill>
                  <a:srgbClr val="0000FF"/>
                </a:solidFill>
                <a:effectLst/>
                <a:latin typeface="Consolas" panose="020B0609020204030204" pitchFamily="49" charset="0"/>
              </a:rPr>
              <a:t>"name"</a:t>
            </a:r>
            <a:r>
              <a:rPr lang="en-IN" sz="1800" b="0" dirty="0">
                <a:solidFill>
                  <a:srgbClr val="800000"/>
                </a:solidFill>
                <a:effectLst/>
                <a:latin typeface="Consolas" panose="020B0609020204030204" pitchFamily="49" charset="0"/>
              </a:rPr>
              <a:t>&gt;&lt;</a:t>
            </a:r>
            <a:r>
              <a:rPr lang="en-IN" sz="1800" b="0" dirty="0" err="1">
                <a:solidFill>
                  <a:srgbClr val="800000"/>
                </a:solidFill>
                <a:effectLst/>
                <a:latin typeface="Consolas" panose="020B0609020204030204" pitchFamily="49" charset="0"/>
              </a:rPr>
              <a:t>br</a:t>
            </a:r>
            <a:r>
              <a:rPr lang="en-IN" sz="1800" b="0" dirty="0">
                <a:solidFill>
                  <a:srgbClr val="800000"/>
                </a:solidFill>
                <a:effectLst/>
                <a:latin typeface="Consolas" panose="020B0609020204030204" pitchFamily="49" charset="0"/>
              </a:rPr>
              <a:t>&gt;&lt;</a:t>
            </a:r>
            <a:r>
              <a:rPr lang="en-IN" sz="1800" b="0" dirty="0" err="1">
                <a:solidFill>
                  <a:srgbClr val="800000"/>
                </a:solidFill>
                <a:effectLst/>
                <a:latin typeface="Consolas" panose="020B0609020204030204" pitchFamily="49" charset="0"/>
              </a:rPr>
              <a:t>br</a:t>
            </a:r>
            <a:r>
              <a:rPr lang="en-IN" sz="1800" b="0" dirty="0">
                <a:solidFill>
                  <a:srgbClr val="800000"/>
                </a:solidFill>
                <a:effectLst/>
                <a:latin typeface="Consolas" panose="020B0609020204030204" pitchFamily="49" charset="0"/>
              </a:rPr>
              <a:t>&gt;</a:t>
            </a:r>
            <a:endParaRPr lang="en-IN" sz="1800" b="0" dirty="0">
              <a:solidFill>
                <a:srgbClr val="000000"/>
              </a:solidFill>
              <a:effectLst/>
              <a:latin typeface="Consolas" panose="020B0609020204030204" pitchFamily="49" charset="0"/>
            </a:endParaRPr>
          </a:p>
          <a:p>
            <a:br>
              <a:rPr lang="en-IN" sz="1800" b="0" dirty="0">
                <a:solidFill>
                  <a:srgbClr val="000000"/>
                </a:solidFill>
                <a:effectLst/>
                <a:latin typeface="Consolas" panose="020B0609020204030204" pitchFamily="49" charset="0"/>
              </a:rPr>
            </a:br>
            <a:r>
              <a:rPr lang="en-IN" sz="1800" b="0" dirty="0">
                <a:solidFill>
                  <a:srgbClr val="000000"/>
                </a:solidFill>
                <a:effectLst/>
                <a:latin typeface="Consolas" panose="020B0609020204030204" pitchFamily="49" charset="0"/>
              </a:rPr>
              <a:t>        </a:t>
            </a:r>
            <a:r>
              <a:rPr lang="en-IN" sz="1800" b="0" dirty="0">
                <a:solidFill>
                  <a:srgbClr val="800000"/>
                </a:solidFill>
                <a:effectLst/>
                <a:latin typeface="Consolas" panose="020B0609020204030204" pitchFamily="49" charset="0"/>
              </a:rPr>
              <a:t>&lt;label</a:t>
            </a:r>
            <a:r>
              <a:rPr lang="en-IN" sz="1800" b="0" dirty="0">
                <a:solidFill>
                  <a:srgbClr val="000000"/>
                </a:solidFill>
                <a:effectLst/>
                <a:latin typeface="Consolas" panose="020B0609020204030204" pitchFamily="49" charset="0"/>
              </a:rPr>
              <a:t> </a:t>
            </a:r>
            <a:r>
              <a:rPr lang="en-IN" sz="1800" b="0" dirty="0">
                <a:solidFill>
                  <a:srgbClr val="E50000"/>
                </a:solidFill>
                <a:effectLst/>
                <a:latin typeface="Consolas" panose="020B0609020204030204" pitchFamily="49" charset="0"/>
              </a:rPr>
              <a:t>for</a:t>
            </a:r>
            <a:r>
              <a:rPr lang="en-IN" sz="1800" b="0" dirty="0">
                <a:solidFill>
                  <a:srgbClr val="000000"/>
                </a:solidFill>
                <a:effectLst/>
                <a:latin typeface="Consolas" panose="020B0609020204030204" pitchFamily="49" charset="0"/>
              </a:rPr>
              <a:t>=</a:t>
            </a:r>
            <a:r>
              <a:rPr lang="en-IN" sz="1800" b="0" dirty="0">
                <a:solidFill>
                  <a:srgbClr val="0000FF"/>
                </a:solidFill>
                <a:effectLst/>
                <a:latin typeface="Consolas" panose="020B0609020204030204" pitchFamily="49" charset="0"/>
              </a:rPr>
              <a:t>"email"</a:t>
            </a:r>
            <a:r>
              <a:rPr lang="en-IN" sz="1800" b="0" dirty="0">
                <a:solidFill>
                  <a:srgbClr val="800000"/>
                </a:solidFill>
                <a:effectLst/>
                <a:latin typeface="Consolas" panose="020B0609020204030204" pitchFamily="49" charset="0"/>
              </a:rPr>
              <a:t>&gt;</a:t>
            </a:r>
            <a:r>
              <a:rPr lang="en-IN" sz="1800" b="0" dirty="0">
                <a:solidFill>
                  <a:srgbClr val="000000"/>
                </a:solidFill>
                <a:effectLst/>
                <a:latin typeface="Consolas" panose="020B0609020204030204" pitchFamily="49" charset="0"/>
              </a:rPr>
              <a:t>Email:</a:t>
            </a:r>
            <a:r>
              <a:rPr lang="en-IN" sz="1800" b="0" dirty="0">
                <a:solidFill>
                  <a:srgbClr val="800000"/>
                </a:solidFill>
                <a:effectLst/>
                <a:latin typeface="Consolas" panose="020B0609020204030204" pitchFamily="49" charset="0"/>
              </a:rPr>
              <a:t>&lt;/label&gt;</a:t>
            </a:r>
            <a:endParaRPr lang="en-IN" sz="1800" b="0" dirty="0">
              <a:solidFill>
                <a:srgbClr val="000000"/>
              </a:solidFill>
              <a:effectLst/>
              <a:latin typeface="Consolas" panose="020B0609020204030204" pitchFamily="49" charset="0"/>
            </a:endParaRPr>
          </a:p>
          <a:p>
            <a:r>
              <a:rPr lang="en-IN" sz="1800" b="0" dirty="0">
                <a:solidFill>
                  <a:srgbClr val="000000"/>
                </a:solidFill>
                <a:effectLst/>
                <a:latin typeface="Consolas" panose="020B0609020204030204" pitchFamily="49" charset="0"/>
              </a:rPr>
              <a:t>        </a:t>
            </a:r>
            <a:r>
              <a:rPr lang="en-IN" sz="1800" b="0" dirty="0">
                <a:solidFill>
                  <a:srgbClr val="800000"/>
                </a:solidFill>
                <a:effectLst/>
                <a:latin typeface="Consolas" panose="020B0609020204030204" pitchFamily="49" charset="0"/>
              </a:rPr>
              <a:t>&lt;input</a:t>
            </a:r>
            <a:r>
              <a:rPr lang="en-IN" sz="1800" b="0" dirty="0">
                <a:solidFill>
                  <a:srgbClr val="000000"/>
                </a:solidFill>
                <a:effectLst/>
                <a:latin typeface="Consolas" panose="020B0609020204030204" pitchFamily="49" charset="0"/>
              </a:rPr>
              <a:t> </a:t>
            </a:r>
            <a:r>
              <a:rPr lang="en-IN" sz="1800" b="0" dirty="0">
                <a:solidFill>
                  <a:srgbClr val="E50000"/>
                </a:solidFill>
                <a:effectLst/>
                <a:latin typeface="Consolas" panose="020B0609020204030204" pitchFamily="49" charset="0"/>
              </a:rPr>
              <a:t>type</a:t>
            </a:r>
            <a:r>
              <a:rPr lang="en-IN" sz="1800" b="0" dirty="0">
                <a:solidFill>
                  <a:srgbClr val="000000"/>
                </a:solidFill>
                <a:effectLst/>
                <a:latin typeface="Consolas" panose="020B0609020204030204" pitchFamily="49" charset="0"/>
              </a:rPr>
              <a:t>=</a:t>
            </a:r>
            <a:r>
              <a:rPr lang="en-IN" sz="1800" b="0" dirty="0">
                <a:solidFill>
                  <a:srgbClr val="0000FF"/>
                </a:solidFill>
                <a:effectLst/>
                <a:latin typeface="Consolas" panose="020B0609020204030204" pitchFamily="49" charset="0"/>
              </a:rPr>
              <a:t>"email"</a:t>
            </a:r>
            <a:r>
              <a:rPr lang="en-IN" sz="1800" b="0" dirty="0">
                <a:solidFill>
                  <a:srgbClr val="000000"/>
                </a:solidFill>
                <a:effectLst/>
                <a:latin typeface="Consolas" panose="020B0609020204030204" pitchFamily="49" charset="0"/>
              </a:rPr>
              <a:t> </a:t>
            </a:r>
            <a:r>
              <a:rPr lang="en-IN" sz="1800" b="0" dirty="0">
                <a:solidFill>
                  <a:srgbClr val="E50000"/>
                </a:solidFill>
                <a:effectLst/>
                <a:latin typeface="Consolas" panose="020B0609020204030204" pitchFamily="49" charset="0"/>
              </a:rPr>
              <a:t>id</a:t>
            </a:r>
            <a:r>
              <a:rPr lang="en-IN" sz="1800" b="0" dirty="0">
                <a:solidFill>
                  <a:srgbClr val="000000"/>
                </a:solidFill>
                <a:effectLst/>
                <a:latin typeface="Consolas" panose="020B0609020204030204" pitchFamily="49" charset="0"/>
              </a:rPr>
              <a:t>=</a:t>
            </a:r>
            <a:r>
              <a:rPr lang="en-IN" sz="1800" b="0" dirty="0">
                <a:solidFill>
                  <a:srgbClr val="0000FF"/>
                </a:solidFill>
                <a:effectLst/>
                <a:latin typeface="Consolas" panose="020B0609020204030204" pitchFamily="49" charset="0"/>
              </a:rPr>
              <a:t>"email"</a:t>
            </a:r>
            <a:r>
              <a:rPr lang="en-IN" sz="1800" b="0" dirty="0">
                <a:solidFill>
                  <a:srgbClr val="000000"/>
                </a:solidFill>
                <a:effectLst/>
                <a:latin typeface="Consolas" panose="020B0609020204030204" pitchFamily="49" charset="0"/>
              </a:rPr>
              <a:t> </a:t>
            </a:r>
            <a:r>
              <a:rPr lang="en-IN" sz="1800" b="0" dirty="0">
                <a:solidFill>
                  <a:srgbClr val="E50000"/>
                </a:solidFill>
                <a:effectLst/>
                <a:latin typeface="Consolas" panose="020B0609020204030204" pitchFamily="49" charset="0"/>
              </a:rPr>
              <a:t>name</a:t>
            </a:r>
            <a:r>
              <a:rPr lang="en-IN" sz="1800" b="0" dirty="0">
                <a:solidFill>
                  <a:srgbClr val="000000"/>
                </a:solidFill>
                <a:effectLst/>
                <a:latin typeface="Consolas" panose="020B0609020204030204" pitchFamily="49" charset="0"/>
              </a:rPr>
              <a:t>=</a:t>
            </a:r>
            <a:r>
              <a:rPr lang="en-IN" sz="1800" b="0" dirty="0">
                <a:solidFill>
                  <a:srgbClr val="0000FF"/>
                </a:solidFill>
                <a:effectLst/>
                <a:latin typeface="Consolas" panose="020B0609020204030204" pitchFamily="49" charset="0"/>
              </a:rPr>
              <a:t>"email"</a:t>
            </a:r>
            <a:r>
              <a:rPr lang="en-IN" sz="1800" b="0" dirty="0">
                <a:solidFill>
                  <a:srgbClr val="800000"/>
                </a:solidFill>
                <a:effectLst/>
                <a:latin typeface="Consolas" panose="020B0609020204030204" pitchFamily="49" charset="0"/>
              </a:rPr>
              <a:t>&gt;&lt;</a:t>
            </a:r>
            <a:r>
              <a:rPr lang="en-IN" sz="1800" b="0" dirty="0" err="1">
                <a:solidFill>
                  <a:srgbClr val="800000"/>
                </a:solidFill>
                <a:effectLst/>
                <a:latin typeface="Consolas" panose="020B0609020204030204" pitchFamily="49" charset="0"/>
              </a:rPr>
              <a:t>br</a:t>
            </a:r>
            <a:r>
              <a:rPr lang="en-IN" sz="1800" b="0" dirty="0">
                <a:solidFill>
                  <a:srgbClr val="800000"/>
                </a:solidFill>
                <a:effectLst/>
                <a:latin typeface="Consolas" panose="020B0609020204030204" pitchFamily="49" charset="0"/>
              </a:rPr>
              <a:t>&gt;&lt;</a:t>
            </a:r>
            <a:r>
              <a:rPr lang="en-IN" sz="1800" b="0" dirty="0" err="1">
                <a:solidFill>
                  <a:srgbClr val="800000"/>
                </a:solidFill>
                <a:effectLst/>
                <a:latin typeface="Consolas" panose="020B0609020204030204" pitchFamily="49" charset="0"/>
              </a:rPr>
              <a:t>br</a:t>
            </a:r>
            <a:r>
              <a:rPr lang="en-IN" sz="1800" b="0" dirty="0">
                <a:solidFill>
                  <a:srgbClr val="800000"/>
                </a:solidFill>
                <a:effectLst/>
                <a:latin typeface="Consolas" panose="020B0609020204030204" pitchFamily="49" charset="0"/>
              </a:rPr>
              <a:t>&gt;</a:t>
            </a:r>
            <a:endParaRPr lang="en-IN" sz="1800" b="0" dirty="0">
              <a:solidFill>
                <a:srgbClr val="000000"/>
              </a:solidFill>
              <a:effectLst/>
              <a:latin typeface="Consolas" panose="020B0609020204030204" pitchFamily="49" charset="0"/>
            </a:endParaRPr>
          </a:p>
          <a:p>
            <a:br>
              <a:rPr lang="en-IN" sz="1800" b="0" dirty="0">
                <a:solidFill>
                  <a:srgbClr val="000000"/>
                </a:solidFill>
                <a:effectLst/>
                <a:latin typeface="Consolas" panose="020B0609020204030204" pitchFamily="49" charset="0"/>
              </a:rPr>
            </a:br>
            <a:r>
              <a:rPr lang="en-IN" sz="1800" b="0" dirty="0">
                <a:solidFill>
                  <a:srgbClr val="000000"/>
                </a:solidFill>
                <a:effectLst/>
                <a:latin typeface="Consolas" panose="020B0609020204030204" pitchFamily="49" charset="0"/>
              </a:rPr>
              <a:t>        </a:t>
            </a:r>
            <a:r>
              <a:rPr lang="en-IN" sz="1800" b="0" dirty="0">
                <a:solidFill>
                  <a:srgbClr val="800000"/>
                </a:solidFill>
                <a:effectLst/>
                <a:latin typeface="Consolas" panose="020B0609020204030204" pitchFamily="49" charset="0"/>
              </a:rPr>
              <a:t>&lt;label</a:t>
            </a:r>
            <a:r>
              <a:rPr lang="en-IN" sz="1800" b="0" dirty="0">
                <a:solidFill>
                  <a:srgbClr val="000000"/>
                </a:solidFill>
                <a:effectLst/>
                <a:latin typeface="Consolas" panose="020B0609020204030204" pitchFamily="49" charset="0"/>
              </a:rPr>
              <a:t> </a:t>
            </a:r>
            <a:r>
              <a:rPr lang="en-IN" sz="1800" b="0" dirty="0">
                <a:solidFill>
                  <a:srgbClr val="E50000"/>
                </a:solidFill>
                <a:effectLst/>
                <a:latin typeface="Consolas" panose="020B0609020204030204" pitchFamily="49" charset="0"/>
              </a:rPr>
              <a:t>for</a:t>
            </a:r>
            <a:r>
              <a:rPr lang="en-IN" sz="1800" b="0" dirty="0">
                <a:solidFill>
                  <a:srgbClr val="000000"/>
                </a:solidFill>
                <a:effectLst/>
                <a:latin typeface="Consolas" panose="020B0609020204030204" pitchFamily="49" charset="0"/>
              </a:rPr>
              <a:t>=</a:t>
            </a:r>
            <a:r>
              <a:rPr lang="en-IN" sz="1800" b="0" dirty="0">
                <a:solidFill>
                  <a:srgbClr val="0000FF"/>
                </a:solidFill>
                <a:effectLst/>
                <a:latin typeface="Consolas" panose="020B0609020204030204" pitchFamily="49" charset="0"/>
              </a:rPr>
              <a:t>"password"</a:t>
            </a:r>
            <a:r>
              <a:rPr lang="en-IN" sz="1800" b="0" dirty="0">
                <a:solidFill>
                  <a:srgbClr val="800000"/>
                </a:solidFill>
                <a:effectLst/>
                <a:latin typeface="Consolas" panose="020B0609020204030204" pitchFamily="49" charset="0"/>
              </a:rPr>
              <a:t>&gt;</a:t>
            </a:r>
            <a:r>
              <a:rPr lang="en-IN" sz="1800" b="0" dirty="0">
                <a:solidFill>
                  <a:srgbClr val="000000"/>
                </a:solidFill>
                <a:effectLst/>
                <a:latin typeface="Consolas" panose="020B0609020204030204" pitchFamily="49" charset="0"/>
              </a:rPr>
              <a:t>Password:</a:t>
            </a:r>
            <a:r>
              <a:rPr lang="en-IN" sz="1800" b="0" dirty="0">
                <a:solidFill>
                  <a:srgbClr val="800000"/>
                </a:solidFill>
                <a:effectLst/>
                <a:latin typeface="Consolas" panose="020B0609020204030204" pitchFamily="49" charset="0"/>
              </a:rPr>
              <a:t>&lt;/label&gt;</a:t>
            </a:r>
            <a:endParaRPr lang="en-IN" sz="1800" b="0" dirty="0">
              <a:solidFill>
                <a:srgbClr val="000000"/>
              </a:solidFill>
              <a:effectLst/>
              <a:latin typeface="Consolas" panose="020B0609020204030204" pitchFamily="49" charset="0"/>
            </a:endParaRPr>
          </a:p>
          <a:p>
            <a:r>
              <a:rPr lang="en-IN" sz="1800" b="0" dirty="0">
                <a:solidFill>
                  <a:srgbClr val="000000"/>
                </a:solidFill>
                <a:effectLst/>
                <a:latin typeface="Consolas" panose="020B0609020204030204" pitchFamily="49" charset="0"/>
              </a:rPr>
              <a:t>        </a:t>
            </a:r>
            <a:r>
              <a:rPr lang="en-IN" sz="1800" b="0" dirty="0">
                <a:solidFill>
                  <a:srgbClr val="800000"/>
                </a:solidFill>
                <a:effectLst/>
                <a:latin typeface="Consolas" panose="020B0609020204030204" pitchFamily="49" charset="0"/>
              </a:rPr>
              <a:t>&lt;input</a:t>
            </a:r>
            <a:r>
              <a:rPr lang="en-IN" sz="1800" b="0" dirty="0">
                <a:solidFill>
                  <a:srgbClr val="000000"/>
                </a:solidFill>
                <a:effectLst/>
                <a:latin typeface="Consolas" panose="020B0609020204030204" pitchFamily="49" charset="0"/>
              </a:rPr>
              <a:t> </a:t>
            </a:r>
            <a:r>
              <a:rPr lang="en-IN" sz="1800" b="0" dirty="0">
                <a:solidFill>
                  <a:srgbClr val="E50000"/>
                </a:solidFill>
                <a:effectLst/>
                <a:latin typeface="Consolas" panose="020B0609020204030204" pitchFamily="49" charset="0"/>
              </a:rPr>
              <a:t>type</a:t>
            </a:r>
            <a:r>
              <a:rPr lang="en-IN" sz="1800" b="0" dirty="0">
                <a:solidFill>
                  <a:srgbClr val="000000"/>
                </a:solidFill>
                <a:effectLst/>
                <a:latin typeface="Consolas" panose="020B0609020204030204" pitchFamily="49" charset="0"/>
              </a:rPr>
              <a:t>=</a:t>
            </a:r>
            <a:r>
              <a:rPr lang="en-IN" sz="1800" b="0" dirty="0">
                <a:solidFill>
                  <a:srgbClr val="0000FF"/>
                </a:solidFill>
                <a:effectLst/>
                <a:latin typeface="Consolas" panose="020B0609020204030204" pitchFamily="49" charset="0"/>
              </a:rPr>
              <a:t>"password"</a:t>
            </a:r>
            <a:r>
              <a:rPr lang="en-IN" sz="1800" b="0" dirty="0">
                <a:solidFill>
                  <a:srgbClr val="000000"/>
                </a:solidFill>
                <a:effectLst/>
                <a:latin typeface="Consolas" panose="020B0609020204030204" pitchFamily="49" charset="0"/>
              </a:rPr>
              <a:t> </a:t>
            </a:r>
            <a:r>
              <a:rPr lang="en-IN" sz="1800" b="0" dirty="0">
                <a:solidFill>
                  <a:srgbClr val="E50000"/>
                </a:solidFill>
                <a:effectLst/>
                <a:latin typeface="Consolas" panose="020B0609020204030204" pitchFamily="49" charset="0"/>
              </a:rPr>
              <a:t>id</a:t>
            </a:r>
            <a:r>
              <a:rPr lang="en-IN" sz="1800" b="0" dirty="0">
                <a:solidFill>
                  <a:srgbClr val="000000"/>
                </a:solidFill>
                <a:effectLst/>
                <a:latin typeface="Consolas" panose="020B0609020204030204" pitchFamily="49" charset="0"/>
              </a:rPr>
              <a:t>=</a:t>
            </a:r>
            <a:r>
              <a:rPr lang="en-IN" sz="1800" b="0" dirty="0">
                <a:solidFill>
                  <a:srgbClr val="0000FF"/>
                </a:solidFill>
                <a:effectLst/>
                <a:latin typeface="Consolas" panose="020B0609020204030204" pitchFamily="49" charset="0"/>
              </a:rPr>
              <a:t>"password"</a:t>
            </a:r>
            <a:r>
              <a:rPr lang="en-IN" sz="1800" b="0" dirty="0">
                <a:solidFill>
                  <a:srgbClr val="000000"/>
                </a:solidFill>
                <a:effectLst/>
                <a:latin typeface="Consolas" panose="020B0609020204030204" pitchFamily="49" charset="0"/>
              </a:rPr>
              <a:t> </a:t>
            </a:r>
            <a:r>
              <a:rPr lang="en-IN" sz="1800" b="0" dirty="0">
                <a:solidFill>
                  <a:srgbClr val="E50000"/>
                </a:solidFill>
                <a:effectLst/>
                <a:latin typeface="Consolas" panose="020B0609020204030204" pitchFamily="49" charset="0"/>
              </a:rPr>
              <a:t>name</a:t>
            </a:r>
            <a:r>
              <a:rPr lang="en-IN" sz="1800" b="0" dirty="0">
                <a:solidFill>
                  <a:srgbClr val="000000"/>
                </a:solidFill>
                <a:effectLst/>
                <a:latin typeface="Consolas" panose="020B0609020204030204" pitchFamily="49" charset="0"/>
              </a:rPr>
              <a:t>=</a:t>
            </a:r>
            <a:r>
              <a:rPr lang="en-IN" sz="1800" b="0" dirty="0">
                <a:solidFill>
                  <a:srgbClr val="0000FF"/>
                </a:solidFill>
                <a:effectLst/>
                <a:latin typeface="Consolas" panose="020B0609020204030204" pitchFamily="49" charset="0"/>
              </a:rPr>
              <a:t>"password"</a:t>
            </a:r>
            <a:r>
              <a:rPr lang="en-IN" sz="1800" b="0" dirty="0">
                <a:solidFill>
                  <a:srgbClr val="800000"/>
                </a:solidFill>
                <a:effectLst/>
                <a:latin typeface="Consolas" panose="020B0609020204030204" pitchFamily="49" charset="0"/>
              </a:rPr>
              <a:t>&gt;&lt;</a:t>
            </a:r>
            <a:r>
              <a:rPr lang="en-IN" sz="1800" b="0" dirty="0" err="1">
                <a:solidFill>
                  <a:srgbClr val="800000"/>
                </a:solidFill>
                <a:effectLst/>
                <a:latin typeface="Consolas" panose="020B0609020204030204" pitchFamily="49" charset="0"/>
              </a:rPr>
              <a:t>br</a:t>
            </a:r>
            <a:r>
              <a:rPr lang="en-IN" sz="1800" b="0" dirty="0">
                <a:solidFill>
                  <a:srgbClr val="800000"/>
                </a:solidFill>
                <a:effectLst/>
                <a:latin typeface="Consolas" panose="020B0609020204030204" pitchFamily="49" charset="0"/>
              </a:rPr>
              <a:t>&gt;&lt;</a:t>
            </a:r>
            <a:r>
              <a:rPr lang="en-IN" sz="1800" b="0" dirty="0" err="1">
                <a:solidFill>
                  <a:srgbClr val="800000"/>
                </a:solidFill>
                <a:effectLst/>
                <a:latin typeface="Consolas" panose="020B0609020204030204" pitchFamily="49" charset="0"/>
              </a:rPr>
              <a:t>br</a:t>
            </a:r>
            <a:r>
              <a:rPr lang="en-IN" sz="1800" b="0" dirty="0">
                <a:solidFill>
                  <a:srgbClr val="800000"/>
                </a:solidFill>
                <a:effectLst/>
                <a:latin typeface="Consolas" panose="020B0609020204030204" pitchFamily="49" charset="0"/>
              </a:rPr>
              <a:t>&gt;</a:t>
            </a:r>
            <a:endParaRPr lang="en-IN" sz="1800" b="0" dirty="0">
              <a:solidFill>
                <a:srgbClr val="000000"/>
              </a:solidFill>
              <a:effectLst/>
              <a:latin typeface="Consolas" panose="020B0609020204030204" pitchFamily="49" charset="0"/>
            </a:endParaRPr>
          </a:p>
          <a:p>
            <a:br>
              <a:rPr lang="en-IN" sz="1800" b="0" dirty="0">
                <a:solidFill>
                  <a:srgbClr val="000000"/>
                </a:solidFill>
                <a:effectLst/>
                <a:latin typeface="Consolas" panose="020B0609020204030204" pitchFamily="49" charset="0"/>
              </a:rPr>
            </a:br>
            <a:r>
              <a:rPr lang="en-IN" sz="1800" b="0" dirty="0">
                <a:solidFill>
                  <a:srgbClr val="000000"/>
                </a:solidFill>
                <a:effectLst/>
                <a:latin typeface="Consolas" panose="020B0609020204030204" pitchFamily="49" charset="0"/>
              </a:rPr>
              <a:t>        </a:t>
            </a:r>
            <a:r>
              <a:rPr lang="en-IN" sz="1800" b="0" dirty="0">
                <a:solidFill>
                  <a:srgbClr val="800000"/>
                </a:solidFill>
                <a:effectLst/>
                <a:latin typeface="Consolas" panose="020B0609020204030204" pitchFamily="49" charset="0"/>
              </a:rPr>
              <a:t>&lt;input</a:t>
            </a:r>
            <a:r>
              <a:rPr lang="en-IN" sz="1800" b="0" dirty="0">
                <a:solidFill>
                  <a:srgbClr val="000000"/>
                </a:solidFill>
                <a:effectLst/>
                <a:latin typeface="Consolas" panose="020B0609020204030204" pitchFamily="49" charset="0"/>
              </a:rPr>
              <a:t> </a:t>
            </a:r>
            <a:r>
              <a:rPr lang="en-IN" sz="1800" b="0" dirty="0">
                <a:solidFill>
                  <a:srgbClr val="E50000"/>
                </a:solidFill>
                <a:effectLst/>
                <a:latin typeface="Consolas" panose="020B0609020204030204" pitchFamily="49" charset="0"/>
              </a:rPr>
              <a:t>type</a:t>
            </a:r>
            <a:r>
              <a:rPr lang="en-IN" sz="1800" b="0" dirty="0">
                <a:solidFill>
                  <a:srgbClr val="000000"/>
                </a:solidFill>
                <a:effectLst/>
                <a:latin typeface="Consolas" panose="020B0609020204030204" pitchFamily="49" charset="0"/>
              </a:rPr>
              <a:t>=</a:t>
            </a:r>
            <a:r>
              <a:rPr lang="en-IN" sz="1800" b="0" dirty="0">
                <a:solidFill>
                  <a:srgbClr val="0000FF"/>
                </a:solidFill>
                <a:effectLst/>
                <a:latin typeface="Consolas" panose="020B0609020204030204" pitchFamily="49" charset="0"/>
              </a:rPr>
              <a:t>"submit"</a:t>
            </a:r>
            <a:r>
              <a:rPr lang="en-IN" sz="1800" b="0" dirty="0">
                <a:solidFill>
                  <a:srgbClr val="000000"/>
                </a:solidFill>
                <a:effectLst/>
                <a:latin typeface="Consolas" panose="020B0609020204030204" pitchFamily="49" charset="0"/>
              </a:rPr>
              <a:t> </a:t>
            </a:r>
            <a:r>
              <a:rPr lang="en-IN" sz="1800" b="0" dirty="0">
                <a:solidFill>
                  <a:srgbClr val="E50000"/>
                </a:solidFill>
                <a:effectLst/>
                <a:latin typeface="Consolas" panose="020B0609020204030204" pitchFamily="49" charset="0"/>
              </a:rPr>
              <a:t>value</a:t>
            </a:r>
            <a:r>
              <a:rPr lang="en-IN" sz="1800" b="0" dirty="0">
                <a:solidFill>
                  <a:srgbClr val="000000"/>
                </a:solidFill>
                <a:effectLst/>
                <a:latin typeface="Consolas" panose="020B0609020204030204" pitchFamily="49" charset="0"/>
              </a:rPr>
              <a:t>=</a:t>
            </a:r>
            <a:r>
              <a:rPr lang="en-IN" sz="1800" b="0" dirty="0">
                <a:solidFill>
                  <a:srgbClr val="0000FF"/>
                </a:solidFill>
                <a:effectLst/>
                <a:latin typeface="Consolas" panose="020B0609020204030204" pitchFamily="49" charset="0"/>
              </a:rPr>
              <a:t>"Register"</a:t>
            </a:r>
            <a:r>
              <a:rPr lang="en-IN" sz="1800" b="0" dirty="0">
                <a:solidFill>
                  <a:srgbClr val="800000"/>
                </a:solidFill>
                <a:effectLst/>
                <a:latin typeface="Consolas" panose="020B0609020204030204" pitchFamily="49" charset="0"/>
              </a:rPr>
              <a:t>&gt;</a:t>
            </a:r>
            <a:endParaRPr lang="en-IN" sz="1800" b="0" dirty="0">
              <a:solidFill>
                <a:srgbClr val="000000"/>
              </a:solidFill>
              <a:effectLst/>
              <a:latin typeface="Consolas" panose="020B0609020204030204" pitchFamily="49" charset="0"/>
            </a:endParaRPr>
          </a:p>
          <a:p>
            <a:r>
              <a:rPr lang="en-IN" sz="1800" b="0" dirty="0">
                <a:solidFill>
                  <a:srgbClr val="000000"/>
                </a:solidFill>
                <a:effectLst/>
                <a:latin typeface="Consolas" panose="020B0609020204030204" pitchFamily="49" charset="0"/>
              </a:rPr>
              <a:t>    </a:t>
            </a:r>
            <a:r>
              <a:rPr lang="en-IN" sz="1800" b="0" dirty="0">
                <a:solidFill>
                  <a:srgbClr val="800000"/>
                </a:solidFill>
                <a:effectLst/>
                <a:latin typeface="Consolas" panose="020B0609020204030204" pitchFamily="49" charset="0"/>
              </a:rPr>
              <a:t>&lt;/form&gt;</a:t>
            </a:r>
            <a:endParaRPr lang="en-IN" sz="1800" b="0" dirty="0">
              <a:solidFill>
                <a:srgbClr val="000000"/>
              </a:solidFill>
              <a:effectLst/>
              <a:latin typeface="Consolas" panose="020B0609020204030204" pitchFamily="49" charset="0"/>
            </a:endParaRPr>
          </a:p>
          <a:p>
            <a:r>
              <a:rPr lang="en-IN" sz="1800" b="0" dirty="0">
                <a:solidFill>
                  <a:srgbClr val="800000"/>
                </a:solidFill>
                <a:effectLst/>
                <a:latin typeface="Consolas" panose="020B0609020204030204" pitchFamily="49" charset="0"/>
              </a:rPr>
              <a:t>&lt;/body&gt;</a:t>
            </a:r>
            <a:endParaRPr lang="en-IN" sz="1800" b="0" dirty="0">
              <a:solidFill>
                <a:srgbClr val="000000"/>
              </a:solidFill>
              <a:effectLst/>
              <a:latin typeface="Consolas" panose="020B0609020204030204" pitchFamily="49" charset="0"/>
            </a:endParaRPr>
          </a:p>
          <a:p>
            <a:r>
              <a:rPr lang="en-IN" sz="1800" b="0" dirty="0">
                <a:solidFill>
                  <a:srgbClr val="800000"/>
                </a:solidFill>
                <a:effectLst/>
                <a:latin typeface="Consolas" panose="020B0609020204030204" pitchFamily="49" charset="0"/>
              </a:rPr>
              <a:t>&lt;/html&gt;</a:t>
            </a:r>
            <a:endParaRPr lang="en-IN" sz="1800" b="0" dirty="0">
              <a:solidFill>
                <a:srgbClr val="000000"/>
              </a:solidFill>
              <a:effectLst/>
              <a:latin typeface="Consolas" panose="020B0609020204030204" pitchFamily="49" charset="0"/>
            </a:endParaRPr>
          </a:p>
          <a:p>
            <a:br>
              <a:rPr lang="en-IN" sz="1800" b="0" dirty="0">
                <a:solidFill>
                  <a:srgbClr val="000000"/>
                </a:solidFill>
                <a:effectLst/>
                <a:latin typeface="Consolas" panose="020B0609020204030204" pitchFamily="49" charset="0"/>
              </a:rPr>
            </a:br>
            <a:endParaRPr lang="en-IN" sz="1800" b="0" dirty="0">
              <a:solidFill>
                <a:srgbClr val="000000"/>
              </a:solidFill>
              <a:effectLst/>
              <a:latin typeface="Consolas" panose="020B0609020204030204" pitchFamily="49" charset="0"/>
            </a:endParaRPr>
          </a:p>
          <a:p>
            <a:endParaRPr lang="en-IN" sz="1800" dirty="0"/>
          </a:p>
        </p:txBody>
      </p:sp>
    </p:spTree>
    <p:extLst>
      <p:ext uri="{BB962C8B-B14F-4D97-AF65-F5344CB8AC3E}">
        <p14:creationId xmlns:p14="http://schemas.microsoft.com/office/powerpoint/2010/main" val="1330561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E786D4-61BE-0F30-64EA-9A6CCA135773}"/>
              </a:ext>
            </a:extLst>
          </p:cNvPr>
          <p:cNvSpPr>
            <a:spLocks noGrp="1"/>
          </p:cNvSpPr>
          <p:nvPr>
            <p:ph idx="1"/>
          </p:nvPr>
        </p:nvSpPr>
        <p:spPr>
          <a:xfrm>
            <a:off x="251520" y="332656"/>
            <a:ext cx="9073008" cy="6912768"/>
          </a:xfrm>
        </p:spPr>
        <p:txBody>
          <a:bodyPr>
            <a:normAutofit fontScale="55000" lnSpcReduction="20000"/>
          </a:bodyPr>
          <a:lstStyle/>
          <a:p>
            <a:r>
              <a:rPr lang="en-IN" b="1" dirty="0"/>
              <a:t>&lt;?</a:t>
            </a:r>
            <a:r>
              <a:rPr lang="en-IN" b="1" dirty="0" err="1"/>
              <a:t>php</a:t>
            </a:r>
            <a:endParaRPr lang="en-IN" b="1" dirty="0"/>
          </a:p>
          <a:p>
            <a:r>
              <a:rPr lang="en-IN" b="1" dirty="0"/>
              <a:t>if ($_SERVER["REQUEST_METHOD"] == "POST") {</a:t>
            </a:r>
          </a:p>
          <a:p>
            <a:r>
              <a:rPr lang="en-IN" b="1" dirty="0"/>
              <a:t>    // Get user input</a:t>
            </a:r>
          </a:p>
          <a:p>
            <a:r>
              <a:rPr lang="en-IN" b="1" dirty="0"/>
              <a:t>    $name = $_POST["name"];</a:t>
            </a:r>
          </a:p>
          <a:p>
            <a:r>
              <a:rPr lang="en-IN" b="1" dirty="0"/>
              <a:t>    $email = $_POST["email"];</a:t>
            </a:r>
          </a:p>
          <a:p>
            <a:r>
              <a:rPr lang="en-IN" b="1" dirty="0"/>
              <a:t>    $password = $_POST["password"];</a:t>
            </a:r>
          </a:p>
          <a:p>
            <a:endParaRPr lang="en-IN" b="1" dirty="0"/>
          </a:p>
          <a:p>
            <a:r>
              <a:rPr lang="en-IN" b="1" dirty="0"/>
              <a:t>    // Validate name</a:t>
            </a:r>
          </a:p>
          <a:p>
            <a:r>
              <a:rPr lang="en-IN" b="1" dirty="0"/>
              <a:t>    if (empty($name)) {</a:t>
            </a:r>
          </a:p>
          <a:p>
            <a:r>
              <a:rPr lang="en-IN" b="1" dirty="0"/>
              <a:t>        echo "Name is required.&lt;</a:t>
            </a:r>
            <a:r>
              <a:rPr lang="en-IN" b="1" dirty="0" err="1"/>
              <a:t>br</a:t>
            </a:r>
            <a:r>
              <a:rPr lang="en-IN" b="1" dirty="0"/>
              <a:t>&gt;";</a:t>
            </a:r>
          </a:p>
          <a:p>
            <a:r>
              <a:rPr lang="en-IN" b="1" dirty="0"/>
              <a:t>    }</a:t>
            </a:r>
          </a:p>
          <a:p>
            <a:endParaRPr lang="en-IN" b="1" dirty="0"/>
          </a:p>
          <a:p>
            <a:r>
              <a:rPr lang="en-IN" b="1" dirty="0"/>
              <a:t>    // Validate email</a:t>
            </a:r>
          </a:p>
          <a:p>
            <a:r>
              <a:rPr lang="en-IN" b="1" dirty="0"/>
              <a:t>    if (empty($email)) {</a:t>
            </a:r>
          </a:p>
          <a:p>
            <a:r>
              <a:rPr lang="en-IN" b="1" dirty="0"/>
              <a:t>        echo "Email is required.&lt;</a:t>
            </a:r>
            <a:r>
              <a:rPr lang="en-IN" b="1" dirty="0" err="1"/>
              <a:t>br</a:t>
            </a:r>
            <a:r>
              <a:rPr lang="en-IN" b="1" dirty="0"/>
              <a:t>&gt;";</a:t>
            </a:r>
          </a:p>
          <a:p>
            <a:r>
              <a:rPr lang="en-IN" b="1" dirty="0"/>
              <a:t>    } elseif (!</a:t>
            </a:r>
            <a:r>
              <a:rPr lang="en-IN" b="1" dirty="0" err="1"/>
              <a:t>filter_var</a:t>
            </a:r>
            <a:r>
              <a:rPr lang="en-IN" b="1" dirty="0"/>
              <a:t>($email, FILTER_VALIDATE_EMAIL)) {</a:t>
            </a:r>
          </a:p>
          <a:p>
            <a:r>
              <a:rPr lang="en-IN" b="1" dirty="0"/>
              <a:t>        echo "Invalid email format.&lt;</a:t>
            </a:r>
            <a:r>
              <a:rPr lang="en-IN" b="1" dirty="0" err="1"/>
              <a:t>br</a:t>
            </a:r>
            <a:r>
              <a:rPr lang="en-IN" b="1" dirty="0"/>
              <a:t>&gt;";</a:t>
            </a:r>
          </a:p>
          <a:p>
            <a:r>
              <a:rPr lang="en-IN" b="1" dirty="0"/>
              <a:t>    }</a:t>
            </a:r>
          </a:p>
          <a:p>
            <a:endParaRPr lang="en-IN" b="1" dirty="0"/>
          </a:p>
          <a:p>
            <a:r>
              <a:rPr lang="en-IN" b="1" dirty="0"/>
              <a:t>    // Validate password</a:t>
            </a:r>
          </a:p>
          <a:p>
            <a:r>
              <a:rPr lang="en-IN" b="1" dirty="0"/>
              <a:t>    if (empty($password)) {</a:t>
            </a:r>
          </a:p>
          <a:p>
            <a:r>
              <a:rPr lang="en-IN" b="1" dirty="0"/>
              <a:t>        echo "Password is required.&lt;</a:t>
            </a:r>
            <a:r>
              <a:rPr lang="en-IN" b="1" dirty="0" err="1"/>
              <a:t>br</a:t>
            </a:r>
            <a:r>
              <a:rPr lang="en-IN" b="1" dirty="0"/>
              <a:t>&gt;";</a:t>
            </a:r>
          </a:p>
          <a:p>
            <a:r>
              <a:rPr lang="en-IN" b="1" dirty="0"/>
              <a:t>    } elseif (</a:t>
            </a:r>
            <a:r>
              <a:rPr lang="en-IN" b="1" dirty="0" err="1"/>
              <a:t>strlen</a:t>
            </a:r>
            <a:r>
              <a:rPr lang="en-IN" b="1" dirty="0"/>
              <a:t>($password) &lt; 6) {</a:t>
            </a:r>
          </a:p>
          <a:p>
            <a:r>
              <a:rPr lang="en-IN" b="1" dirty="0"/>
              <a:t>        echo "Password must be at least 6 characters long.&lt;</a:t>
            </a:r>
            <a:r>
              <a:rPr lang="en-IN" b="1" dirty="0" err="1"/>
              <a:t>br</a:t>
            </a:r>
            <a:r>
              <a:rPr lang="en-IN" b="1" dirty="0"/>
              <a:t>&gt;";</a:t>
            </a:r>
          </a:p>
          <a:p>
            <a:r>
              <a:rPr lang="en-IN" b="1" dirty="0"/>
              <a:t>    }</a:t>
            </a:r>
          </a:p>
          <a:p>
            <a:endParaRPr lang="en-IN" b="1" dirty="0"/>
          </a:p>
          <a:p>
            <a:r>
              <a:rPr lang="en-IN" b="1" dirty="0"/>
              <a:t>if (!empty($name) &amp;&amp; !empty($email) &amp;&amp; !empty($password) &amp;&amp; </a:t>
            </a:r>
            <a:r>
              <a:rPr lang="en-IN" b="1" dirty="0" err="1"/>
              <a:t>filter_var</a:t>
            </a:r>
            <a:r>
              <a:rPr lang="en-IN" b="1" dirty="0"/>
              <a:t>($email, FILTER_VALIDATE_EMAIL) &amp;&amp; </a:t>
            </a:r>
            <a:r>
              <a:rPr lang="en-IN" b="1" dirty="0" err="1"/>
              <a:t>strlen</a:t>
            </a:r>
            <a:r>
              <a:rPr lang="en-IN" b="1" dirty="0"/>
              <a:t>($password) &gt;= 6) {</a:t>
            </a:r>
          </a:p>
          <a:p>
            <a:r>
              <a:rPr lang="en-IN" b="1" dirty="0"/>
              <a:t>        // Perform database operations or other actions for registration</a:t>
            </a:r>
          </a:p>
          <a:p>
            <a:r>
              <a:rPr lang="en-IN" b="1" dirty="0"/>
              <a:t>        echo "Registration successful!";</a:t>
            </a:r>
          </a:p>
          <a:p>
            <a:r>
              <a:rPr lang="en-IN" b="1" dirty="0"/>
              <a:t>    }</a:t>
            </a:r>
          </a:p>
          <a:p>
            <a:r>
              <a:rPr lang="en-IN" b="1" dirty="0"/>
              <a:t>}</a:t>
            </a:r>
          </a:p>
          <a:p>
            <a:r>
              <a:rPr lang="en-IN" b="1" dirty="0"/>
              <a:t>?&gt;</a:t>
            </a:r>
          </a:p>
          <a:p>
            <a:endParaRPr lang="en-IN" b="1" dirty="0"/>
          </a:p>
        </p:txBody>
      </p:sp>
    </p:spTree>
    <p:extLst>
      <p:ext uri="{BB962C8B-B14F-4D97-AF65-F5344CB8AC3E}">
        <p14:creationId xmlns:p14="http://schemas.microsoft.com/office/powerpoint/2010/main" val="717053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PHP Global Variables - </a:t>
            </a:r>
            <a:r>
              <a:rPr lang="en-US" b="1" dirty="0" err="1"/>
              <a:t>Superglobals</a:t>
            </a:r>
            <a:endParaRPr lang="en-IN" b="1" dirty="0"/>
          </a:p>
        </p:txBody>
      </p:sp>
      <p:sp>
        <p:nvSpPr>
          <p:cNvPr id="3" name="Content Placeholder 2"/>
          <p:cNvSpPr>
            <a:spLocks noGrp="1"/>
          </p:cNvSpPr>
          <p:nvPr>
            <p:ph idx="1"/>
          </p:nvPr>
        </p:nvSpPr>
        <p:spPr/>
        <p:txBody>
          <a:bodyPr>
            <a:normAutofit/>
          </a:bodyPr>
          <a:lstStyle/>
          <a:p>
            <a:pPr algn="just"/>
            <a:r>
              <a:rPr lang="en-US" dirty="0"/>
              <a:t>Some predefined variables in PHP are "</a:t>
            </a:r>
            <a:r>
              <a:rPr lang="en-US" dirty="0" err="1"/>
              <a:t>superglobals</a:t>
            </a:r>
            <a:r>
              <a:rPr lang="en-US" dirty="0"/>
              <a:t>", which means that they are always accessible, regardless of scope - and you can access them from any function, class or file without having to do anything special.</a:t>
            </a:r>
          </a:p>
          <a:p>
            <a:r>
              <a:rPr lang="en-US" dirty="0"/>
              <a:t>The PHP </a:t>
            </a:r>
            <a:r>
              <a:rPr lang="en-US" dirty="0" err="1"/>
              <a:t>superglobal</a:t>
            </a:r>
            <a:r>
              <a:rPr lang="en-US" dirty="0"/>
              <a:t> variables are:</a:t>
            </a:r>
          </a:p>
          <a:p>
            <a:pPr marL="0" indent="0">
              <a:buNone/>
            </a:pPr>
            <a:r>
              <a:rPr lang="en-US" dirty="0"/>
              <a:t> - $GLOBALS</a:t>
            </a:r>
          </a:p>
          <a:p>
            <a:pPr marL="0" indent="0">
              <a:buNone/>
            </a:pPr>
            <a:r>
              <a:rPr lang="en-US" dirty="0"/>
              <a:t> - $_SERVER</a:t>
            </a:r>
          </a:p>
          <a:p>
            <a:pPr marL="0" indent="0">
              <a:buNone/>
            </a:pPr>
            <a:r>
              <a:rPr lang="en-US" dirty="0"/>
              <a:t> - $_REQUEST</a:t>
            </a:r>
          </a:p>
          <a:p>
            <a:pPr marL="0" indent="0">
              <a:buNone/>
            </a:pPr>
            <a:r>
              <a:rPr lang="en-US" dirty="0"/>
              <a:t> - $_POST</a:t>
            </a:r>
          </a:p>
          <a:p>
            <a:pPr marL="0" indent="0">
              <a:buNone/>
            </a:pPr>
            <a:r>
              <a:rPr lang="en-US" dirty="0"/>
              <a:t> - $_GET</a:t>
            </a:r>
          </a:p>
          <a:p>
            <a:pPr algn="just"/>
            <a:endParaRPr lang="en-US" dirty="0"/>
          </a:p>
        </p:txBody>
      </p:sp>
    </p:spTree>
    <p:extLst>
      <p:ext uri="{BB962C8B-B14F-4D97-AF65-F5344CB8AC3E}">
        <p14:creationId xmlns:p14="http://schemas.microsoft.com/office/powerpoint/2010/main" val="41159826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1773</TotalTime>
  <Words>996</Words>
  <Application>Microsoft Office PowerPoint</Application>
  <PresentationFormat>On-screen Show (4:3)</PresentationFormat>
  <Paragraphs>98</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Consolas</vt:lpstr>
      <vt:lpstr>Clarity</vt:lpstr>
      <vt:lpstr>Form validation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PHP Global Variables - Superglobals</vt:lpstr>
      <vt:lpstr>$_SERVER["PHP_SELF"] variable</vt:lpstr>
      <vt:lpstr>htmlspecialchars() function</vt:lpstr>
      <vt:lpstr>PowerPoint Presentation</vt:lpstr>
      <vt:lpstr>preg_match() function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AKASH PUNDIR</cp:lastModifiedBy>
  <cp:revision>287</cp:revision>
  <dcterms:created xsi:type="dcterms:W3CDTF">2020-12-03T16:29:07Z</dcterms:created>
  <dcterms:modified xsi:type="dcterms:W3CDTF">2023-09-12T15:49:32Z</dcterms:modified>
</cp:coreProperties>
</file>