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handoutMasterIdLst>
    <p:handoutMasterId r:id="rId16"/>
  </p:handoutMasterIdLst>
  <p:sldIdLst>
    <p:sldId id="314" r:id="rId2"/>
    <p:sldId id="351" r:id="rId3"/>
    <p:sldId id="276" r:id="rId4"/>
    <p:sldId id="341" r:id="rId5"/>
    <p:sldId id="356" r:id="rId6"/>
    <p:sldId id="305" r:id="rId7"/>
    <p:sldId id="352" r:id="rId8"/>
    <p:sldId id="326" r:id="rId9"/>
    <p:sldId id="350" r:id="rId10"/>
    <p:sldId id="355" r:id="rId11"/>
    <p:sldId id="339" r:id="rId12"/>
    <p:sldId id="274" r:id="rId13"/>
    <p:sldId id="306" r:id="rId14"/>
  </p:sldIdLst>
  <p:sldSz cx="7315200" cy="5486400" type="B5JIS"/>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00"/>
    <a:srgbClr val="ADD8E6"/>
    <a:srgbClr val="FFBDBD"/>
    <a:srgbClr val="E7E7E7"/>
    <a:srgbClr val="99FFCC"/>
    <a:srgbClr val="93FFC4"/>
    <a:srgbClr val="BCBCBC"/>
    <a:srgbClr val="F9F9F9"/>
    <a:srgbClr val="DBDBDB"/>
    <a:srgbClr val="38DE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1" autoAdjust="0"/>
    <p:restoredTop sz="91155" autoAdjust="0"/>
  </p:normalViewPr>
  <p:slideViewPr>
    <p:cSldViewPr snapToGrid="0">
      <p:cViewPr varScale="1">
        <p:scale>
          <a:sx n="119" d="100"/>
          <a:sy n="119" d="100"/>
        </p:scale>
        <p:origin x="1932" y="96"/>
      </p:cViewPr>
      <p:guideLst/>
    </p:cSldViewPr>
  </p:slideViewPr>
  <p:notesTextViewPr>
    <p:cViewPr>
      <p:scale>
        <a:sx n="1" d="1"/>
        <a:sy n="1" d="1"/>
      </p:scale>
      <p:origin x="0" y="0"/>
    </p:cViewPr>
  </p:notesTextViewPr>
  <p:notesViewPr>
    <p:cSldViewPr snapToGrid="0">
      <p:cViewPr varScale="1">
        <p:scale>
          <a:sx n="84" d="100"/>
          <a:sy n="84" d="100"/>
        </p:scale>
        <p:origin x="3837"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C96CFC-6884-4CCA-B1C8-7C8C3484BA02}"/>
              </a:ext>
            </a:extLst>
          </p:cNvPr>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a:extLst>
              <a:ext uri="{FF2B5EF4-FFF2-40B4-BE49-F238E27FC236}">
                <a16:creationId xmlns:a16="http://schemas.microsoft.com/office/drawing/2014/main" id="{7E552249-467F-4136-B2B1-D2484E4E47E1}"/>
              </a:ext>
            </a:extLst>
          </p:cNvPr>
          <p:cNvSpPr>
            <a:spLocks noGrp="1"/>
          </p:cNvSpPr>
          <p:nvPr>
            <p:ph type="dt" sz="quarter" idx="1"/>
          </p:nvPr>
        </p:nvSpPr>
        <p:spPr>
          <a:xfrm>
            <a:off x="3970938" y="1"/>
            <a:ext cx="3037840" cy="466434"/>
          </a:xfrm>
          <a:prstGeom prst="rect">
            <a:avLst/>
          </a:prstGeom>
        </p:spPr>
        <p:txBody>
          <a:bodyPr vert="horz" lIns="93136" tIns="46569" rIns="93136" bIns="46569" rtlCol="0"/>
          <a:lstStyle>
            <a:lvl1pPr algn="r">
              <a:defRPr sz="1200"/>
            </a:lvl1pPr>
          </a:lstStyle>
          <a:p>
            <a:fld id="{0CF09AC2-FE88-49D0-BBE4-6DD0FC4EF3A7}" type="datetimeFigureOut">
              <a:rPr lang="en-US" smtClean="0"/>
              <a:t>4/23/2018</a:t>
            </a:fld>
            <a:endParaRPr lang="en-US"/>
          </a:p>
        </p:txBody>
      </p:sp>
      <p:sp>
        <p:nvSpPr>
          <p:cNvPr id="4" name="Footer Placeholder 3">
            <a:extLst>
              <a:ext uri="{FF2B5EF4-FFF2-40B4-BE49-F238E27FC236}">
                <a16:creationId xmlns:a16="http://schemas.microsoft.com/office/drawing/2014/main" id="{2913C2D4-141C-42C1-A431-812F909CF29F}"/>
              </a:ext>
            </a:extLst>
          </p:cNvPr>
          <p:cNvSpPr>
            <a:spLocks noGrp="1"/>
          </p:cNvSpPr>
          <p:nvPr>
            <p:ph type="ftr" sz="quarter" idx="2"/>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EBCA9A-1E2C-4F63-8247-2C4916E5F021}"/>
              </a:ext>
            </a:extLst>
          </p:cNvPr>
          <p:cNvSpPr>
            <a:spLocks noGrp="1"/>
          </p:cNvSpPr>
          <p:nvPr>
            <p:ph type="sldNum" sz="quarter" idx="3"/>
          </p:nvPr>
        </p:nvSpPr>
        <p:spPr>
          <a:xfrm>
            <a:off x="3970938" y="8829970"/>
            <a:ext cx="3037840" cy="466433"/>
          </a:xfrm>
          <a:prstGeom prst="rect">
            <a:avLst/>
          </a:prstGeom>
        </p:spPr>
        <p:txBody>
          <a:bodyPr vert="horz" lIns="93136" tIns="46569" rIns="93136" bIns="46569" rtlCol="0" anchor="b"/>
          <a:lstStyle>
            <a:lvl1pPr algn="r">
              <a:defRPr sz="1200"/>
            </a:lvl1pPr>
          </a:lstStyle>
          <a:p>
            <a:fld id="{63E2EC15-428D-4394-94D1-D38107851599}" type="slidenum">
              <a:rPr lang="en-US" smtClean="0"/>
              <a:t>‹#›</a:t>
            </a:fld>
            <a:endParaRPr lang="en-US"/>
          </a:p>
        </p:txBody>
      </p:sp>
    </p:spTree>
    <p:extLst>
      <p:ext uri="{BB962C8B-B14F-4D97-AF65-F5344CB8AC3E}">
        <p14:creationId xmlns:p14="http://schemas.microsoft.com/office/powerpoint/2010/main" val="3862781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36" tIns="46569" rIns="93136" bIns="46569" rtlCol="0"/>
          <a:lstStyle>
            <a:lvl1pPr algn="r">
              <a:defRPr sz="1200"/>
            </a:lvl1pPr>
          </a:lstStyle>
          <a:p>
            <a:fld id="{9A71B6BE-4A91-4E14-A4AF-9FCA2EFBB5A4}" type="datetimeFigureOut">
              <a:rPr lang="en-US" smtClean="0"/>
              <a:t>4/23/2018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36" tIns="46569" rIns="93136" bIns="4656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36" tIns="46569" rIns="93136" bIns="4656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70"/>
            <a:ext cx="3037840" cy="466433"/>
          </a:xfrm>
          <a:prstGeom prst="rect">
            <a:avLst/>
          </a:prstGeom>
        </p:spPr>
        <p:txBody>
          <a:bodyPr vert="horz" lIns="93136" tIns="46569" rIns="93136" bIns="46569" rtlCol="0" anchor="b"/>
          <a:lstStyle>
            <a:lvl1pPr algn="r">
              <a:defRPr sz="1200"/>
            </a:lvl1pPr>
          </a:lstStyle>
          <a:p>
            <a:fld id="{0B9462B0-C4F1-4AE9-9B42-7ECAC35EDB31}" type="slidenum">
              <a:rPr lang="en-US" smtClean="0"/>
              <a:t>‹#›</a:t>
            </a:fld>
            <a:endParaRPr lang="en-US"/>
          </a:p>
        </p:txBody>
      </p:sp>
    </p:spTree>
    <p:extLst>
      <p:ext uri="{BB962C8B-B14F-4D97-AF65-F5344CB8AC3E}">
        <p14:creationId xmlns:p14="http://schemas.microsoft.com/office/powerpoint/2010/main" val="338757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a:t>
            </a:fld>
            <a:endParaRPr lang="en-US"/>
          </a:p>
        </p:txBody>
      </p:sp>
    </p:spTree>
    <p:extLst>
      <p:ext uri="{BB962C8B-B14F-4D97-AF65-F5344CB8AC3E}">
        <p14:creationId xmlns:p14="http://schemas.microsoft.com/office/powerpoint/2010/main" val="89537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13998">
              <a:defRPr/>
            </a:pPr>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12</a:t>
            </a:fld>
            <a:endParaRPr lang="en-US"/>
          </a:p>
        </p:txBody>
      </p:sp>
    </p:spTree>
    <p:extLst>
      <p:ext uri="{BB962C8B-B14F-4D97-AF65-F5344CB8AC3E}">
        <p14:creationId xmlns:p14="http://schemas.microsoft.com/office/powerpoint/2010/main" val="1361213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13</a:t>
            </a:fld>
            <a:endParaRPr lang="en-US"/>
          </a:p>
        </p:txBody>
      </p:sp>
    </p:spTree>
    <p:extLst>
      <p:ext uri="{BB962C8B-B14F-4D97-AF65-F5344CB8AC3E}">
        <p14:creationId xmlns:p14="http://schemas.microsoft.com/office/powerpoint/2010/main" val="2445666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1344x486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1344x240</a:t>
            </a:r>
          </a:p>
        </p:txBody>
      </p:sp>
      <p:sp>
        <p:nvSpPr>
          <p:cNvPr id="4" name="Slide Number Placeholder 3"/>
          <p:cNvSpPr>
            <a:spLocks noGrp="1"/>
          </p:cNvSpPr>
          <p:nvPr>
            <p:ph type="sldNum" sz="quarter" idx="10"/>
          </p:nvPr>
        </p:nvSpPr>
        <p:spPr/>
        <p:txBody>
          <a:bodyPr/>
          <a:lstStyle/>
          <a:p>
            <a:fld id="{0B9462B0-C4F1-4AE9-9B42-7ECAC35EDB31}" type="slidenum">
              <a:rPr lang="en-US" smtClean="0"/>
              <a:t>2</a:t>
            </a:fld>
            <a:endParaRPr lang="en-US"/>
          </a:p>
        </p:txBody>
      </p:sp>
    </p:spTree>
    <p:extLst>
      <p:ext uri="{BB962C8B-B14F-4D97-AF65-F5344CB8AC3E}">
        <p14:creationId xmlns:p14="http://schemas.microsoft.com/office/powerpoint/2010/main" val="357879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a:t>1344x650</a:t>
            </a:r>
          </a:p>
        </p:txBody>
      </p:sp>
      <p:sp>
        <p:nvSpPr>
          <p:cNvPr id="4" name="Slide Number Placeholder 3"/>
          <p:cNvSpPr>
            <a:spLocks noGrp="1"/>
          </p:cNvSpPr>
          <p:nvPr>
            <p:ph type="sldNum" sz="quarter" idx="10"/>
          </p:nvPr>
        </p:nvSpPr>
        <p:spPr/>
        <p:txBody>
          <a:bodyPr/>
          <a:lstStyle/>
          <a:p>
            <a:fld id="{0B9462B0-C4F1-4AE9-9B42-7ECAC35EDB31}" type="slidenum">
              <a:rPr lang="en-US" smtClean="0"/>
              <a:t>3</a:t>
            </a:fld>
            <a:endParaRPr lang="en-US"/>
          </a:p>
        </p:txBody>
      </p:sp>
    </p:spTree>
    <p:extLst>
      <p:ext uri="{BB962C8B-B14F-4D97-AF65-F5344CB8AC3E}">
        <p14:creationId xmlns:p14="http://schemas.microsoft.com/office/powerpoint/2010/main" val="77809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4</a:t>
            </a:fld>
            <a:endParaRPr lang="en-US"/>
          </a:p>
        </p:txBody>
      </p:sp>
    </p:spTree>
    <p:extLst>
      <p:ext uri="{BB962C8B-B14F-4D97-AF65-F5344CB8AC3E}">
        <p14:creationId xmlns:p14="http://schemas.microsoft.com/office/powerpoint/2010/main" val="358608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a:t>750x550</a:t>
            </a:r>
          </a:p>
        </p:txBody>
      </p:sp>
      <p:sp>
        <p:nvSpPr>
          <p:cNvPr id="4" name="Slide Number Placeholder 3"/>
          <p:cNvSpPr>
            <a:spLocks noGrp="1"/>
          </p:cNvSpPr>
          <p:nvPr>
            <p:ph type="sldNum" sz="quarter" idx="10"/>
          </p:nvPr>
        </p:nvSpPr>
        <p:spPr/>
        <p:txBody>
          <a:bodyPr/>
          <a:lstStyle/>
          <a:p>
            <a:fld id="{0B9462B0-C4F1-4AE9-9B42-7ECAC35EDB31}" type="slidenum">
              <a:rPr lang="en-US" smtClean="0"/>
              <a:t>5</a:t>
            </a:fld>
            <a:endParaRPr lang="en-US"/>
          </a:p>
        </p:txBody>
      </p:sp>
    </p:spTree>
    <p:extLst>
      <p:ext uri="{BB962C8B-B14F-4D97-AF65-F5344CB8AC3E}">
        <p14:creationId xmlns:p14="http://schemas.microsoft.com/office/powerpoint/2010/main" val="1078875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a:t>600x750</a:t>
            </a:r>
          </a:p>
        </p:txBody>
      </p:sp>
      <p:sp>
        <p:nvSpPr>
          <p:cNvPr id="4" name="Slide Number Placeholder 3"/>
          <p:cNvSpPr>
            <a:spLocks noGrp="1"/>
          </p:cNvSpPr>
          <p:nvPr>
            <p:ph type="sldNum" sz="quarter" idx="10"/>
          </p:nvPr>
        </p:nvSpPr>
        <p:spPr/>
        <p:txBody>
          <a:bodyPr/>
          <a:lstStyle/>
          <a:p>
            <a:fld id="{0B9462B0-C4F1-4AE9-9B42-7ECAC35EDB31}" type="slidenum">
              <a:rPr lang="en-US" smtClean="0"/>
              <a:t>6</a:t>
            </a:fld>
            <a:endParaRPr lang="en-US"/>
          </a:p>
        </p:txBody>
      </p:sp>
    </p:spTree>
    <p:extLst>
      <p:ext uri="{BB962C8B-B14F-4D97-AF65-F5344CB8AC3E}">
        <p14:creationId xmlns:p14="http://schemas.microsoft.com/office/powerpoint/2010/main" val="335534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364" fontAlgn="t">
              <a:spcAft>
                <a:spcPts val="611"/>
              </a:spcAft>
            </a:pPr>
            <a:endParaRPr lang="en-US" dirty="0">
              <a:solidFill>
                <a:prstClr val="black"/>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0B9462B0-C4F1-4AE9-9B42-7ECAC35EDB31}" type="slidenum">
              <a:rPr lang="en-US" smtClean="0"/>
              <a:t>7</a:t>
            </a:fld>
            <a:endParaRPr lang="en-US"/>
          </a:p>
        </p:txBody>
      </p:sp>
    </p:spTree>
    <p:extLst>
      <p:ext uri="{BB962C8B-B14F-4D97-AF65-F5344CB8AC3E}">
        <p14:creationId xmlns:p14="http://schemas.microsoft.com/office/powerpoint/2010/main" val="411308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8</a:t>
            </a:fld>
            <a:endParaRPr lang="en-US"/>
          </a:p>
        </p:txBody>
      </p:sp>
    </p:spTree>
    <p:extLst>
      <p:ext uri="{BB962C8B-B14F-4D97-AF65-F5344CB8AC3E}">
        <p14:creationId xmlns:p14="http://schemas.microsoft.com/office/powerpoint/2010/main" val="225809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364">
              <a:defRPr/>
            </a:pPr>
            <a:r>
              <a:rPr lang="en-US" dirty="0"/>
              <a:t>1275 x 602</a:t>
            </a:r>
          </a:p>
        </p:txBody>
      </p:sp>
      <p:sp>
        <p:nvSpPr>
          <p:cNvPr id="4" name="Slide Number Placeholder 3"/>
          <p:cNvSpPr>
            <a:spLocks noGrp="1"/>
          </p:cNvSpPr>
          <p:nvPr>
            <p:ph type="sldNum" sz="quarter" idx="10"/>
          </p:nvPr>
        </p:nvSpPr>
        <p:spPr/>
        <p:txBody>
          <a:bodyPr/>
          <a:lstStyle/>
          <a:p>
            <a:fld id="{0B9462B0-C4F1-4AE9-9B42-7ECAC35EDB31}" type="slidenum">
              <a:rPr lang="en-US" smtClean="0"/>
              <a:t>11</a:t>
            </a:fld>
            <a:endParaRPr lang="en-US"/>
          </a:p>
        </p:txBody>
      </p:sp>
    </p:spTree>
    <p:extLst>
      <p:ext uri="{BB962C8B-B14F-4D97-AF65-F5344CB8AC3E}">
        <p14:creationId xmlns:p14="http://schemas.microsoft.com/office/powerpoint/2010/main" val="335786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897890"/>
            <a:ext cx="6217920" cy="191008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2881630"/>
            <a:ext cx="5486400" cy="1324610"/>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966D78-EAEA-4099-9476-F403ACBB1528}"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050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3CC89-B3E9-4EA1-A200-A5A8E9839C3D}"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419233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292100"/>
            <a:ext cx="1577340" cy="46494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292100"/>
            <a:ext cx="4640580" cy="46494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D72D4-9901-4EA4-A2F7-DD267DAB06BF}"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88368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21940-6AE9-4320-A477-FAE3DAF577BF}"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388184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1367791"/>
            <a:ext cx="6309360" cy="2282190"/>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3671571"/>
            <a:ext cx="6309360" cy="1200150"/>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F9A5C-8BA0-4636-960A-56ED245BB1DD}"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65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1460500"/>
            <a:ext cx="310896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1460500"/>
            <a:ext cx="310896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E13F5-BE7A-4E33-9826-57DF856052F1}"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3323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292101"/>
            <a:ext cx="6309360" cy="10604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1344930"/>
            <a:ext cx="3094672"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4" name="Content Placeholder 3"/>
          <p:cNvSpPr>
            <a:spLocks noGrp="1"/>
          </p:cNvSpPr>
          <p:nvPr>
            <p:ph sz="half" idx="2"/>
          </p:nvPr>
        </p:nvSpPr>
        <p:spPr>
          <a:xfrm>
            <a:off x="503874" y="2004060"/>
            <a:ext cx="3094672"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1344930"/>
            <a:ext cx="3109913"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6" name="Content Placeholder 5"/>
          <p:cNvSpPr>
            <a:spLocks noGrp="1"/>
          </p:cNvSpPr>
          <p:nvPr>
            <p:ph sz="quarter" idx="4"/>
          </p:nvPr>
        </p:nvSpPr>
        <p:spPr>
          <a:xfrm>
            <a:off x="3703320" y="2004060"/>
            <a:ext cx="3109913"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3F4AAB-F76C-4116-8DBF-401E8B800669}" type="datetime1">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42492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59430-AFD9-4BE9-8044-274398723880}" type="datetime1">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5957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90C20-5400-4EDB-955C-43DEA1AF4AA5}" type="datetime1">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23825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65760"/>
            <a:ext cx="2359342" cy="12801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789941"/>
            <a:ext cx="3703320" cy="3898900"/>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1645920"/>
            <a:ext cx="2359342"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E07AF769-C8B7-42E2-B569-2EB02F79D56C}"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3157379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65760"/>
            <a:ext cx="2359342" cy="12801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789941"/>
            <a:ext cx="3703320" cy="3898900"/>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1645920"/>
            <a:ext cx="2359342"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C4E086F5-8CCD-411C-B6AD-CDB3DA17BC19}"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354237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92101"/>
            <a:ext cx="6309360" cy="10604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1460500"/>
            <a:ext cx="6309360" cy="348107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5085081"/>
            <a:ext cx="1645920" cy="292100"/>
          </a:xfrm>
          <a:prstGeom prst="rect">
            <a:avLst/>
          </a:prstGeom>
        </p:spPr>
        <p:txBody>
          <a:bodyPr vert="horz" lIns="91440" tIns="45720" rIns="91440" bIns="45720" rtlCol="0" anchor="ctr"/>
          <a:lstStyle>
            <a:lvl1pPr algn="l">
              <a:defRPr sz="960">
                <a:solidFill>
                  <a:schemeClr val="tx1">
                    <a:tint val="75000"/>
                  </a:schemeClr>
                </a:solidFill>
              </a:defRPr>
            </a:lvl1pPr>
          </a:lstStyle>
          <a:p>
            <a:fld id="{0884300F-D79E-4F69-8EB0-C16F12950579}" type="datetime1">
              <a:rPr lang="en-US" smtClean="0"/>
              <a:t>4/23/2018</a:t>
            </a:fld>
            <a:endParaRPr lang="en-US"/>
          </a:p>
        </p:txBody>
      </p:sp>
      <p:sp>
        <p:nvSpPr>
          <p:cNvPr id="5" name="Footer Placeholder 4"/>
          <p:cNvSpPr>
            <a:spLocks noGrp="1"/>
          </p:cNvSpPr>
          <p:nvPr>
            <p:ph type="ftr" sz="quarter" idx="3"/>
          </p:nvPr>
        </p:nvSpPr>
        <p:spPr>
          <a:xfrm>
            <a:off x="2423160" y="5085081"/>
            <a:ext cx="2468880" cy="292100"/>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5085081"/>
            <a:ext cx="1645920" cy="292100"/>
          </a:xfrm>
          <a:prstGeom prst="rect">
            <a:avLst/>
          </a:prstGeom>
        </p:spPr>
        <p:txBody>
          <a:bodyPr vert="horz" lIns="91440" tIns="45720" rIns="91440" bIns="45720" rtlCol="0" anchor="ctr"/>
          <a:lstStyle>
            <a:lvl1pPr algn="r">
              <a:defRPr sz="96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23451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59CA15-B12F-44FD-A3E3-EF369F7D2F85}"/>
              </a:ext>
            </a:extLst>
          </p:cNvPr>
          <p:cNvGraphicFramePr>
            <a:graphicFrameLocks noGrp="1"/>
          </p:cNvGraphicFramePr>
          <p:nvPr>
            <p:extLst>
              <p:ext uri="{D42A27DB-BD31-4B8C-83A1-F6EECF244321}">
                <p14:modId xmlns:p14="http://schemas.microsoft.com/office/powerpoint/2010/main" val="3906041517"/>
              </p:ext>
            </p:extLst>
          </p:nvPr>
        </p:nvGraphicFramePr>
        <p:xfrm>
          <a:off x="392806" y="1146891"/>
          <a:ext cx="6593982" cy="3076517"/>
        </p:xfrm>
        <a:graphic>
          <a:graphicData uri="http://schemas.openxmlformats.org/drawingml/2006/table">
            <a:tbl>
              <a:tblPr firstRow="1" bandRow="1">
                <a:tableStyleId>{9D7B26C5-4107-4FEC-AEDC-1716B250A1EF}</a:tableStyleId>
              </a:tblPr>
              <a:tblGrid>
                <a:gridCol w="1339924">
                  <a:extLst>
                    <a:ext uri="{9D8B030D-6E8A-4147-A177-3AD203B41FA5}">
                      <a16:colId xmlns:a16="http://schemas.microsoft.com/office/drawing/2014/main" val="1663981344"/>
                    </a:ext>
                  </a:extLst>
                </a:gridCol>
                <a:gridCol w="1724340">
                  <a:extLst>
                    <a:ext uri="{9D8B030D-6E8A-4147-A177-3AD203B41FA5}">
                      <a16:colId xmlns:a16="http://schemas.microsoft.com/office/drawing/2014/main" val="2644708993"/>
                    </a:ext>
                  </a:extLst>
                </a:gridCol>
                <a:gridCol w="1724340">
                  <a:extLst>
                    <a:ext uri="{9D8B030D-6E8A-4147-A177-3AD203B41FA5}">
                      <a16:colId xmlns:a16="http://schemas.microsoft.com/office/drawing/2014/main" val="1567099531"/>
                    </a:ext>
                  </a:extLst>
                </a:gridCol>
                <a:gridCol w="1805378">
                  <a:extLst>
                    <a:ext uri="{9D8B030D-6E8A-4147-A177-3AD203B41FA5}">
                      <a16:colId xmlns:a16="http://schemas.microsoft.com/office/drawing/2014/main" val="476334083"/>
                    </a:ext>
                  </a:extLst>
                </a:gridCol>
              </a:tblGrid>
              <a:tr h="369025">
                <a:tc>
                  <a:txBody>
                    <a:bodyPr/>
                    <a:lstStyle/>
                    <a:p>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1</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2</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3</a:t>
                      </a:r>
                    </a:p>
                  </a:txBody>
                  <a:tcPr marL="54864" marR="54864" marT="27432" marB="27432" anchor="ctr"/>
                </a:tc>
                <a:extLst>
                  <a:ext uri="{0D108BD9-81ED-4DB2-BD59-A6C34878D82A}">
                    <a16:rowId xmlns:a16="http://schemas.microsoft.com/office/drawing/2014/main" val="2696271279"/>
                  </a:ext>
                </a:extLst>
              </a:tr>
              <a:tr h="369025">
                <a:tc>
                  <a:txBody>
                    <a:bodyPr/>
                    <a:lstStyle/>
                    <a:p>
                      <a:r>
                        <a:rPr lang="en-US" sz="1050" dirty="0">
                          <a:latin typeface="Times New Roman" panose="02020603050405020304" pitchFamily="18" charset="0"/>
                          <a:cs typeface="Times New Roman" panose="02020603050405020304" pitchFamily="18" charset="0"/>
                        </a:rPr>
                        <a:t>Sample Types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marL="0" indent="0" algn="ctr"/>
                      <a:r>
                        <a:rPr lang="en-US" sz="1050" dirty="0">
                          <a:latin typeface="Times New Roman" panose="02020603050405020304" pitchFamily="18" charset="0"/>
                          <a:cs typeface="Times New Roman" panose="02020603050405020304" pitchFamily="18" charset="0"/>
                        </a:rPr>
                        <a:t>Water, Swabs, Oysters</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Water, Swabs, Oysters</a:t>
                      </a:r>
                      <a:endParaRPr kumimoji="0" lang="en-US" sz="10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54864" marR="54864" marT="27432" marB="27432" anchor="ctr"/>
                </a:tc>
                <a:tc>
                  <a:txBody>
                    <a:bodyPr/>
                    <a:lstStyle/>
                    <a:p>
                      <a:pPr algn="ctr"/>
                      <a:r>
                        <a:rPr lang="en-US" sz="1050" dirty="0">
                          <a:latin typeface="Times New Roman" panose="02020603050405020304" pitchFamily="18" charset="0"/>
                          <a:cs typeface="Times New Roman" panose="02020603050405020304" pitchFamily="18" charset="0"/>
                        </a:rPr>
                        <a:t>Water</a:t>
                      </a:r>
                    </a:p>
                  </a:txBody>
                  <a:tcPr marL="54864" marR="54864" marT="27432" marB="27432" anchor="ctr"/>
                </a:tc>
                <a:extLst>
                  <a:ext uri="{0D108BD9-81ED-4DB2-BD59-A6C34878D82A}">
                    <a16:rowId xmlns:a16="http://schemas.microsoft.com/office/drawing/2014/main" val="336390496"/>
                  </a:ext>
                </a:extLst>
              </a:tr>
              <a:tr h="369025">
                <a:tc>
                  <a:txBody>
                    <a:bodyPr/>
                    <a:lstStyle/>
                    <a:p>
                      <a:r>
                        <a:rPr lang="en-US" sz="1050" dirty="0">
                          <a:latin typeface="Times New Roman" panose="02020603050405020304" pitchFamily="18" charset="0"/>
                          <a:cs typeface="Times New Roman" panose="02020603050405020304" pitchFamily="18" charset="0"/>
                        </a:rPr>
                        <a:t>Sampling Days</a:t>
                      </a:r>
                    </a:p>
                    <a:p>
                      <a:r>
                        <a:rPr lang="en-US" sz="1050" b="0" dirty="0">
                          <a:latin typeface="Times New Roman" panose="02020603050405020304" pitchFamily="18" charset="0"/>
                          <a:cs typeface="Times New Roman" panose="02020603050405020304" pitchFamily="18" charset="0"/>
                        </a:rPr>
                        <a:t>(0=spawn)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W:1,12 / OS:5,12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W:1,9 / OS:6,9</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 5,8,12</a:t>
                      </a:r>
                    </a:p>
                  </a:txBody>
                  <a:tcPr marL="54864" marR="54864" marT="27432" marB="27432" anchor="ctr"/>
                </a:tc>
                <a:extLst>
                  <a:ext uri="{0D108BD9-81ED-4DB2-BD59-A6C34878D82A}">
                    <a16:rowId xmlns:a16="http://schemas.microsoft.com/office/drawing/2014/main" val="3682940149"/>
                  </a:ext>
                </a:extLst>
              </a:tr>
              <a:tr h="369025">
                <a:tc>
                  <a:txBody>
                    <a:bodyPr/>
                    <a:lstStyle/>
                    <a:p>
                      <a:r>
                        <a:rPr lang="en-US" sz="1050" dirty="0">
                          <a:latin typeface="Times New Roman" panose="02020603050405020304" pitchFamily="18" charset="0"/>
                          <a:cs typeface="Times New Roman" panose="02020603050405020304" pitchFamily="18" charset="0"/>
                        </a:rPr>
                        <a:t>Water Filtered</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410-750ml</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7-10ml</a:t>
                      </a:r>
                      <a:endParaRPr lang="en-US" sz="1400" dirty="0">
                        <a:solidFill>
                          <a:srgbClr val="FF0000"/>
                        </a:solidFill>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1300-1700ml</a:t>
                      </a:r>
                    </a:p>
                  </a:txBody>
                  <a:tcPr marL="54864" marR="54864" marT="27432" marB="27432" anchor="ctr"/>
                </a:tc>
                <a:extLst>
                  <a:ext uri="{0D108BD9-81ED-4DB2-BD59-A6C34878D82A}">
                    <a16:rowId xmlns:a16="http://schemas.microsoft.com/office/drawing/2014/main" val="1789056410"/>
                  </a:ext>
                </a:extLst>
              </a:tr>
              <a:tr h="369025">
                <a:tc>
                  <a:txBody>
                    <a:bodyPr/>
                    <a:lstStyle/>
                    <a:p>
                      <a:r>
                        <a:rPr lang="en-US" sz="1050" dirty="0">
                          <a:latin typeface="Times New Roman" panose="02020603050405020304" pitchFamily="18" charset="0"/>
                          <a:cs typeface="Times New Roman" panose="02020603050405020304" pitchFamily="18" charset="0"/>
                        </a:rPr>
                        <a:t>Trial Dates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July 11-23, 2012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Jan 9-18, 2013</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June 3-15, 2016</a:t>
                      </a:r>
                    </a:p>
                  </a:txBody>
                  <a:tcPr marL="54864" marR="54864" marT="27432" marB="27432" anchor="ctr"/>
                </a:tc>
                <a:extLst>
                  <a:ext uri="{0D108BD9-81ED-4DB2-BD59-A6C34878D82A}">
                    <a16:rowId xmlns:a16="http://schemas.microsoft.com/office/drawing/2014/main" val="2902368291"/>
                  </a:ext>
                </a:extLst>
              </a:tr>
              <a:tr h="369025">
                <a:tc>
                  <a:txBody>
                    <a:bodyPr/>
                    <a:lstStyle/>
                    <a:p>
                      <a:r>
                        <a:rPr lang="en-US" sz="1050" dirty="0">
                          <a:latin typeface="Times New Roman" panose="02020603050405020304" pitchFamily="18" charset="0"/>
                          <a:cs typeface="Times New Roman" panose="02020603050405020304" pitchFamily="18" charset="0"/>
                        </a:rPr>
                        <a:t>Bacterial reads from 12 water samples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1.8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5.7 million</a:t>
                      </a:r>
                    </a:p>
                  </a:txBody>
                  <a:tcPr marL="54864" marR="54864" marT="27432" marB="27432" anchor="ctr"/>
                </a:tc>
                <a:extLst>
                  <a:ext uri="{0D108BD9-81ED-4DB2-BD59-A6C34878D82A}">
                    <a16:rowId xmlns:a16="http://schemas.microsoft.com/office/drawing/2014/main" val="2851140975"/>
                  </a:ext>
                </a:extLst>
              </a:tr>
              <a:tr h="420624">
                <a:tc>
                  <a:txBody>
                    <a:bodyPr/>
                    <a:lstStyle/>
                    <a:p>
                      <a:r>
                        <a:rPr lang="en-US" sz="1050" dirty="0">
                          <a:latin typeface="Times New Roman" panose="02020603050405020304" pitchFamily="18" charset="0"/>
                          <a:cs typeface="Times New Roman" panose="02020603050405020304" pitchFamily="18" charset="0"/>
                        </a:rPr>
                        <a:t>Methods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Puregene</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HiSeq</a:t>
                      </a:r>
                      <a:r>
                        <a:rPr lang="en-US" sz="1400" dirty="0">
                          <a:latin typeface="Times New Roman" panose="02020603050405020304" pitchFamily="18" charset="0"/>
                          <a:cs typeface="Times New Roman" panose="02020603050405020304" pitchFamily="18" charset="0"/>
                        </a:rPr>
                        <a:t>, 2x100 PE</a:t>
                      </a:r>
                    </a:p>
                  </a:txBody>
                  <a:tcPr marL="54864" marR="54864" marT="27432" marB="27432" anchor="ctr"/>
                </a:tc>
                <a:extLst>
                  <a:ext uri="{0D108BD9-81ED-4DB2-BD59-A6C34878D82A}">
                    <a16:rowId xmlns:a16="http://schemas.microsoft.com/office/drawing/2014/main" val="2673472610"/>
                  </a:ext>
                </a:extLst>
              </a:tr>
              <a:tr h="369025">
                <a:tc>
                  <a:txBody>
                    <a:bodyPr/>
                    <a:lstStyle/>
                    <a:p>
                      <a:r>
                        <a:rPr lang="en-US" sz="1050" b="0" dirty="0">
                          <a:latin typeface="Times New Roman" panose="02020603050405020304" pitchFamily="18" charset="0"/>
                          <a:cs typeface="Times New Roman" panose="02020603050405020304" pitchFamily="18" charset="0"/>
                        </a:rPr>
                        <a:t>16S region</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V6</a:t>
                      </a:r>
                    </a:p>
                  </a:txBody>
                  <a:tcPr marL="54864" marR="54864" marT="27432" marB="27432" anchor="ctr"/>
                </a:tc>
                <a:extLst>
                  <a:ext uri="{0D108BD9-81ED-4DB2-BD59-A6C34878D82A}">
                    <a16:rowId xmlns:a16="http://schemas.microsoft.com/office/drawing/2014/main" val="1201683456"/>
                  </a:ext>
                </a:extLst>
              </a:tr>
            </a:tbl>
          </a:graphicData>
        </a:graphic>
      </p:graphicFrame>
      <p:sp>
        <p:nvSpPr>
          <p:cNvPr id="2" name="Rectangle 1">
            <a:extLst>
              <a:ext uri="{FF2B5EF4-FFF2-40B4-BE49-F238E27FC236}">
                <a16:creationId xmlns:a16="http://schemas.microsoft.com/office/drawing/2014/main" id="{153B493E-0FE7-4E26-9251-584261F8D124}"/>
              </a:ext>
            </a:extLst>
          </p:cNvPr>
          <p:cNvSpPr/>
          <p:nvPr/>
        </p:nvSpPr>
        <p:spPr>
          <a:xfrm>
            <a:off x="392806" y="790414"/>
            <a:ext cx="6175419"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1. Summary of probiotic trial information and sequencing data for all three trials.</a:t>
            </a:r>
          </a:p>
        </p:txBody>
      </p:sp>
    </p:spTree>
    <p:extLst>
      <p:ext uri="{BB962C8B-B14F-4D97-AF65-F5344CB8AC3E}">
        <p14:creationId xmlns:p14="http://schemas.microsoft.com/office/powerpoint/2010/main" val="319058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5F7B7FE-C822-4AFE-AA2D-046BB3EE9127}"/>
              </a:ext>
            </a:extLst>
          </p:cNvPr>
          <p:cNvSpPr/>
          <p:nvPr/>
        </p:nvSpPr>
        <p:spPr>
          <a:xfrm>
            <a:off x="991890" y="4443305"/>
            <a:ext cx="5262807"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S1. Rarefaction curve from all water samples from all three Trials based on taxonomic classification at the order level. </a:t>
            </a:r>
            <a:endParaRPr lang="en-US" sz="1200"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92F77C9-673C-4CD4-B926-F787B678D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255" y="246046"/>
            <a:ext cx="5446405" cy="3636497"/>
          </a:xfrm>
          <a:prstGeom prst="rect">
            <a:avLst/>
          </a:prstGeom>
        </p:spPr>
      </p:pic>
      <p:sp>
        <p:nvSpPr>
          <p:cNvPr id="6" name="Content Placeholder 2">
            <a:extLst>
              <a:ext uri="{FF2B5EF4-FFF2-40B4-BE49-F238E27FC236}">
                <a16:creationId xmlns:a16="http://schemas.microsoft.com/office/drawing/2014/main" id="{4203576B-F47B-4E09-9BDB-24D7EA8A1E0A}"/>
              </a:ext>
            </a:extLst>
          </p:cNvPr>
          <p:cNvSpPr>
            <a:spLocks noGrp="1"/>
          </p:cNvSpPr>
          <p:nvPr>
            <p:ph idx="1"/>
          </p:nvPr>
        </p:nvSpPr>
        <p:spPr>
          <a:xfrm rot="16200000">
            <a:off x="-297502" y="1932585"/>
            <a:ext cx="2568655" cy="211596"/>
          </a:xfrm>
          <a:solidFill>
            <a:schemeClr val="bg1"/>
          </a:solidFill>
        </p:spPr>
        <p:txBody>
          <a:bodyPr anchor="b">
            <a:noAutofit/>
          </a:bodyPr>
          <a:lstStyle/>
          <a:p>
            <a:pPr marL="0" indent="0" algn="ctr">
              <a:buNone/>
            </a:pPr>
            <a:r>
              <a:rPr lang="en-US" sz="1400" dirty="0">
                <a:latin typeface="Times New Roman" panose="02020603050405020304" pitchFamily="18" charset="0"/>
                <a:cs typeface="Times New Roman" panose="02020603050405020304" pitchFamily="18" charset="0"/>
              </a:rPr>
              <a:t>Number of Orders</a:t>
            </a:r>
          </a:p>
        </p:txBody>
      </p:sp>
      <p:sp>
        <p:nvSpPr>
          <p:cNvPr id="7" name="Content Placeholder 2">
            <a:extLst>
              <a:ext uri="{FF2B5EF4-FFF2-40B4-BE49-F238E27FC236}">
                <a16:creationId xmlns:a16="http://schemas.microsoft.com/office/drawing/2014/main" id="{4E78F918-2327-4E19-86DA-9F2D1E65CDC8}"/>
              </a:ext>
            </a:extLst>
          </p:cNvPr>
          <p:cNvSpPr txBox="1">
            <a:spLocks/>
          </p:cNvSpPr>
          <p:nvPr/>
        </p:nvSpPr>
        <p:spPr>
          <a:xfrm>
            <a:off x="2461272" y="3540016"/>
            <a:ext cx="2568655" cy="211596"/>
          </a:xfrm>
          <a:prstGeom prst="rect">
            <a:avLst/>
          </a:prstGeom>
          <a:solidFill>
            <a:schemeClr val="bg1"/>
          </a:solidFill>
        </p:spPr>
        <p:txBody>
          <a:bodyPr vert="horz" lIns="91440" tIns="45720" rIns="91440" bIns="4572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lgn="ctr">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Sample Size</a:t>
            </a:r>
          </a:p>
        </p:txBody>
      </p:sp>
      <p:pic>
        <p:nvPicPr>
          <p:cNvPr id="11" name="Picture 10">
            <a:extLst>
              <a:ext uri="{FF2B5EF4-FFF2-40B4-BE49-F238E27FC236}">
                <a16:creationId xmlns:a16="http://schemas.microsoft.com/office/drawing/2014/main" id="{55C37C7D-9EEF-4951-AA0B-1434BCAE0F84}"/>
              </a:ext>
            </a:extLst>
          </p:cNvPr>
          <p:cNvPicPr>
            <a:picLocks noChangeAspect="1"/>
          </p:cNvPicPr>
          <p:nvPr/>
        </p:nvPicPr>
        <p:blipFill rotWithShape="1">
          <a:blip r:embed="rId3">
            <a:extLst>
              <a:ext uri="{28A0092B-C50C-407E-A947-70E740481C1C}">
                <a14:useLocalDpi xmlns:a14="http://schemas.microsoft.com/office/drawing/2010/main" val="0"/>
              </a:ext>
            </a:extLst>
          </a:blip>
          <a:srcRect l="61343" t="22635" r="9749" b="54898"/>
          <a:stretch/>
        </p:blipFill>
        <p:spPr>
          <a:xfrm>
            <a:off x="4675455" y="2144169"/>
            <a:ext cx="961121" cy="704154"/>
          </a:xfrm>
          <a:prstGeom prst="rect">
            <a:avLst/>
          </a:prstGeom>
        </p:spPr>
      </p:pic>
      <p:sp>
        <p:nvSpPr>
          <p:cNvPr id="12" name="Content Placeholder 2">
            <a:extLst>
              <a:ext uri="{FF2B5EF4-FFF2-40B4-BE49-F238E27FC236}">
                <a16:creationId xmlns:a16="http://schemas.microsoft.com/office/drawing/2014/main" id="{62DC30E7-B524-49C3-B517-AA59627E36DA}"/>
              </a:ext>
            </a:extLst>
          </p:cNvPr>
          <p:cNvSpPr txBox="1">
            <a:spLocks/>
          </p:cNvSpPr>
          <p:nvPr/>
        </p:nvSpPr>
        <p:spPr>
          <a:xfrm>
            <a:off x="5053210" y="2239280"/>
            <a:ext cx="489922" cy="523946"/>
          </a:xfrm>
          <a:prstGeom prst="rect">
            <a:avLst/>
          </a:prstGeom>
          <a:solidFill>
            <a:schemeClr val="bg1"/>
          </a:solidFill>
        </p:spPr>
        <p:txBody>
          <a:bodyPr vert="horz" lIns="0" tIns="0" rIns="0" bIns="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Trial 1</a:t>
            </a:r>
          </a:p>
          <a:p>
            <a:pPr marL="0" indent="0">
              <a:spcBef>
                <a:spcPts val="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Trial 2</a:t>
            </a:r>
          </a:p>
          <a:p>
            <a:pPr marL="0" indent="0">
              <a:spcBef>
                <a:spcPts val="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Trial 3</a:t>
            </a:r>
          </a:p>
        </p:txBody>
      </p:sp>
    </p:spTree>
    <p:extLst>
      <p:ext uri="{BB962C8B-B14F-4D97-AF65-F5344CB8AC3E}">
        <p14:creationId xmlns:p14="http://schemas.microsoft.com/office/powerpoint/2010/main" val="300318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467A339-310D-48F6-B32C-74AA1D25E169}"/>
              </a:ext>
            </a:extLst>
          </p:cNvPr>
          <p:cNvPicPr>
            <a:picLocks noChangeAspect="1"/>
          </p:cNvPicPr>
          <p:nvPr/>
        </p:nvPicPr>
        <p:blipFill rotWithShape="1">
          <a:blip r:embed="rId3"/>
          <a:srcRect l="1686" r="437" b="24932"/>
          <a:stretch/>
        </p:blipFill>
        <p:spPr>
          <a:xfrm>
            <a:off x="2799" y="1040868"/>
            <a:ext cx="7312403" cy="2561684"/>
          </a:xfrm>
          <a:prstGeom prst="rect">
            <a:avLst/>
          </a:prstGeom>
        </p:spPr>
      </p:pic>
      <p:graphicFrame>
        <p:nvGraphicFramePr>
          <p:cNvPr id="18" name="Table 17">
            <a:extLst>
              <a:ext uri="{FF2B5EF4-FFF2-40B4-BE49-F238E27FC236}">
                <a16:creationId xmlns:a16="http://schemas.microsoft.com/office/drawing/2014/main" id="{82C9E07B-377C-4155-BB93-6D1AC786E041}"/>
              </a:ext>
            </a:extLst>
          </p:cNvPr>
          <p:cNvGraphicFramePr>
            <a:graphicFrameLocks noGrp="1"/>
          </p:cNvGraphicFramePr>
          <p:nvPr>
            <p:extLst>
              <p:ext uri="{D42A27DB-BD31-4B8C-83A1-F6EECF244321}">
                <p14:modId xmlns:p14="http://schemas.microsoft.com/office/powerpoint/2010/main" val="1952639367"/>
              </p:ext>
            </p:extLst>
          </p:nvPr>
        </p:nvGraphicFramePr>
        <p:xfrm>
          <a:off x="15155" y="1081114"/>
          <a:ext cx="6683707" cy="3102492"/>
        </p:xfrm>
        <a:graphic>
          <a:graphicData uri="http://schemas.openxmlformats.org/drawingml/2006/table">
            <a:tbl>
              <a:tblPr lastRow="1" bandRow="1">
                <a:tableStyleId>{8EC20E35-A176-4012-BC5E-935CFFF8708E}</a:tableStyleId>
              </a:tblPr>
              <a:tblGrid>
                <a:gridCol w="2293579">
                  <a:extLst>
                    <a:ext uri="{9D8B030D-6E8A-4147-A177-3AD203B41FA5}">
                      <a16:colId xmlns:a16="http://schemas.microsoft.com/office/drawing/2014/main" val="2589051411"/>
                    </a:ext>
                  </a:extLst>
                </a:gridCol>
                <a:gridCol w="731688">
                  <a:extLst>
                    <a:ext uri="{9D8B030D-6E8A-4147-A177-3AD203B41FA5}">
                      <a16:colId xmlns:a16="http://schemas.microsoft.com/office/drawing/2014/main" val="1979778462"/>
                    </a:ext>
                  </a:extLst>
                </a:gridCol>
                <a:gridCol w="731688">
                  <a:extLst>
                    <a:ext uri="{9D8B030D-6E8A-4147-A177-3AD203B41FA5}">
                      <a16:colId xmlns:a16="http://schemas.microsoft.com/office/drawing/2014/main" val="1876456677"/>
                    </a:ext>
                  </a:extLst>
                </a:gridCol>
                <a:gridCol w="731688">
                  <a:extLst>
                    <a:ext uri="{9D8B030D-6E8A-4147-A177-3AD203B41FA5}">
                      <a16:colId xmlns:a16="http://schemas.microsoft.com/office/drawing/2014/main" val="1416670930"/>
                    </a:ext>
                  </a:extLst>
                </a:gridCol>
                <a:gridCol w="731688">
                  <a:extLst>
                    <a:ext uri="{9D8B030D-6E8A-4147-A177-3AD203B41FA5}">
                      <a16:colId xmlns:a16="http://schemas.microsoft.com/office/drawing/2014/main" val="3850355546"/>
                    </a:ext>
                  </a:extLst>
                </a:gridCol>
                <a:gridCol w="731688">
                  <a:extLst>
                    <a:ext uri="{9D8B030D-6E8A-4147-A177-3AD203B41FA5}">
                      <a16:colId xmlns:a16="http://schemas.microsoft.com/office/drawing/2014/main" val="3957058359"/>
                    </a:ext>
                  </a:extLst>
                </a:gridCol>
                <a:gridCol w="731688">
                  <a:extLst>
                    <a:ext uri="{9D8B030D-6E8A-4147-A177-3AD203B41FA5}">
                      <a16:colId xmlns:a16="http://schemas.microsoft.com/office/drawing/2014/main" val="606106377"/>
                    </a:ext>
                  </a:extLst>
                </a:gridCol>
              </a:tblGrid>
              <a:tr h="2495620">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303436">
                <a:tc>
                  <a:txBody>
                    <a:bodyPr/>
                    <a:lstStyle/>
                    <a:p>
                      <a:pPr algn="r"/>
                      <a:r>
                        <a:rPr lang="en-US" sz="1600" b="1" dirty="0">
                          <a:latin typeface="Times New Roman" panose="02020603050405020304" pitchFamily="18" charset="0"/>
                          <a:cs typeface="Times New Roman" panose="02020603050405020304" pitchFamily="18" charset="0"/>
                        </a:rPr>
                        <a:t>Day</a:t>
                      </a:r>
                    </a:p>
                  </a:txBody>
                  <a:tcPr marL="54864" marR="54864" marT="27432" marB="27432" anchor="ct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2087540"/>
                  </a:ext>
                </a:extLst>
              </a:tr>
              <a:tr h="303436">
                <a:tc>
                  <a:txBody>
                    <a:bodyPr/>
                    <a:lstStyle/>
                    <a:p>
                      <a:pPr algn="r"/>
                      <a:r>
                        <a:rPr lang="en-US" sz="1600" b="1" dirty="0">
                          <a:latin typeface="Times New Roman" panose="02020603050405020304" pitchFamily="18" charset="0"/>
                          <a:cs typeface="Times New Roman" panose="02020603050405020304" pitchFamily="18" charset="0"/>
                        </a:rPr>
                        <a:t>Sample Type</a:t>
                      </a:r>
                    </a:p>
                  </a:txBody>
                  <a:tcPr marL="54864" marR="54864" marT="27432" marB="27432"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400" dirty="0">
                          <a:latin typeface="Times New Roman" panose="02020603050405020304" pitchFamily="18" charset="0"/>
                          <a:cs typeface="Times New Roman" panose="02020603050405020304" pitchFamily="18" charset="0"/>
                        </a:rPr>
                        <a:t>Oyster Larvae</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46967762"/>
                  </a:ext>
                </a:extLst>
              </a:tr>
            </a:tbl>
          </a:graphicData>
        </a:graphic>
      </p:graphicFrame>
      <p:sp>
        <p:nvSpPr>
          <p:cNvPr id="10" name="Rectangle 9">
            <a:extLst>
              <a:ext uri="{FF2B5EF4-FFF2-40B4-BE49-F238E27FC236}">
                <a16:creationId xmlns:a16="http://schemas.microsoft.com/office/drawing/2014/main" id="{936A067A-795C-4CA6-982F-381719296B61}"/>
              </a:ext>
            </a:extLst>
          </p:cNvPr>
          <p:cNvSpPr/>
          <p:nvPr/>
        </p:nvSpPr>
        <p:spPr>
          <a:xfrm>
            <a:off x="429414" y="4643744"/>
            <a:ext cx="6335125" cy="461665"/>
          </a:xfrm>
          <a:prstGeom prst="rect">
            <a:avLst/>
          </a:prstGeom>
        </p:spPr>
        <p:txBody>
          <a:bodyPr wrap="square">
            <a:spAutoFit/>
          </a:bodyPr>
          <a:lstStyle/>
          <a:p>
            <a:pPr defTabSz="931364">
              <a:defRPr/>
            </a:pPr>
            <a:r>
              <a:rPr lang="en-US" sz="1200" dirty="0">
                <a:latin typeface="Times New Roman" panose="02020603050405020304" pitchFamily="18" charset="0"/>
                <a:cs typeface="Times New Roman" panose="02020603050405020304" pitchFamily="18" charset="0"/>
              </a:rPr>
              <a:t>Figure S2. The relative abundances of the 20 most abundant orders in oyster, swab, and water samples from Trial 1. </a:t>
            </a:r>
          </a:p>
        </p:txBody>
      </p:sp>
    </p:spTree>
    <p:extLst>
      <p:ext uri="{BB962C8B-B14F-4D97-AF65-F5344CB8AC3E}">
        <p14:creationId xmlns:p14="http://schemas.microsoft.com/office/powerpoint/2010/main" val="49377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78FE5604-39E6-4DAB-A513-F53DC8E0E9BC}"/>
              </a:ext>
            </a:extLst>
          </p:cNvPr>
          <p:cNvSpPr txBox="1">
            <a:spLocks/>
          </p:cNvSpPr>
          <p:nvPr/>
        </p:nvSpPr>
        <p:spPr>
          <a:xfrm>
            <a:off x="1791279" y="703103"/>
            <a:ext cx="5367311" cy="246379"/>
          </a:xfrm>
          <a:prstGeom prst="rect">
            <a:avLst/>
          </a:prstGeom>
          <a:solidFill>
            <a:schemeClr val="bg1"/>
          </a:solidFill>
        </p:spPr>
        <p:txBody>
          <a:bodyPr vert="horz" lIns="0" tIns="27432" rIns="0" bIns="27432" rtlCol="0" anchor="b">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92A612B5-F2B4-43CA-8C4B-6563AE96EBF8}"/>
              </a:ext>
            </a:extLst>
          </p:cNvPr>
          <p:cNvPicPr>
            <a:picLocks noChangeAspect="1"/>
          </p:cNvPicPr>
          <p:nvPr/>
        </p:nvPicPr>
        <p:blipFill>
          <a:blip r:embed="rId3"/>
          <a:stretch>
            <a:fillRect/>
          </a:stretch>
        </p:blipFill>
        <p:spPr>
          <a:xfrm>
            <a:off x="779804" y="885204"/>
            <a:ext cx="6382615" cy="3253204"/>
          </a:xfrm>
          <a:prstGeom prst="rect">
            <a:avLst/>
          </a:prstGeom>
          <a:solidFill>
            <a:schemeClr val="bg1"/>
          </a:solidFill>
        </p:spPr>
      </p:pic>
      <p:pic>
        <p:nvPicPr>
          <p:cNvPr id="22" name="Picture 21">
            <a:extLst>
              <a:ext uri="{FF2B5EF4-FFF2-40B4-BE49-F238E27FC236}">
                <a16:creationId xmlns:a16="http://schemas.microsoft.com/office/drawing/2014/main" id="{3BADAE36-0CAE-4C76-ABF5-D8E7AC2C14FF}"/>
              </a:ext>
            </a:extLst>
          </p:cNvPr>
          <p:cNvPicPr>
            <a:picLocks noChangeAspect="1"/>
          </p:cNvPicPr>
          <p:nvPr/>
        </p:nvPicPr>
        <p:blipFill rotWithShape="1">
          <a:blip r:embed="rId4">
            <a:extLst>
              <a:ext uri="{28A0092B-C50C-407E-A947-70E740481C1C}">
                <a14:useLocalDpi xmlns:a14="http://schemas.microsoft.com/office/drawing/2010/main" val="0"/>
              </a:ext>
            </a:extLst>
          </a:blip>
          <a:srcRect l="3051" t="845" r="-1" b="53250"/>
          <a:stretch/>
        </p:blipFill>
        <p:spPr>
          <a:xfrm rot="5400000">
            <a:off x="-145100" y="1976334"/>
            <a:ext cx="3450139" cy="899499"/>
          </a:xfrm>
          <a:prstGeom prst="rect">
            <a:avLst/>
          </a:prstGeom>
          <a:solidFill>
            <a:schemeClr val="bg1"/>
          </a:solidFill>
        </p:spPr>
      </p:pic>
      <p:graphicFrame>
        <p:nvGraphicFramePr>
          <p:cNvPr id="3" name="Table 2">
            <a:extLst>
              <a:ext uri="{FF2B5EF4-FFF2-40B4-BE49-F238E27FC236}">
                <a16:creationId xmlns:a16="http://schemas.microsoft.com/office/drawing/2014/main" id="{49670F03-A60F-4841-AF3E-E470176A7541}"/>
              </a:ext>
            </a:extLst>
          </p:cNvPr>
          <p:cNvGraphicFramePr>
            <a:graphicFrameLocks noGrp="1"/>
          </p:cNvGraphicFramePr>
          <p:nvPr>
            <p:extLst>
              <p:ext uri="{D42A27DB-BD31-4B8C-83A1-F6EECF244321}">
                <p14:modId xmlns:p14="http://schemas.microsoft.com/office/powerpoint/2010/main" val="2526883128"/>
              </p:ext>
            </p:extLst>
          </p:nvPr>
        </p:nvGraphicFramePr>
        <p:xfrm>
          <a:off x="161660" y="616330"/>
          <a:ext cx="7001978" cy="3522264"/>
        </p:xfrm>
        <a:graphic>
          <a:graphicData uri="http://schemas.openxmlformats.org/drawingml/2006/table">
            <a:tbl>
              <a:tblPr lastRow="1" bandRow="1"/>
              <a:tblGrid>
                <a:gridCol w="347206">
                  <a:extLst>
                    <a:ext uri="{9D8B030D-6E8A-4147-A177-3AD203B41FA5}">
                      <a16:colId xmlns:a16="http://schemas.microsoft.com/office/drawing/2014/main" val="3092051206"/>
                    </a:ext>
                  </a:extLst>
                </a:gridCol>
                <a:gridCol w="318271">
                  <a:extLst>
                    <a:ext uri="{9D8B030D-6E8A-4147-A177-3AD203B41FA5}">
                      <a16:colId xmlns:a16="http://schemas.microsoft.com/office/drawing/2014/main" val="532678649"/>
                    </a:ext>
                  </a:extLst>
                </a:gridCol>
                <a:gridCol w="318271">
                  <a:extLst>
                    <a:ext uri="{9D8B030D-6E8A-4147-A177-3AD203B41FA5}">
                      <a16:colId xmlns:a16="http://schemas.microsoft.com/office/drawing/2014/main" val="2884760096"/>
                    </a:ext>
                  </a:extLst>
                </a:gridCol>
                <a:gridCol w="6018230">
                  <a:extLst>
                    <a:ext uri="{9D8B030D-6E8A-4147-A177-3AD203B41FA5}">
                      <a16:colId xmlns:a16="http://schemas.microsoft.com/office/drawing/2014/main" val="1391967870"/>
                    </a:ext>
                  </a:extLst>
                </a:gridCol>
              </a:tblGrid>
              <a:tr h="274320">
                <a:tc>
                  <a:txBody>
                    <a:bodyPr/>
                    <a:lstStyle/>
                    <a:p>
                      <a:pPr algn="ctr" rtl="0" fontAlgn="ctr"/>
                      <a:r>
                        <a:rPr lang="en-US" sz="800" b="1" i="0" u="none" strike="noStrike" dirty="0">
                          <a:solidFill>
                            <a:srgbClr val="000000"/>
                          </a:solidFill>
                          <a:effectLst/>
                          <a:latin typeface="Times New Roman" panose="02020603050405020304" pitchFamily="18" charset="0"/>
                        </a:rPr>
                        <a:t>Type</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408343561"/>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Oyster Larvae</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2437405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87345531"/>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6688712"/>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8902892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8923713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404716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90722229"/>
                  </a:ext>
                </a:extLst>
              </a:tr>
              <a:tr h="135331">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479936"/>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Biofilm Swab</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1114207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80663289"/>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0399295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33636765"/>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7519547"/>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93819847"/>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31915330"/>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783422"/>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Rearing Water</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357650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9079880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226707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7932679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351849"/>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035340890"/>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9208626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877006"/>
                  </a:ext>
                </a:extLst>
              </a:tr>
            </a:tbl>
          </a:graphicData>
        </a:graphic>
      </p:graphicFrame>
      <p:pic>
        <p:nvPicPr>
          <p:cNvPr id="6" name="Picture 5">
            <a:extLst>
              <a:ext uri="{FF2B5EF4-FFF2-40B4-BE49-F238E27FC236}">
                <a16:creationId xmlns:a16="http://schemas.microsoft.com/office/drawing/2014/main" id="{50172F11-73CD-46D0-879D-00F0A1661E2A}"/>
              </a:ext>
            </a:extLst>
          </p:cNvPr>
          <p:cNvPicPr>
            <a:picLocks noChangeAspect="1"/>
          </p:cNvPicPr>
          <p:nvPr/>
        </p:nvPicPr>
        <p:blipFill rotWithShape="1">
          <a:blip r:embed="rId5"/>
          <a:srcRect r="93915"/>
          <a:stretch/>
        </p:blipFill>
        <p:spPr>
          <a:xfrm>
            <a:off x="5116670" y="2837178"/>
            <a:ext cx="479941" cy="1047703"/>
          </a:xfrm>
          <a:prstGeom prst="rect">
            <a:avLst/>
          </a:prstGeom>
        </p:spPr>
      </p:pic>
      <p:sp>
        <p:nvSpPr>
          <p:cNvPr id="20" name="Content Placeholder 2">
            <a:extLst>
              <a:ext uri="{FF2B5EF4-FFF2-40B4-BE49-F238E27FC236}">
                <a16:creationId xmlns:a16="http://schemas.microsoft.com/office/drawing/2014/main" id="{5F87CF43-B98B-495D-8EA2-78AE0EDB3306}"/>
              </a:ext>
            </a:extLst>
          </p:cNvPr>
          <p:cNvSpPr txBox="1">
            <a:spLocks/>
          </p:cNvSpPr>
          <p:nvPr/>
        </p:nvSpPr>
        <p:spPr>
          <a:xfrm>
            <a:off x="5557064" y="2837179"/>
            <a:ext cx="1142521" cy="1048473"/>
          </a:xfrm>
          <a:prstGeom prst="rect">
            <a:avLst/>
          </a:prstGeom>
          <a:solidFill>
            <a:schemeClr val="bg1">
              <a:lumMod val="85000"/>
            </a:schemeClr>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anguillarum</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diabolicus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splendidus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vulnificus</a:t>
            </a:r>
            <a:endParaRPr lang="en-US" sz="105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F585D88-9671-418F-99C9-5AB79B2E9B3B}"/>
              </a:ext>
            </a:extLst>
          </p:cNvPr>
          <p:cNvSpPr/>
          <p:nvPr/>
        </p:nvSpPr>
        <p:spPr>
          <a:xfrm>
            <a:off x="1942355" y="622549"/>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5" name="Rectangle 4">
            <a:extLst>
              <a:ext uri="{FF2B5EF4-FFF2-40B4-BE49-F238E27FC236}">
                <a16:creationId xmlns:a16="http://schemas.microsoft.com/office/drawing/2014/main" id="{78B1810A-6AC4-4A77-8C45-D873A350DDB9}"/>
              </a:ext>
            </a:extLst>
          </p:cNvPr>
          <p:cNvSpPr/>
          <p:nvPr/>
        </p:nvSpPr>
        <p:spPr>
          <a:xfrm>
            <a:off x="50520" y="4333254"/>
            <a:ext cx="7350564" cy="461665"/>
          </a:xfrm>
          <a:prstGeom prst="rect">
            <a:avLst/>
          </a:prstGeom>
        </p:spPr>
        <p:txBody>
          <a:bodyPr wrap="square">
            <a:spAutoFit/>
          </a:bodyPr>
          <a:lstStyle/>
          <a:p>
            <a:pPr defTabSz="913998">
              <a:defRPr/>
            </a:pPr>
            <a:r>
              <a:rPr lang="en-US" sz="1200" dirty="0">
                <a:latin typeface="Times New Roman" panose="02020603050405020304" pitchFamily="18" charset="0"/>
                <a:cs typeface="Times New Roman" panose="02020603050405020304" pitchFamily="18" charset="0"/>
              </a:rPr>
              <a:t>Figure S3. 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all sample types in Trial 1.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Vibrios</a:t>
            </a:r>
            <a:r>
              <a:rPr lang="en-US" sz="1200" dirty="0">
                <a:latin typeface="Times New Roman" panose="02020603050405020304" pitchFamily="18" charset="0"/>
                <a:cs typeface="Times New Roman" panose="02020603050405020304" pitchFamily="18" charset="0"/>
              </a:rPr>
              <a:t> is different based on the sample type and time point.</a:t>
            </a:r>
          </a:p>
        </p:txBody>
      </p:sp>
    </p:spTree>
    <p:extLst>
      <p:ext uri="{BB962C8B-B14F-4D97-AF65-F5344CB8AC3E}">
        <p14:creationId xmlns:p14="http://schemas.microsoft.com/office/powerpoint/2010/main" val="187140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29B5B960-F103-4EA4-B24C-801065DDC541}"/>
              </a:ext>
            </a:extLst>
          </p:cNvPr>
          <p:cNvSpPr txBox="1">
            <a:spLocks/>
          </p:cNvSpPr>
          <p:nvPr/>
        </p:nvSpPr>
        <p:spPr>
          <a:xfrm>
            <a:off x="1116660" y="692202"/>
            <a:ext cx="6042321" cy="246379"/>
          </a:xfrm>
          <a:prstGeom prst="rect">
            <a:avLst/>
          </a:prstGeom>
          <a:solidFill>
            <a:schemeClr val="bg1"/>
          </a:solidFill>
        </p:spPr>
        <p:txBody>
          <a:bodyPr vert="horz" lIns="0" tIns="27432" rIns="0" bIns="27432" rtlCol="0" anchor="b">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548C30F-7CAE-4458-8376-50257DA4A84C}"/>
              </a:ext>
            </a:extLst>
          </p:cNvPr>
          <p:cNvPicPr>
            <a:picLocks noChangeAspect="1"/>
          </p:cNvPicPr>
          <p:nvPr/>
        </p:nvPicPr>
        <p:blipFill rotWithShape="1">
          <a:blip r:embed="rId3"/>
          <a:srcRect t="32687"/>
          <a:stretch/>
        </p:blipFill>
        <p:spPr>
          <a:xfrm>
            <a:off x="125570" y="931455"/>
            <a:ext cx="7052310" cy="2100413"/>
          </a:xfrm>
          <a:prstGeom prst="rect">
            <a:avLst/>
          </a:prstGeom>
          <a:solidFill>
            <a:schemeClr val="bg1"/>
          </a:solidFill>
        </p:spPr>
      </p:pic>
      <p:pic>
        <p:nvPicPr>
          <p:cNvPr id="19" name="Picture 18">
            <a:extLst>
              <a:ext uri="{FF2B5EF4-FFF2-40B4-BE49-F238E27FC236}">
                <a16:creationId xmlns:a16="http://schemas.microsoft.com/office/drawing/2014/main" id="{52FDD59F-DA34-4C39-9417-323EC14BEB06}"/>
              </a:ext>
            </a:extLst>
          </p:cNvPr>
          <p:cNvPicPr>
            <a:picLocks noChangeAspect="1"/>
          </p:cNvPicPr>
          <p:nvPr/>
        </p:nvPicPr>
        <p:blipFill rotWithShape="1">
          <a:blip r:embed="rId3"/>
          <a:srcRect b="66815"/>
          <a:stretch/>
        </p:blipFill>
        <p:spPr>
          <a:xfrm>
            <a:off x="125570" y="3051356"/>
            <a:ext cx="7052310" cy="1035499"/>
          </a:xfrm>
          <a:prstGeom prst="rect">
            <a:avLst/>
          </a:prstGeom>
          <a:solidFill>
            <a:schemeClr val="bg1"/>
          </a:solidFill>
        </p:spPr>
      </p:pic>
      <p:pic>
        <p:nvPicPr>
          <p:cNvPr id="35" name="Picture 34">
            <a:extLst>
              <a:ext uri="{FF2B5EF4-FFF2-40B4-BE49-F238E27FC236}">
                <a16:creationId xmlns:a16="http://schemas.microsoft.com/office/drawing/2014/main" id="{21663950-15F1-4702-BBB7-EB05CA7DC7AC}"/>
              </a:ext>
            </a:extLst>
          </p:cNvPr>
          <p:cNvPicPr>
            <a:picLocks noChangeAspect="1"/>
          </p:cNvPicPr>
          <p:nvPr/>
        </p:nvPicPr>
        <p:blipFill rotWithShape="1">
          <a:blip r:embed="rId4">
            <a:extLst>
              <a:ext uri="{28A0092B-C50C-407E-A947-70E740481C1C}">
                <a14:useLocalDpi xmlns:a14="http://schemas.microsoft.com/office/drawing/2010/main" val="0"/>
              </a:ext>
            </a:extLst>
          </a:blip>
          <a:srcRect l="2874" r="31186" b="36549"/>
          <a:stretch/>
        </p:blipFill>
        <p:spPr>
          <a:xfrm rot="5400000">
            <a:off x="390687" y="1445787"/>
            <a:ext cx="2270020" cy="905842"/>
          </a:xfrm>
          <a:prstGeom prst="rect">
            <a:avLst/>
          </a:prstGeom>
          <a:solidFill>
            <a:schemeClr val="bg1"/>
          </a:solidFill>
        </p:spPr>
      </p:pic>
      <p:pic>
        <p:nvPicPr>
          <p:cNvPr id="31" name="Picture 30">
            <a:extLst>
              <a:ext uri="{FF2B5EF4-FFF2-40B4-BE49-F238E27FC236}">
                <a16:creationId xmlns:a16="http://schemas.microsoft.com/office/drawing/2014/main" id="{DD847A35-D86D-4053-908F-65E0A28DDC03}"/>
              </a:ext>
            </a:extLst>
          </p:cNvPr>
          <p:cNvPicPr>
            <a:picLocks noChangeAspect="1"/>
          </p:cNvPicPr>
          <p:nvPr/>
        </p:nvPicPr>
        <p:blipFill rotWithShape="1">
          <a:blip r:embed="rId4">
            <a:extLst>
              <a:ext uri="{28A0092B-C50C-407E-A947-70E740481C1C}">
                <a14:useLocalDpi xmlns:a14="http://schemas.microsoft.com/office/drawing/2010/main" val="0"/>
              </a:ext>
            </a:extLst>
          </a:blip>
          <a:srcRect l="68808" b="36731"/>
          <a:stretch/>
        </p:blipFill>
        <p:spPr>
          <a:xfrm rot="5400000">
            <a:off x="987485" y="3138031"/>
            <a:ext cx="1073826" cy="903243"/>
          </a:xfrm>
          <a:prstGeom prst="rect">
            <a:avLst/>
          </a:prstGeom>
          <a:solidFill>
            <a:schemeClr val="bg1"/>
          </a:solidFill>
        </p:spPr>
      </p:pic>
      <p:graphicFrame>
        <p:nvGraphicFramePr>
          <p:cNvPr id="36" name="Table 35">
            <a:extLst>
              <a:ext uri="{FF2B5EF4-FFF2-40B4-BE49-F238E27FC236}">
                <a16:creationId xmlns:a16="http://schemas.microsoft.com/office/drawing/2014/main" id="{8473DBBF-E2E4-4D00-B496-EF0B8B604421}"/>
              </a:ext>
            </a:extLst>
          </p:cNvPr>
          <p:cNvGraphicFramePr>
            <a:graphicFrameLocks noGrp="1"/>
          </p:cNvGraphicFramePr>
          <p:nvPr>
            <p:extLst>
              <p:ext uri="{D42A27DB-BD31-4B8C-83A1-F6EECF244321}">
                <p14:modId xmlns:p14="http://schemas.microsoft.com/office/powerpoint/2010/main" val="2048077659"/>
              </p:ext>
            </p:extLst>
          </p:nvPr>
        </p:nvGraphicFramePr>
        <p:xfrm>
          <a:off x="115466" y="633043"/>
          <a:ext cx="7055364" cy="3472159"/>
        </p:xfrm>
        <a:graphic>
          <a:graphicData uri="http://schemas.openxmlformats.org/drawingml/2006/table">
            <a:tbl>
              <a:tblPr lastRow="1" bandRow="1"/>
              <a:tblGrid>
                <a:gridCol w="347206">
                  <a:extLst>
                    <a:ext uri="{9D8B030D-6E8A-4147-A177-3AD203B41FA5}">
                      <a16:colId xmlns:a16="http://schemas.microsoft.com/office/drawing/2014/main" val="3092051206"/>
                    </a:ext>
                  </a:extLst>
                </a:gridCol>
                <a:gridCol w="318271">
                  <a:extLst>
                    <a:ext uri="{9D8B030D-6E8A-4147-A177-3AD203B41FA5}">
                      <a16:colId xmlns:a16="http://schemas.microsoft.com/office/drawing/2014/main" val="532678649"/>
                    </a:ext>
                  </a:extLst>
                </a:gridCol>
                <a:gridCol w="318271">
                  <a:extLst>
                    <a:ext uri="{9D8B030D-6E8A-4147-A177-3AD203B41FA5}">
                      <a16:colId xmlns:a16="http://schemas.microsoft.com/office/drawing/2014/main" val="2884760096"/>
                    </a:ext>
                  </a:extLst>
                </a:gridCol>
                <a:gridCol w="6071616">
                  <a:extLst>
                    <a:ext uri="{9D8B030D-6E8A-4147-A177-3AD203B41FA5}">
                      <a16:colId xmlns:a16="http://schemas.microsoft.com/office/drawing/2014/main" val="1391967870"/>
                    </a:ext>
                  </a:extLst>
                </a:gridCol>
              </a:tblGrid>
              <a:tr h="270415">
                <a:tc>
                  <a:txBody>
                    <a:bodyPr/>
                    <a:lstStyle/>
                    <a:p>
                      <a:pPr algn="ctr" rtl="0" fontAlgn="ctr"/>
                      <a:r>
                        <a:rPr lang="en-US" sz="800" b="1" i="0" u="none" strike="noStrike" dirty="0">
                          <a:solidFill>
                            <a:srgbClr val="000000"/>
                          </a:solidFill>
                          <a:effectLst/>
                          <a:latin typeface="Times New Roman" panose="02020603050405020304" pitchFamily="18" charset="0"/>
                        </a:rPr>
                        <a:t>Trial</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408343561"/>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2437405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87345531"/>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6688712"/>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8902892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8923713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404716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90722229"/>
                  </a:ext>
                </a:extLst>
              </a:tr>
              <a:tr h="133406">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479936"/>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2</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1114207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80663289"/>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0399295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33636765"/>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9</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7519547"/>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93819847"/>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31915330"/>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783422"/>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3</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357650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9079880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226707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7932679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351849"/>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035340890"/>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9208626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877006"/>
                  </a:ext>
                </a:extLst>
              </a:tr>
            </a:tbl>
          </a:graphicData>
        </a:graphic>
      </p:graphicFrame>
      <p:pic>
        <p:nvPicPr>
          <p:cNvPr id="20" name="Picture 19">
            <a:extLst>
              <a:ext uri="{FF2B5EF4-FFF2-40B4-BE49-F238E27FC236}">
                <a16:creationId xmlns:a16="http://schemas.microsoft.com/office/drawing/2014/main" id="{CF19AFAC-A731-4466-B323-FCE34153ACE0}"/>
              </a:ext>
            </a:extLst>
          </p:cNvPr>
          <p:cNvPicPr>
            <a:picLocks noChangeAspect="1"/>
          </p:cNvPicPr>
          <p:nvPr/>
        </p:nvPicPr>
        <p:blipFill rotWithShape="1">
          <a:blip r:embed="rId5"/>
          <a:srcRect r="93915"/>
          <a:stretch/>
        </p:blipFill>
        <p:spPr>
          <a:xfrm>
            <a:off x="4783663" y="1247355"/>
            <a:ext cx="479941" cy="1047703"/>
          </a:xfrm>
          <a:prstGeom prst="rect">
            <a:avLst/>
          </a:prstGeom>
        </p:spPr>
      </p:pic>
      <p:sp>
        <p:nvSpPr>
          <p:cNvPr id="21" name="Content Placeholder 2">
            <a:extLst>
              <a:ext uri="{FF2B5EF4-FFF2-40B4-BE49-F238E27FC236}">
                <a16:creationId xmlns:a16="http://schemas.microsoft.com/office/drawing/2014/main" id="{F3F54AC2-B924-4C5B-A580-6917250173D0}"/>
              </a:ext>
            </a:extLst>
          </p:cNvPr>
          <p:cNvSpPr txBox="1">
            <a:spLocks/>
          </p:cNvSpPr>
          <p:nvPr/>
        </p:nvSpPr>
        <p:spPr>
          <a:xfrm>
            <a:off x="5224057" y="1247356"/>
            <a:ext cx="1142521" cy="1048473"/>
          </a:xfrm>
          <a:prstGeom prst="rect">
            <a:avLst/>
          </a:prstGeom>
          <a:solidFill>
            <a:schemeClr val="bg1">
              <a:lumMod val="85000"/>
            </a:schemeClr>
          </a:solidFill>
        </p:spPr>
        <p:txBody>
          <a:bodyPr vert="horz" lIns="0" tIns="27432" rIns="0" bIns="27432"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anguillarum</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diabolicus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splendidus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vulnificus</a:t>
            </a:r>
            <a:endParaRPr lang="en-US" sz="1080"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54C947A1-E07C-424B-B112-2767FDE6340A}"/>
              </a:ext>
            </a:extLst>
          </p:cNvPr>
          <p:cNvSpPr/>
          <p:nvPr/>
        </p:nvSpPr>
        <p:spPr>
          <a:xfrm>
            <a:off x="1919075" y="727868"/>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3" name="Rectangle 2">
            <a:extLst>
              <a:ext uri="{FF2B5EF4-FFF2-40B4-BE49-F238E27FC236}">
                <a16:creationId xmlns:a16="http://schemas.microsoft.com/office/drawing/2014/main" id="{5932C805-CE66-45B7-B10F-47CB5005459B}"/>
              </a:ext>
            </a:extLst>
          </p:cNvPr>
          <p:cNvSpPr/>
          <p:nvPr/>
        </p:nvSpPr>
        <p:spPr>
          <a:xfrm>
            <a:off x="74956" y="4161237"/>
            <a:ext cx="7153538" cy="646331"/>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S4. 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rearing water samples from all 3 Trials.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counts in the rearing water is different between Trials and changes over time.</a:t>
            </a:r>
          </a:p>
        </p:txBody>
      </p:sp>
    </p:spTree>
    <p:extLst>
      <p:ext uri="{BB962C8B-B14F-4D97-AF65-F5344CB8AC3E}">
        <p14:creationId xmlns:p14="http://schemas.microsoft.com/office/powerpoint/2010/main" val="140520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775945-68F9-47A7-9B95-755E498B727C}"/>
              </a:ext>
            </a:extLst>
          </p:cNvPr>
          <p:cNvGrpSpPr/>
          <p:nvPr/>
        </p:nvGrpSpPr>
        <p:grpSpPr>
          <a:xfrm>
            <a:off x="-3407" y="580165"/>
            <a:ext cx="447456" cy="2286420"/>
            <a:chOff x="-3407" y="878233"/>
            <a:chExt cx="447456" cy="2286420"/>
          </a:xfrm>
        </p:grpSpPr>
        <p:sp>
          <p:nvSpPr>
            <p:cNvPr id="77" name="Content Placeholder 2">
              <a:extLst>
                <a:ext uri="{FF2B5EF4-FFF2-40B4-BE49-F238E27FC236}">
                  <a16:creationId xmlns:a16="http://schemas.microsoft.com/office/drawing/2014/main" id="{FCEAC6E0-A459-4B51-B94D-6DFB92F664AC}"/>
                </a:ext>
              </a:extLst>
            </p:cNvPr>
            <p:cNvSpPr txBox="1">
              <a:spLocks/>
            </p:cNvSpPr>
            <p:nvPr/>
          </p:nvSpPr>
          <p:spPr>
            <a:xfrm rot="16200000">
              <a:off x="-634036" y="2226610"/>
              <a:ext cx="1596317" cy="209731"/>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900" dirty="0">
                  <a:solidFill>
                    <a:schemeClr val="tx1"/>
                  </a:solidFill>
                  <a:latin typeface="Times New Roman" panose="02020603050405020304" pitchFamily="18" charset="0"/>
                  <a:cs typeface="Times New Roman" panose="02020603050405020304" pitchFamily="18" charset="0"/>
                </a:rPr>
                <a:t>Percent Abundance (%)</a:t>
              </a:r>
            </a:p>
          </p:txBody>
        </p:sp>
        <p:sp>
          <p:nvSpPr>
            <p:cNvPr id="93" name="Content Placeholder 2">
              <a:extLst>
                <a:ext uri="{FF2B5EF4-FFF2-40B4-BE49-F238E27FC236}">
                  <a16:creationId xmlns:a16="http://schemas.microsoft.com/office/drawing/2014/main" id="{A4D636BF-F81F-495D-9993-5054A60E62DA}"/>
                </a:ext>
              </a:extLst>
            </p:cNvPr>
            <p:cNvSpPr txBox="1">
              <a:spLocks/>
            </p:cNvSpPr>
            <p:nvPr/>
          </p:nvSpPr>
          <p:spPr>
            <a:xfrm>
              <a:off x="238636" y="1496507"/>
              <a:ext cx="198283" cy="1668146"/>
            </a:xfrm>
            <a:prstGeom prst="rect">
              <a:avLst/>
            </a:prstGeom>
            <a:solidFill>
              <a:schemeClr val="bg1"/>
            </a:solidFill>
          </p:spPr>
          <p:txBody>
            <a:bodyPr vert="horz" lIns="0" tIns="27432" rIns="0" bIns="27432" rtlCol="0" anchor="b">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spcBef>
                  <a:spcPts val="60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75</a:t>
              </a:r>
            </a:p>
            <a:p>
              <a:pPr marL="0" indent="0" algn="ctr">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spcBef>
                  <a:spcPts val="60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50</a:t>
              </a:r>
            </a:p>
            <a:p>
              <a:pPr algn="ctr">
                <a:spcBef>
                  <a:spcPts val="600"/>
                </a:spcBef>
                <a:spcAft>
                  <a:spcPts val="360"/>
                </a:spcAft>
              </a:pPr>
              <a:endParaRPr lang="en-US" sz="800" dirty="0">
                <a:solidFill>
                  <a:schemeClr val="tx1"/>
                </a:solidFill>
                <a:latin typeface="Times New Roman" panose="02020603050405020304" pitchFamily="18" charset="0"/>
                <a:cs typeface="Times New Roman" panose="02020603050405020304" pitchFamily="18" charset="0"/>
              </a:endParaRPr>
            </a:p>
            <a:p>
              <a:pPr algn="ctr">
                <a:spcBef>
                  <a:spcPts val="60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25</a:t>
              </a:r>
            </a:p>
            <a:p>
              <a:pPr marL="0" indent="0" algn="ctr">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spcBef>
                  <a:spcPts val="60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0</a:t>
              </a:r>
            </a:p>
          </p:txBody>
        </p:sp>
        <p:sp>
          <p:nvSpPr>
            <p:cNvPr id="94" name="Content Placeholder 2">
              <a:extLst>
                <a:ext uri="{FF2B5EF4-FFF2-40B4-BE49-F238E27FC236}">
                  <a16:creationId xmlns:a16="http://schemas.microsoft.com/office/drawing/2014/main" id="{6F94F1F2-3F32-4756-8DE9-258522757E49}"/>
                </a:ext>
              </a:extLst>
            </p:cNvPr>
            <p:cNvSpPr txBox="1">
              <a:spLocks/>
            </p:cNvSpPr>
            <p:nvPr/>
          </p:nvSpPr>
          <p:spPr>
            <a:xfrm>
              <a:off x="43825" y="899490"/>
              <a:ext cx="400224" cy="517496"/>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spcBef>
                  <a:spcPts val="360"/>
                </a:spcBef>
              </a:pPr>
              <a:r>
                <a:rPr lang="en-US" sz="600" dirty="0">
                  <a:solidFill>
                    <a:schemeClr val="tx1"/>
                  </a:solidFill>
                  <a:latin typeface="Times New Roman" panose="02020603050405020304" pitchFamily="18" charset="0"/>
                  <a:cs typeface="Times New Roman" panose="02020603050405020304" pitchFamily="18" charset="0"/>
                </a:rPr>
                <a:t>1e+07</a:t>
              </a:r>
            </a:p>
            <a:p>
              <a:pPr algn="r">
                <a:spcBef>
                  <a:spcPts val="360"/>
                </a:spcBef>
              </a:pPr>
              <a:r>
                <a:rPr lang="en-US" sz="600" dirty="0">
                  <a:solidFill>
                    <a:schemeClr val="tx1"/>
                  </a:solidFill>
                  <a:latin typeface="Times New Roman" panose="02020603050405020304" pitchFamily="18" charset="0"/>
                  <a:cs typeface="Times New Roman" panose="02020603050405020304" pitchFamily="18" charset="0"/>
                </a:rPr>
                <a:t>5e+06</a:t>
              </a:r>
            </a:p>
            <a:p>
              <a:pPr algn="r">
                <a:spcBef>
                  <a:spcPts val="360"/>
                </a:spcBef>
              </a:pPr>
              <a:r>
                <a:rPr lang="en-US" sz="600" dirty="0">
                  <a:solidFill>
                    <a:schemeClr val="tx1"/>
                  </a:solidFill>
                  <a:latin typeface="Times New Roman" panose="02020603050405020304" pitchFamily="18" charset="0"/>
                  <a:cs typeface="Times New Roman" panose="02020603050405020304" pitchFamily="18" charset="0"/>
                </a:rPr>
                <a:t>0</a:t>
              </a:r>
              <a:endParaRPr lang="en-US" sz="630" dirty="0">
                <a:solidFill>
                  <a:schemeClr val="tx1"/>
                </a:solidFill>
                <a:latin typeface="Times New Roman" panose="02020603050405020304" pitchFamily="18" charset="0"/>
                <a:cs typeface="Times New Roman" panose="02020603050405020304" pitchFamily="18" charset="0"/>
              </a:endParaRPr>
            </a:p>
          </p:txBody>
        </p:sp>
        <p:sp>
          <p:nvSpPr>
            <p:cNvPr id="78" name="Content Placeholder 2">
              <a:extLst>
                <a:ext uri="{FF2B5EF4-FFF2-40B4-BE49-F238E27FC236}">
                  <a16:creationId xmlns:a16="http://schemas.microsoft.com/office/drawing/2014/main" id="{A39CDEAA-A38B-4282-82E2-1E22278393B7}"/>
                </a:ext>
              </a:extLst>
            </p:cNvPr>
            <p:cNvSpPr txBox="1">
              <a:spLocks/>
            </p:cNvSpPr>
            <p:nvPr/>
          </p:nvSpPr>
          <p:spPr>
            <a:xfrm rot="16200000">
              <a:off x="-206943" y="1081769"/>
              <a:ext cx="679466" cy="272394"/>
            </a:xfrm>
            <a:prstGeom prst="rect">
              <a:avLst/>
            </a:prstGeom>
            <a:noFill/>
          </p:spPr>
          <p:txBody>
            <a:bodyPr vert="horz" lIns="0" tIns="27432" rIns="0" bIns="27432" rtlCol="0" anchor="b">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800" dirty="0">
                  <a:solidFill>
                    <a:schemeClr val="tx1"/>
                  </a:solidFill>
                  <a:latin typeface="Times New Roman" panose="02020603050405020304" pitchFamily="18" charset="0"/>
                  <a:cs typeface="Times New Roman" panose="02020603050405020304" pitchFamily="18" charset="0"/>
                </a:rPr>
                <a:t>Read Abundance</a:t>
              </a:r>
            </a:p>
          </p:txBody>
        </p:sp>
      </p:grpSp>
      <p:sp>
        <p:nvSpPr>
          <p:cNvPr id="99" name="Rectangle 98">
            <a:extLst>
              <a:ext uri="{FF2B5EF4-FFF2-40B4-BE49-F238E27FC236}">
                <a16:creationId xmlns:a16="http://schemas.microsoft.com/office/drawing/2014/main" id="{A4BEDF9C-3F73-45F4-A683-573B761B4BA8}"/>
              </a:ext>
            </a:extLst>
          </p:cNvPr>
          <p:cNvSpPr/>
          <p:nvPr/>
        </p:nvSpPr>
        <p:spPr>
          <a:xfrm>
            <a:off x="0" y="3918268"/>
            <a:ext cx="7315200" cy="1200329"/>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1. Percent abundances of the 12 most abundant phyla in all oyster larvae, biofilm swab, and rearing water samples from all 3 Trials based on 16S rDNA amplicon sequencing data (bottom). The total abundance of quality filtered sequencing reads is shown in the bar graph (top). The 12 dominant phyla include </a:t>
            </a:r>
            <a:r>
              <a:rPr lang="en-US" sz="1200" i="1" dirty="0">
                <a:latin typeface="Times New Roman" panose="02020603050405020304" pitchFamily="18" charset="0"/>
                <a:cs typeface="Times New Roman" panose="02020603050405020304" pitchFamily="18" charset="0"/>
              </a:rPr>
              <a:t>Actinobacteria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Bacteroidetes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Cyanobacteria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Deferribacteres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Firmicutes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Fusobacteria</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Lentisphaerae</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Planctomycetes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Proteobacteria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Spirochaetae</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Verrucomicrobia</a:t>
            </a:r>
            <a:r>
              <a:rPr lang="en-US" sz="1200" dirty="0">
                <a:latin typeface="Times New Roman" panose="02020603050405020304" pitchFamily="18" charset="0"/>
                <a:cs typeface="Times New Roman" panose="02020603050405020304" pitchFamily="18" charset="0"/>
              </a:rPr>
              <a:t>, and Unknown. Note: there are no treated oyster larvae samples from Trial 2, Day 6. Water samples with less than 80,000 reads are indicated by *.</a:t>
            </a:r>
          </a:p>
        </p:txBody>
      </p:sp>
      <p:pic>
        <p:nvPicPr>
          <p:cNvPr id="3" name="Picture 2">
            <a:extLst>
              <a:ext uri="{FF2B5EF4-FFF2-40B4-BE49-F238E27FC236}">
                <a16:creationId xmlns:a16="http://schemas.microsoft.com/office/drawing/2014/main" id="{C49D191F-58F7-4B02-98A3-14E1831A5629}"/>
              </a:ext>
            </a:extLst>
          </p:cNvPr>
          <p:cNvPicPr>
            <a:picLocks noChangeAspect="1"/>
          </p:cNvPicPr>
          <p:nvPr/>
        </p:nvPicPr>
        <p:blipFill rotWithShape="1">
          <a:blip r:embed="rId3">
            <a:extLst>
              <a:ext uri="{28A0092B-C50C-407E-A947-70E740481C1C}">
                <a14:useLocalDpi xmlns:a14="http://schemas.microsoft.com/office/drawing/2010/main" val="0"/>
              </a:ext>
            </a:extLst>
          </a:blip>
          <a:srcRect l="46583" r="11324" b="28998"/>
          <a:stretch/>
        </p:blipFill>
        <p:spPr>
          <a:xfrm>
            <a:off x="3639312" y="1030373"/>
            <a:ext cx="2890746" cy="1763218"/>
          </a:xfrm>
          <a:prstGeom prst="rect">
            <a:avLst/>
          </a:prstGeom>
        </p:spPr>
      </p:pic>
      <p:pic>
        <p:nvPicPr>
          <p:cNvPr id="29" name="Picture 28">
            <a:extLst>
              <a:ext uri="{FF2B5EF4-FFF2-40B4-BE49-F238E27FC236}">
                <a16:creationId xmlns:a16="http://schemas.microsoft.com/office/drawing/2014/main" id="{E0257DDA-2912-4EF9-8CB9-6A77C3350AB5}"/>
              </a:ext>
            </a:extLst>
          </p:cNvPr>
          <p:cNvPicPr>
            <a:picLocks noChangeAspect="1"/>
          </p:cNvPicPr>
          <p:nvPr/>
        </p:nvPicPr>
        <p:blipFill rotWithShape="1">
          <a:blip r:embed="rId3">
            <a:extLst>
              <a:ext uri="{28A0092B-C50C-407E-A947-70E740481C1C}">
                <a14:useLocalDpi xmlns:a14="http://schemas.microsoft.com/office/drawing/2010/main" val="0"/>
              </a:ext>
            </a:extLst>
          </a:blip>
          <a:srcRect l="4542" r="75695" b="28998"/>
          <a:stretch/>
        </p:blipFill>
        <p:spPr>
          <a:xfrm>
            <a:off x="444360" y="1030373"/>
            <a:ext cx="1357346" cy="1763218"/>
          </a:xfrm>
          <a:prstGeom prst="rect">
            <a:avLst/>
          </a:prstGeom>
        </p:spPr>
      </p:pic>
      <p:pic>
        <p:nvPicPr>
          <p:cNvPr id="30" name="Picture 29">
            <a:extLst>
              <a:ext uri="{FF2B5EF4-FFF2-40B4-BE49-F238E27FC236}">
                <a16:creationId xmlns:a16="http://schemas.microsoft.com/office/drawing/2014/main" id="{C8171C2E-FB8D-47C8-A8D0-A6D13D70D404}"/>
              </a:ext>
            </a:extLst>
          </p:cNvPr>
          <p:cNvPicPr>
            <a:picLocks noChangeAspect="1"/>
          </p:cNvPicPr>
          <p:nvPr/>
        </p:nvPicPr>
        <p:blipFill rotWithShape="1">
          <a:blip r:embed="rId3">
            <a:extLst>
              <a:ext uri="{28A0092B-C50C-407E-A947-70E740481C1C}">
                <a14:useLocalDpi xmlns:a14="http://schemas.microsoft.com/office/drawing/2010/main" val="0"/>
              </a:ext>
            </a:extLst>
          </a:blip>
          <a:srcRect l="24306" r="53606" b="28998"/>
          <a:stretch/>
        </p:blipFill>
        <p:spPr>
          <a:xfrm>
            <a:off x="1955719" y="1030373"/>
            <a:ext cx="1516932" cy="1763218"/>
          </a:xfrm>
          <a:prstGeom prst="rect">
            <a:avLst/>
          </a:prstGeom>
        </p:spPr>
      </p:pic>
      <p:graphicFrame>
        <p:nvGraphicFramePr>
          <p:cNvPr id="28" name="Table 27">
            <a:extLst>
              <a:ext uri="{FF2B5EF4-FFF2-40B4-BE49-F238E27FC236}">
                <a16:creationId xmlns:a16="http://schemas.microsoft.com/office/drawing/2014/main" id="{1EE09C8C-3A6A-4555-89BB-2BC900444A99}"/>
              </a:ext>
            </a:extLst>
          </p:cNvPr>
          <p:cNvGraphicFramePr>
            <a:graphicFrameLocks noGrp="1"/>
          </p:cNvGraphicFramePr>
          <p:nvPr>
            <p:extLst>
              <p:ext uri="{D42A27DB-BD31-4B8C-83A1-F6EECF244321}">
                <p14:modId xmlns:p14="http://schemas.microsoft.com/office/powerpoint/2010/main" val="2860713376"/>
              </p:ext>
            </p:extLst>
          </p:nvPr>
        </p:nvGraphicFramePr>
        <p:xfrm>
          <a:off x="479375" y="561831"/>
          <a:ext cx="6803770" cy="3085949"/>
        </p:xfrm>
        <a:graphic>
          <a:graphicData uri="http://schemas.openxmlformats.org/drawingml/2006/table">
            <a:tbl>
              <a:tblPr lastRow="1" bandRow="1">
                <a:tableStyleId>{8EC20E35-A176-4012-BC5E-935CFFF8708E}</a:tableStyleId>
              </a:tblPr>
              <a:tblGrid>
                <a:gridCol w="191024">
                  <a:extLst>
                    <a:ext uri="{9D8B030D-6E8A-4147-A177-3AD203B41FA5}">
                      <a16:colId xmlns:a16="http://schemas.microsoft.com/office/drawing/2014/main" val="1979778462"/>
                    </a:ext>
                  </a:extLst>
                </a:gridCol>
                <a:gridCol w="191024">
                  <a:extLst>
                    <a:ext uri="{9D8B030D-6E8A-4147-A177-3AD203B41FA5}">
                      <a16:colId xmlns:a16="http://schemas.microsoft.com/office/drawing/2014/main" val="689270991"/>
                    </a:ext>
                  </a:extLst>
                </a:gridCol>
                <a:gridCol w="191024">
                  <a:extLst>
                    <a:ext uri="{9D8B030D-6E8A-4147-A177-3AD203B41FA5}">
                      <a16:colId xmlns:a16="http://schemas.microsoft.com/office/drawing/2014/main" val="1876456677"/>
                    </a:ext>
                  </a:extLst>
                </a:gridCol>
                <a:gridCol w="191024">
                  <a:extLst>
                    <a:ext uri="{9D8B030D-6E8A-4147-A177-3AD203B41FA5}">
                      <a16:colId xmlns:a16="http://schemas.microsoft.com/office/drawing/2014/main" val="4197499457"/>
                    </a:ext>
                  </a:extLst>
                </a:gridCol>
                <a:gridCol w="191024">
                  <a:extLst>
                    <a:ext uri="{9D8B030D-6E8A-4147-A177-3AD203B41FA5}">
                      <a16:colId xmlns:a16="http://schemas.microsoft.com/office/drawing/2014/main" val="2341784678"/>
                    </a:ext>
                  </a:extLst>
                </a:gridCol>
                <a:gridCol w="191024">
                  <a:extLst>
                    <a:ext uri="{9D8B030D-6E8A-4147-A177-3AD203B41FA5}">
                      <a16:colId xmlns:a16="http://schemas.microsoft.com/office/drawing/2014/main" val="3046989232"/>
                    </a:ext>
                  </a:extLst>
                </a:gridCol>
                <a:gridCol w="191024">
                  <a:extLst>
                    <a:ext uri="{9D8B030D-6E8A-4147-A177-3AD203B41FA5}">
                      <a16:colId xmlns:a16="http://schemas.microsoft.com/office/drawing/2014/main" val="3017166207"/>
                    </a:ext>
                  </a:extLst>
                </a:gridCol>
                <a:gridCol w="136243">
                  <a:extLst>
                    <a:ext uri="{9D8B030D-6E8A-4147-A177-3AD203B41FA5}">
                      <a16:colId xmlns:a16="http://schemas.microsoft.com/office/drawing/2014/main" val="2746202036"/>
                    </a:ext>
                  </a:extLst>
                </a:gridCol>
                <a:gridCol w="191024">
                  <a:extLst>
                    <a:ext uri="{9D8B030D-6E8A-4147-A177-3AD203B41FA5}">
                      <a16:colId xmlns:a16="http://schemas.microsoft.com/office/drawing/2014/main" val="1416670930"/>
                    </a:ext>
                  </a:extLst>
                </a:gridCol>
                <a:gridCol w="191024">
                  <a:extLst>
                    <a:ext uri="{9D8B030D-6E8A-4147-A177-3AD203B41FA5}">
                      <a16:colId xmlns:a16="http://schemas.microsoft.com/office/drawing/2014/main" val="3046229808"/>
                    </a:ext>
                  </a:extLst>
                </a:gridCol>
                <a:gridCol w="191024">
                  <a:extLst>
                    <a:ext uri="{9D8B030D-6E8A-4147-A177-3AD203B41FA5}">
                      <a16:colId xmlns:a16="http://schemas.microsoft.com/office/drawing/2014/main" val="3850355546"/>
                    </a:ext>
                  </a:extLst>
                </a:gridCol>
                <a:gridCol w="191024">
                  <a:extLst>
                    <a:ext uri="{9D8B030D-6E8A-4147-A177-3AD203B41FA5}">
                      <a16:colId xmlns:a16="http://schemas.microsoft.com/office/drawing/2014/main" val="422635479"/>
                    </a:ext>
                  </a:extLst>
                </a:gridCol>
                <a:gridCol w="191024">
                  <a:extLst>
                    <a:ext uri="{9D8B030D-6E8A-4147-A177-3AD203B41FA5}">
                      <a16:colId xmlns:a16="http://schemas.microsoft.com/office/drawing/2014/main" val="2790538848"/>
                    </a:ext>
                  </a:extLst>
                </a:gridCol>
                <a:gridCol w="191024">
                  <a:extLst>
                    <a:ext uri="{9D8B030D-6E8A-4147-A177-3AD203B41FA5}">
                      <a16:colId xmlns:a16="http://schemas.microsoft.com/office/drawing/2014/main" val="2376824313"/>
                    </a:ext>
                  </a:extLst>
                </a:gridCol>
                <a:gridCol w="191024">
                  <a:extLst>
                    <a:ext uri="{9D8B030D-6E8A-4147-A177-3AD203B41FA5}">
                      <a16:colId xmlns:a16="http://schemas.microsoft.com/office/drawing/2014/main" val="103416616"/>
                    </a:ext>
                  </a:extLst>
                </a:gridCol>
                <a:gridCol w="191024">
                  <a:extLst>
                    <a:ext uri="{9D8B030D-6E8A-4147-A177-3AD203B41FA5}">
                      <a16:colId xmlns:a16="http://schemas.microsoft.com/office/drawing/2014/main" val="917275767"/>
                    </a:ext>
                  </a:extLst>
                </a:gridCol>
                <a:gridCol w="135128">
                  <a:extLst>
                    <a:ext uri="{9D8B030D-6E8A-4147-A177-3AD203B41FA5}">
                      <a16:colId xmlns:a16="http://schemas.microsoft.com/office/drawing/2014/main" val="844890163"/>
                    </a:ext>
                  </a:extLst>
                </a:gridCol>
                <a:gridCol w="191024">
                  <a:extLst>
                    <a:ext uri="{9D8B030D-6E8A-4147-A177-3AD203B41FA5}">
                      <a16:colId xmlns:a16="http://schemas.microsoft.com/office/drawing/2014/main" val="3957058359"/>
                    </a:ext>
                  </a:extLst>
                </a:gridCol>
                <a:gridCol w="191024">
                  <a:extLst>
                    <a:ext uri="{9D8B030D-6E8A-4147-A177-3AD203B41FA5}">
                      <a16:colId xmlns:a16="http://schemas.microsoft.com/office/drawing/2014/main" val="1497685824"/>
                    </a:ext>
                  </a:extLst>
                </a:gridCol>
                <a:gridCol w="191024">
                  <a:extLst>
                    <a:ext uri="{9D8B030D-6E8A-4147-A177-3AD203B41FA5}">
                      <a16:colId xmlns:a16="http://schemas.microsoft.com/office/drawing/2014/main" val="606106377"/>
                    </a:ext>
                  </a:extLst>
                </a:gridCol>
                <a:gridCol w="191024">
                  <a:extLst>
                    <a:ext uri="{9D8B030D-6E8A-4147-A177-3AD203B41FA5}">
                      <a16:colId xmlns:a16="http://schemas.microsoft.com/office/drawing/2014/main" val="3819461079"/>
                    </a:ext>
                  </a:extLst>
                </a:gridCol>
                <a:gridCol w="191024">
                  <a:extLst>
                    <a:ext uri="{9D8B030D-6E8A-4147-A177-3AD203B41FA5}">
                      <a16:colId xmlns:a16="http://schemas.microsoft.com/office/drawing/2014/main" val="2744979411"/>
                    </a:ext>
                  </a:extLst>
                </a:gridCol>
                <a:gridCol w="191024">
                  <a:extLst>
                    <a:ext uri="{9D8B030D-6E8A-4147-A177-3AD203B41FA5}">
                      <a16:colId xmlns:a16="http://schemas.microsoft.com/office/drawing/2014/main" val="3638678559"/>
                    </a:ext>
                  </a:extLst>
                </a:gridCol>
                <a:gridCol w="191024">
                  <a:extLst>
                    <a:ext uri="{9D8B030D-6E8A-4147-A177-3AD203B41FA5}">
                      <a16:colId xmlns:a16="http://schemas.microsoft.com/office/drawing/2014/main" val="2324653561"/>
                    </a:ext>
                  </a:extLst>
                </a:gridCol>
                <a:gridCol w="191024">
                  <a:extLst>
                    <a:ext uri="{9D8B030D-6E8A-4147-A177-3AD203B41FA5}">
                      <a16:colId xmlns:a16="http://schemas.microsoft.com/office/drawing/2014/main" val="57709493"/>
                    </a:ext>
                  </a:extLst>
                </a:gridCol>
                <a:gridCol w="191024">
                  <a:extLst>
                    <a:ext uri="{9D8B030D-6E8A-4147-A177-3AD203B41FA5}">
                      <a16:colId xmlns:a16="http://schemas.microsoft.com/office/drawing/2014/main" val="1835325847"/>
                    </a:ext>
                  </a:extLst>
                </a:gridCol>
                <a:gridCol w="191024">
                  <a:extLst>
                    <a:ext uri="{9D8B030D-6E8A-4147-A177-3AD203B41FA5}">
                      <a16:colId xmlns:a16="http://schemas.microsoft.com/office/drawing/2014/main" val="1522012692"/>
                    </a:ext>
                  </a:extLst>
                </a:gridCol>
                <a:gridCol w="191024">
                  <a:extLst>
                    <a:ext uri="{9D8B030D-6E8A-4147-A177-3AD203B41FA5}">
                      <a16:colId xmlns:a16="http://schemas.microsoft.com/office/drawing/2014/main" val="2075019598"/>
                    </a:ext>
                  </a:extLst>
                </a:gridCol>
                <a:gridCol w="191024">
                  <a:extLst>
                    <a:ext uri="{9D8B030D-6E8A-4147-A177-3AD203B41FA5}">
                      <a16:colId xmlns:a16="http://schemas.microsoft.com/office/drawing/2014/main" val="1423084687"/>
                    </a:ext>
                  </a:extLst>
                </a:gridCol>
                <a:gridCol w="191024">
                  <a:extLst>
                    <a:ext uri="{9D8B030D-6E8A-4147-A177-3AD203B41FA5}">
                      <a16:colId xmlns:a16="http://schemas.microsoft.com/office/drawing/2014/main" val="3243390526"/>
                    </a:ext>
                  </a:extLst>
                </a:gridCol>
                <a:gridCol w="191024">
                  <a:extLst>
                    <a:ext uri="{9D8B030D-6E8A-4147-A177-3AD203B41FA5}">
                      <a16:colId xmlns:a16="http://schemas.microsoft.com/office/drawing/2014/main" val="1775842156"/>
                    </a:ext>
                  </a:extLst>
                </a:gridCol>
                <a:gridCol w="992703">
                  <a:extLst>
                    <a:ext uri="{9D8B030D-6E8A-4147-A177-3AD203B41FA5}">
                      <a16:colId xmlns:a16="http://schemas.microsoft.com/office/drawing/2014/main" val="799058994"/>
                    </a:ext>
                  </a:extLst>
                </a:gridCol>
              </a:tblGrid>
              <a:tr h="2232903">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272695">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9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9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8</a:t>
                      </a: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2087540"/>
                  </a:ext>
                </a:extLst>
              </a:tr>
              <a:tr h="307656">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3">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4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33872474"/>
                  </a:ext>
                </a:extLst>
              </a:tr>
              <a:tr h="272695">
                <a:tc gridSpan="7">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46967762"/>
                  </a:ext>
                </a:extLst>
              </a:tr>
            </a:tbl>
          </a:graphicData>
        </a:graphic>
      </p:graphicFrame>
      <p:grpSp>
        <p:nvGrpSpPr>
          <p:cNvPr id="87" name="Group 86">
            <a:extLst>
              <a:ext uri="{FF2B5EF4-FFF2-40B4-BE49-F238E27FC236}">
                <a16:creationId xmlns:a16="http://schemas.microsoft.com/office/drawing/2014/main" id="{0962EE66-1F54-4B09-BEB0-57BA7C90A79E}"/>
              </a:ext>
            </a:extLst>
          </p:cNvPr>
          <p:cNvGrpSpPr/>
          <p:nvPr/>
        </p:nvGrpSpPr>
        <p:grpSpPr>
          <a:xfrm>
            <a:off x="6352842" y="556875"/>
            <a:ext cx="813965" cy="444590"/>
            <a:chOff x="9494635" y="3890671"/>
            <a:chExt cx="1897721" cy="1220613"/>
          </a:xfrm>
        </p:grpSpPr>
        <p:sp>
          <p:nvSpPr>
            <p:cNvPr id="88" name="Rectangle 87">
              <a:extLst>
                <a:ext uri="{FF2B5EF4-FFF2-40B4-BE49-F238E27FC236}">
                  <a16:creationId xmlns:a16="http://schemas.microsoft.com/office/drawing/2014/main" id="{5B4F5B64-213B-42AA-8A79-878CF09CA978}"/>
                </a:ext>
              </a:extLst>
            </p:cNvPr>
            <p:cNvSpPr/>
            <p:nvPr/>
          </p:nvSpPr>
          <p:spPr>
            <a:xfrm>
              <a:off x="9619388" y="3958147"/>
              <a:ext cx="1624174" cy="1153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0" dirty="0">
                <a:latin typeface="Times New Roman" panose="02020603050405020304" pitchFamily="18" charset="0"/>
                <a:cs typeface="Times New Roman" panose="02020603050405020304" pitchFamily="18" charset="0"/>
              </a:endParaRPr>
            </a:p>
          </p:txBody>
        </p:sp>
        <p:sp>
          <p:nvSpPr>
            <p:cNvPr id="89" name="Content Placeholder 2">
              <a:extLst>
                <a:ext uri="{FF2B5EF4-FFF2-40B4-BE49-F238E27FC236}">
                  <a16:creationId xmlns:a16="http://schemas.microsoft.com/office/drawing/2014/main" id="{343B526D-431D-43D3-9E0F-674A73A1EC33}"/>
                </a:ext>
              </a:extLst>
            </p:cNvPr>
            <p:cNvSpPr txBox="1">
              <a:spLocks/>
            </p:cNvSpPr>
            <p:nvPr/>
          </p:nvSpPr>
          <p:spPr>
            <a:xfrm>
              <a:off x="9494635" y="3890671"/>
              <a:ext cx="1897721" cy="554040"/>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Group</a:t>
              </a:r>
            </a:p>
          </p:txBody>
        </p:sp>
        <p:pic>
          <p:nvPicPr>
            <p:cNvPr id="90" name="Picture 89">
              <a:extLst>
                <a:ext uri="{FF2B5EF4-FFF2-40B4-BE49-F238E27FC236}">
                  <a16:creationId xmlns:a16="http://schemas.microsoft.com/office/drawing/2014/main" id="{98A7B1DF-4F61-4A4D-93AA-693F643B6827}"/>
                </a:ext>
              </a:extLst>
            </p:cNvPr>
            <p:cNvPicPr>
              <a:picLocks noChangeAspect="1"/>
            </p:cNvPicPr>
            <p:nvPr/>
          </p:nvPicPr>
          <p:blipFill rotWithShape="1">
            <a:blip r:embed="rId4"/>
            <a:srcRect l="90744" t="46946" r="6669" b="43762"/>
            <a:stretch/>
          </p:blipFill>
          <p:spPr>
            <a:xfrm>
              <a:off x="9714761" y="4408520"/>
              <a:ext cx="447868" cy="675783"/>
            </a:xfrm>
            <a:prstGeom prst="rect">
              <a:avLst/>
            </a:prstGeom>
          </p:spPr>
        </p:pic>
        <p:sp>
          <p:nvSpPr>
            <p:cNvPr id="91" name="Content Placeholder 2">
              <a:extLst>
                <a:ext uri="{FF2B5EF4-FFF2-40B4-BE49-F238E27FC236}">
                  <a16:creationId xmlns:a16="http://schemas.microsoft.com/office/drawing/2014/main" id="{CE140D27-E34A-4C70-8600-169CCC0ED18E}"/>
                </a:ext>
              </a:extLst>
            </p:cNvPr>
            <p:cNvSpPr txBox="1">
              <a:spLocks/>
            </p:cNvSpPr>
            <p:nvPr/>
          </p:nvSpPr>
          <p:spPr>
            <a:xfrm>
              <a:off x="10062018" y="4402181"/>
              <a:ext cx="1181545" cy="671507"/>
            </a:xfrm>
            <a:prstGeom prst="rect">
              <a:avLst/>
            </a:prstGeom>
          </p:spPr>
          <p:txBody>
            <a:bodyPr vert="horz" lIns="0" tIns="27432" rIns="0" bIns="27432"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840" dirty="0">
                  <a:solidFill>
                    <a:schemeClr val="tx1"/>
                  </a:solidFill>
                  <a:latin typeface="Times New Roman" panose="02020603050405020304" pitchFamily="18" charset="0"/>
                  <a:cs typeface="Times New Roman" panose="02020603050405020304" pitchFamily="18" charset="0"/>
                </a:rPr>
                <a:t>Treatment</a:t>
              </a:r>
            </a:p>
          </p:txBody>
        </p:sp>
      </p:grpSp>
      <p:sp>
        <p:nvSpPr>
          <p:cNvPr id="92" name="Content Placeholder 2">
            <a:extLst>
              <a:ext uri="{FF2B5EF4-FFF2-40B4-BE49-F238E27FC236}">
                <a16:creationId xmlns:a16="http://schemas.microsoft.com/office/drawing/2014/main" id="{CA084A18-67C7-49B9-B46B-322DA6186E0A}"/>
              </a:ext>
            </a:extLst>
          </p:cNvPr>
          <p:cNvSpPr txBox="1">
            <a:spLocks/>
          </p:cNvSpPr>
          <p:nvPr/>
        </p:nvSpPr>
        <p:spPr>
          <a:xfrm>
            <a:off x="6338625" y="970288"/>
            <a:ext cx="842396" cy="220019"/>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Phylum</a:t>
            </a:r>
          </a:p>
        </p:txBody>
      </p:sp>
      <p:sp>
        <p:nvSpPr>
          <p:cNvPr id="22" name="Content Placeholder 2">
            <a:extLst>
              <a:ext uri="{FF2B5EF4-FFF2-40B4-BE49-F238E27FC236}">
                <a16:creationId xmlns:a16="http://schemas.microsoft.com/office/drawing/2014/main" id="{5850A53F-3939-43FF-8C0D-C0A2F0D40699}"/>
              </a:ext>
            </a:extLst>
          </p:cNvPr>
          <p:cNvSpPr txBox="1">
            <a:spLocks/>
          </p:cNvSpPr>
          <p:nvPr/>
        </p:nvSpPr>
        <p:spPr>
          <a:xfrm>
            <a:off x="6526090" y="1178194"/>
            <a:ext cx="653239" cy="1615397"/>
          </a:xfrm>
          <a:prstGeom prst="rect">
            <a:avLst/>
          </a:prstGeom>
          <a:solidFill>
            <a:schemeClr val="bg1"/>
          </a:solidFill>
        </p:spPr>
        <p:txBody>
          <a:bodyPr vert="horz" lIns="0" tIns="27432" rIns="0" bIns="27432"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Proteobacteria</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Bacteroidetes</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Cyanobacteria</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Actinobacteria</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Firmicutes</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Planctomycetes</a:t>
            </a:r>
          </a:p>
          <a:p>
            <a:pPr marL="20003" indent="-20003">
              <a:lnSpc>
                <a:spcPct val="110000"/>
              </a:lnSpc>
              <a:spcBef>
                <a:spcPts val="0"/>
              </a:spcBef>
              <a:spcAft>
                <a:spcPts val="240"/>
              </a:spcAft>
            </a:pPr>
            <a:r>
              <a:rPr lang="en-US" sz="720" dirty="0" err="1">
                <a:solidFill>
                  <a:schemeClr val="tx1"/>
                </a:solidFill>
                <a:latin typeface="Times New Roman" panose="02020603050405020304" pitchFamily="18" charset="0"/>
                <a:cs typeface="Times New Roman" panose="02020603050405020304" pitchFamily="18" charset="0"/>
              </a:rPr>
              <a:t>Chlamydiae</a:t>
            </a:r>
            <a:endParaRPr lang="en-US" sz="720" dirty="0">
              <a:solidFill>
                <a:schemeClr val="tx1"/>
              </a:solidFill>
              <a:latin typeface="Times New Roman" panose="02020603050405020304" pitchFamily="18" charset="0"/>
              <a:cs typeface="Times New Roman" panose="02020603050405020304" pitchFamily="18" charset="0"/>
            </a:endParaRP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Unknown</a:t>
            </a:r>
          </a:p>
          <a:p>
            <a:pPr marL="20003" indent="-20003">
              <a:lnSpc>
                <a:spcPct val="110000"/>
              </a:lnSpc>
              <a:spcBef>
                <a:spcPts val="0"/>
              </a:spcBef>
              <a:spcAft>
                <a:spcPts val="240"/>
              </a:spcAft>
            </a:pPr>
            <a:r>
              <a:rPr lang="en-US" sz="720" dirty="0" err="1">
                <a:solidFill>
                  <a:schemeClr val="tx1"/>
                </a:solidFill>
                <a:latin typeface="Times New Roman" panose="02020603050405020304" pitchFamily="18" charset="0"/>
                <a:cs typeface="Times New Roman" panose="02020603050405020304" pitchFamily="18" charset="0"/>
              </a:rPr>
              <a:t>Verrucomicrobia</a:t>
            </a:r>
            <a:endParaRPr lang="en-US" sz="720" dirty="0">
              <a:solidFill>
                <a:schemeClr val="tx1"/>
              </a:solidFill>
              <a:latin typeface="Times New Roman" panose="02020603050405020304" pitchFamily="18" charset="0"/>
              <a:cs typeface="Times New Roman" panose="02020603050405020304" pitchFamily="18" charset="0"/>
            </a:endParaRP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Fusobacteria</a:t>
            </a:r>
          </a:p>
          <a:p>
            <a:pPr marL="20003" indent="-20003">
              <a:lnSpc>
                <a:spcPct val="110000"/>
              </a:lnSpc>
              <a:spcBef>
                <a:spcPts val="0"/>
              </a:spcBef>
              <a:spcAft>
                <a:spcPts val="240"/>
              </a:spcAft>
            </a:pPr>
            <a:r>
              <a:rPr lang="en-US" sz="720" dirty="0" err="1">
                <a:solidFill>
                  <a:schemeClr val="tx1"/>
                </a:solidFill>
                <a:latin typeface="Times New Roman" panose="02020603050405020304" pitchFamily="18" charset="0"/>
                <a:cs typeface="Times New Roman" panose="02020603050405020304" pitchFamily="18" charset="0"/>
              </a:rPr>
              <a:t>Spirochaetae</a:t>
            </a:r>
            <a:endParaRPr lang="en-US" sz="720" dirty="0">
              <a:solidFill>
                <a:schemeClr val="tx1"/>
              </a:solidFill>
              <a:latin typeface="Times New Roman" panose="02020603050405020304" pitchFamily="18" charset="0"/>
              <a:cs typeface="Times New Roman" panose="02020603050405020304" pitchFamily="18" charset="0"/>
            </a:endParaRPr>
          </a:p>
          <a:p>
            <a:pPr marL="20003" indent="-20003">
              <a:lnSpc>
                <a:spcPct val="110000"/>
              </a:lnSpc>
              <a:spcBef>
                <a:spcPts val="0"/>
              </a:spcBef>
              <a:spcAft>
                <a:spcPts val="240"/>
              </a:spcAft>
            </a:pPr>
            <a:r>
              <a:rPr lang="en-US" sz="720" dirty="0" err="1">
                <a:solidFill>
                  <a:schemeClr val="tx1"/>
                </a:solidFill>
                <a:latin typeface="Times New Roman" panose="02020603050405020304" pitchFamily="18" charset="0"/>
                <a:cs typeface="Times New Roman" panose="02020603050405020304" pitchFamily="18" charset="0"/>
              </a:rPr>
              <a:t>Lentispaerae</a:t>
            </a:r>
            <a:endParaRPr lang="en-US" sz="720" dirty="0">
              <a:solidFill>
                <a:schemeClr val="tx1"/>
              </a:solidFill>
              <a:latin typeface="Times New Roman" panose="02020603050405020304" pitchFamily="18" charset="0"/>
              <a:cs typeface="Times New Roman" panose="02020603050405020304" pitchFamily="18" charset="0"/>
            </a:endParaRP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Others</a:t>
            </a:r>
          </a:p>
        </p:txBody>
      </p:sp>
      <p:cxnSp>
        <p:nvCxnSpPr>
          <p:cNvPr id="53" name="Straight Connector 52">
            <a:extLst>
              <a:ext uri="{FF2B5EF4-FFF2-40B4-BE49-F238E27FC236}">
                <a16:creationId xmlns:a16="http://schemas.microsoft.com/office/drawing/2014/main" id="{5EB9F63C-BB94-455A-BF10-61A9B9C65E1E}"/>
              </a:ext>
            </a:extLst>
          </p:cNvPr>
          <p:cNvCxnSpPr>
            <a:cxnSpLocks/>
          </p:cNvCxnSpPr>
          <p:nvPr/>
        </p:nvCxnSpPr>
        <p:spPr>
          <a:xfrm>
            <a:off x="3552951" y="629527"/>
            <a:ext cx="0" cy="3019266"/>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D93A1590-0021-4F1D-9D41-DC39DEABF0BF}"/>
              </a:ext>
            </a:extLst>
          </p:cNvPr>
          <p:cNvCxnSpPr>
            <a:cxnSpLocks/>
          </p:cNvCxnSpPr>
          <p:nvPr/>
        </p:nvCxnSpPr>
        <p:spPr>
          <a:xfrm>
            <a:off x="1880719" y="629527"/>
            <a:ext cx="0" cy="3019266"/>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331F1410-D723-4EC3-8E02-5AC4EF1F4B65}"/>
              </a:ext>
            </a:extLst>
          </p:cNvPr>
          <p:cNvPicPr>
            <a:picLocks noChangeAspect="1"/>
          </p:cNvPicPr>
          <p:nvPr/>
        </p:nvPicPr>
        <p:blipFill rotWithShape="1">
          <a:blip r:embed="rId5">
            <a:extLst>
              <a:ext uri="{28A0092B-C50C-407E-A947-70E740481C1C}">
                <a14:useLocalDpi xmlns:a14="http://schemas.microsoft.com/office/drawing/2010/main" val="0"/>
              </a:ext>
            </a:extLst>
          </a:blip>
          <a:srcRect l="4585" t="43606" r="74149" b="17780"/>
          <a:stretch/>
        </p:blipFill>
        <p:spPr>
          <a:xfrm>
            <a:off x="466524" y="629529"/>
            <a:ext cx="1335182" cy="432911"/>
          </a:xfrm>
          <a:prstGeom prst="rect">
            <a:avLst/>
          </a:prstGeom>
        </p:spPr>
      </p:pic>
      <p:pic>
        <p:nvPicPr>
          <p:cNvPr id="26" name="Picture 25">
            <a:extLst>
              <a:ext uri="{FF2B5EF4-FFF2-40B4-BE49-F238E27FC236}">
                <a16:creationId xmlns:a16="http://schemas.microsoft.com/office/drawing/2014/main" id="{D430DB94-4DA1-4BAB-85EB-7919ACD6B330}"/>
              </a:ext>
            </a:extLst>
          </p:cNvPr>
          <p:cNvPicPr>
            <a:picLocks noChangeAspect="1"/>
          </p:cNvPicPr>
          <p:nvPr/>
        </p:nvPicPr>
        <p:blipFill rotWithShape="1">
          <a:blip r:embed="rId5">
            <a:extLst>
              <a:ext uri="{28A0092B-C50C-407E-A947-70E740481C1C}">
                <a14:useLocalDpi xmlns:a14="http://schemas.microsoft.com/office/drawing/2010/main" val="0"/>
              </a:ext>
            </a:extLst>
          </a:blip>
          <a:srcRect l="26087" t="43606" r="49732" b="17780"/>
          <a:stretch/>
        </p:blipFill>
        <p:spPr>
          <a:xfrm>
            <a:off x="1955720" y="629528"/>
            <a:ext cx="1518218" cy="432911"/>
          </a:xfrm>
          <a:prstGeom prst="rect">
            <a:avLst/>
          </a:prstGeom>
        </p:spPr>
      </p:pic>
      <p:pic>
        <p:nvPicPr>
          <p:cNvPr id="27" name="Picture 26">
            <a:extLst>
              <a:ext uri="{FF2B5EF4-FFF2-40B4-BE49-F238E27FC236}">
                <a16:creationId xmlns:a16="http://schemas.microsoft.com/office/drawing/2014/main" id="{FA126BE6-558C-4E90-813C-11D12DBD71E9}"/>
              </a:ext>
            </a:extLst>
          </p:cNvPr>
          <p:cNvPicPr>
            <a:picLocks noChangeAspect="1"/>
          </p:cNvPicPr>
          <p:nvPr/>
        </p:nvPicPr>
        <p:blipFill rotWithShape="1">
          <a:blip r:embed="rId5">
            <a:extLst>
              <a:ext uri="{28A0092B-C50C-407E-A947-70E740481C1C}">
                <a14:useLocalDpi xmlns:a14="http://schemas.microsoft.com/office/drawing/2010/main" val="0"/>
              </a:ext>
            </a:extLst>
          </a:blip>
          <a:srcRect l="50308" t="43606" r="6705" b="17780"/>
          <a:stretch/>
        </p:blipFill>
        <p:spPr>
          <a:xfrm>
            <a:off x="3628013" y="629527"/>
            <a:ext cx="2698972" cy="432911"/>
          </a:xfrm>
          <a:prstGeom prst="rect">
            <a:avLst/>
          </a:prstGeom>
        </p:spPr>
      </p:pic>
      <p:sp>
        <p:nvSpPr>
          <p:cNvPr id="36" name="Rectangle 35">
            <a:extLst>
              <a:ext uri="{FF2B5EF4-FFF2-40B4-BE49-F238E27FC236}">
                <a16:creationId xmlns:a16="http://schemas.microsoft.com/office/drawing/2014/main" id="{5E673405-334F-4533-9367-694DFEC4EB79}"/>
              </a:ext>
            </a:extLst>
          </p:cNvPr>
          <p:cNvSpPr/>
          <p:nvPr/>
        </p:nvSpPr>
        <p:spPr>
          <a:xfrm>
            <a:off x="6276912" y="1040882"/>
            <a:ext cx="45719" cy="1752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1DB853E-C34F-4ACD-97D1-C05187934E82}"/>
              </a:ext>
            </a:extLst>
          </p:cNvPr>
          <p:cNvSpPr txBox="1"/>
          <p:nvPr/>
        </p:nvSpPr>
        <p:spPr>
          <a:xfrm>
            <a:off x="4604169" y="835442"/>
            <a:ext cx="235962" cy="215444"/>
          </a:xfrm>
          <a:prstGeom prst="rect">
            <a:avLst/>
          </a:prstGeom>
          <a:noFill/>
        </p:spPr>
        <p:txBody>
          <a:bodyPr wrap="none" rtlCol="0">
            <a:spAutoFit/>
          </a:bodyPr>
          <a:lstStyle/>
          <a:p>
            <a:r>
              <a:rPr lang="en-US" sz="800" dirty="0"/>
              <a:t>*</a:t>
            </a:r>
          </a:p>
        </p:txBody>
      </p:sp>
      <p:sp>
        <p:nvSpPr>
          <p:cNvPr id="33" name="TextBox 32">
            <a:extLst>
              <a:ext uri="{FF2B5EF4-FFF2-40B4-BE49-F238E27FC236}">
                <a16:creationId xmlns:a16="http://schemas.microsoft.com/office/drawing/2014/main" id="{62B24E2A-355A-460E-BA64-C22BEE84EB52}"/>
              </a:ext>
            </a:extLst>
          </p:cNvPr>
          <p:cNvSpPr txBox="1"/>
          <p:nvPr/>
        </p:nvSpPr>
        <p:spPr>
          <a:xfrm>
            <a:off x="3547650" y="842216"/>
            <a:ext cx="235962" cy="215444"/>
          </a:xfrm>
          <a:prstGeom prst="rect">
            <a:avLst/>
          </a:prstGeom>
          <a:noFill/>
        </p:spPr>
        <p:txBody>
          <a:bodyPr wrap="none" rtlCol="0">
            <a:spAutoFit/>
          </a:bodyPr>
          <a:lstStyle/>
          <a:p>
            <a:r>
              <a:rPr lang="en-US" sz="800" dirty="0"/>
              <a:t>*</a:t>
            </a:r>
          </a:p>
        </p:txBody>
      </p:sp>
      <p:sp>
        <p:nvSpPr>
          <p:cNvPr id="34" name="TextBox 33">
            <a:extLst>
              <a:ext uri="{FF2B5EF4-FFF2-40B4-BE49-F238E27FC236}">
                <a16:creationId xmlns:a16="http://schemas.microsoft.com/office/drawing/2014/main" id="{075601C4-C1C8-4B6D-A947-6E4FCAF87C6E}"/>
              </a:ext>
            </a:extLst>
          </p:cNvPr>
          <p:cNvSpPr txBox="1"/>
          <p:nvPr/>
        </p:nvSpPr>
        <p:spPr>
          <a:xfrm>
            <a:off x="4228704" y="835442"/>
            <a:ext cx="235962" cy="215444"/>
          </a:xfrm>
          <a:prstGeom prst="rect">
            <a:avLst/>
          </a:prstGeom>
          <a:noFill/>
        </p:spPr>
        <p:txBody>
          <a:bodyPr wrap="none" rtlCol="0">
            <a:spAutoFit/>
          </a:bodyPr>
          <a:lstStyle/>
          <a:p>
            <a:r>
              <a:rPr lang="en-US" sz="800" dirty="0"/>
              <a:t>*</a:t>
            </a:r>
          </a:p>
        </p:txBody>
      </p:sp>
      <p:sp>
        <p:nvSpPr>
          <p:cNvPr id="35" name="TextBox 34">
            <a:extLst>
              <a:ext uri="{FF2B5EF4-FFF2-40B4-BE49-F238E27FC236}">
                <a16:creationId xmlns:a16="http://schemas.microsoft.com/office/drawing/2014/main" id="{65101521-70DD-4A2E-A0EC-E2B5820AC759}"/>
              </a:ext>
            </a:extLst>
          </p:cNvPr>
          <p:cNvSpPr txBox="1"/>
          <p:nvPr/>
        </p:nvSpPr>
        <p:spPr>
          <a:xfrm>
            <a:off x="4117576" y="837225"/>
            <a:ext cx="235962" cy="215444"/>
          </a:xfrm>
          <a:prstGeom prst="rect">
            <a:avLst/>
          </a:prstGeom>
          <a:noFill/>
        </p:spPr>
        <p:txBody>
          <a:bodyPr wrap="none" rtlCol="0">
            <a:spAutoFit/>
          </a:bodyPr>
          <a:lstStyle/>
          <a:p>
            <a:r>
              <a:rPr lang="en-US" sz="800" dirty="0"/>
              <a:t>*</a:t>
            </a:r>
          </a:p>
        </p:txBody>
      </p:sp>
      <p:sp>
        <p:nvSpPr>
          <p:cNvPr id="37" name="TextBox 36">
            <a:extLst>
              <a:ext uri="{FF2B5EF4-FFF2-40B4-BE49-F238E27FC236}">
                <a16:creationId xmlns:a16="http://schemas.microsoft.com/office/drawing/2014/main" id="{DDB6F9F6-FBD7-42B3-8DEC-E56D7F9CE7DD}"/>
              </a:ext>
            </a:extLst>
          </p:cNvPr>
          <p:cNvSpPr txBox="1"/>
          <p:nvPr/>
        </p:nvSpPr>
        <p:spPr>
          <a:xfrm>
            <a:off x="4038612" y="839207"/>
            <a:ext cx="235962" cy="215444"/>
          </a:xfrm>
          <a:prstGeom prst="rect">
            <a:avLst/>
          </a:prstGeom>
          <a:noFill/>
        </p:spPr>
        <p:txBody>
          <a:bodyPr wrap="none" rtlCol="0">
            <a:spAutoFit/>
          </a:bodyPr>
          <a:lstStyle/>
          <a:p>
            <a:r>
              <a:rPr lang="en-US" sz="800" dirty="0"/>
              <a:t>*</a:t>
            </a:r>
          </a:p>
        </p:txBody>
      </p:sp>
    </p:spTree>
    <p:extLst>
      <p:ext uri="{BB962C8B-B14F-4D97-AF65-F5344CB8AC3E}">
        <p14:creationId xmlns:p14="http://schemas.microsoft.com/office/powerpoint/2010/main" val="100496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1832A51B-7C72-4620-88D3-AFA423D49EE7}"/>
              </a:ext>
            </a:extLst>
          </p:cNvPr>
          <p:cNvSpPr txBox="1">
            <a:spLocks/>
          </p:cNvSpPr>
          <p:nvPr/>
        </p:nvSpPr>
        <p:spPr>
          <a:xfrm rot="16200000">
            <a:off x="-1016400" y="1500173"/>
            <a:ext cx="2298208" cy="202931"/>
          </a:xfrm>
          <a:prstGeom prst="rect">
            <a:avLst/>
          </a:prstGeom>
          <a:solidFill>
            <a:schemeClr val="bg1"/>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Simpson’s Diversity Index</a:t>
            </a:r>
          </a:p>
        </p:txBody>
      </p:sp>
      <p:sp>
        <p:nvSpPr>
          <p:cNvPr id="45" name="Content Placeholder 2">
            <a:extLst>
              <a:ext uri="{FF2B5EF4-FFF2-40B4-BE49-F238E27FC236}">
                <a16:creationId xmlns:a16="http://schemas.microsoft.com/office/drawing/2014/main" id="{D2EB8794-7209-46B0-B83E-563877DBB0E7}"/>
              </a:ext>
            </a:extLst>
          </p:cNvPr>
          <p:cNvSpPr txBox="1">
            <a:spLocks/>
          </p:cNvSpPr>
          <p:nvPr/>
        </p:nvSpPr>
        <p:spPr>
          <a:xfrm>
            <a:off x="6318722" y="801900"/>
            <a:ext cx="794968" cy="217847"/>
          </a:xfrm>
          <a:prstGeom prst="rect">
            <a:avLst/>
          </a:prstGeom>
          <a:solidFill>
            <a:schemeClr val="bg1"/>
          </a:solidFill>
        </p:spPr>
        <p:txBody>
          <a:bodyPr vert="horz" lIns="0" tIns="27432" rIns="0" bIns="27432"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200" b="1" dirty="0">
                <a:solidFill>
                  <a:schemeClr val="tx1"/>
                </a:solidFill>
                <a:latin typeface="Times New Roman" panose="02020603050405020304" pitchFamily="18" charset="0"/>
                <a:cs typeface="Times New Roman" panose="02020603050405020304" pitchFamily="18" charset="0"/>
              </a:rPr>
              <a:t>Group</a:t>
            </a:r>
          </a:p>
        </p:txBody>
      </p:sp>
      <p:sp>
        <p:nvSpPr>
          <p:cNvPr id="10" name="Rectangle 9">
            <a:extLst>
              <a:ext uri="{FF2B5EF4-FFF2-40B4-BE49-F238E27FC236}">
                <a16:creationId xmlns:a16="http://schemas.microsoft.com/office/drawing/2014/main" id="{BA7F4E45-719C-4341-9206-E6010EFC812B}"/>
              </a:ext>
            </a:extLst>
          </p:cNvPr>
          <p:cNvSpPr/>
          <p:nvPr/>
        </p:nvSpPr>
        <p:spPr>
          <a:xfrm>
            <a:off x="37294" y="4041858"/>
            <a:ext cx="7241042" cy="1200329"/>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2. Simpson’s index of diversity of bacterial communities in all samples from all 3 trials (n=3). The control group is indicated by light blue and the probiotic treated group is indicated by dark red. No significant differences were found between control and treatment samples, due to high variation in the replicate tanks. The diversity significantly increases over time in larvae, swab, and water samples from Trial 1, and water samples from Trial 3. The rearing water is significantly more diverse in Trial 3 than Trials 1 and 2. Note: there are no treated oyster larvae samples from Trial 2, Day 6.</a:t>
            </a:r>
          </a:p>
        </p:txBody>
      </p:sp>
      <p:pic>
        <p:nvPicPr>
          <p:cNvPr id="16" name="Picture 15">
            <a:extLst>
              <a:ext uri="{FF2B5EF4-FFF2-40B4-BE49-F238E27FC236}">
                <a16:creationId xmlns:a16="http://schemas.microsoft.com/office/drawing/2014/main" id="{140A1A2E-4E0D-44F6-B678-3AEDFD7CC667}"/>
              </a:ext>
            </a:extLst>
          </p:cNvPr>
          <p:cNvPicPr>
            <a:picLocks noChangeAspect="1"/>
          </p:cNvPicPr>
          <p:nvPr/>
        </p:nvPicPr>
        <p:blipFill rotWithShape="1">
          <a:blip r:embed="rId3">
            <a:extLst>
              <a:ext uri="{28A0092B-C50C-407E-A947-70E740481C1C}">
                <a14:useLocalDpi xmlns:a14="http://schemas.microsoft.com/office/drawing/2010/main" val="0"/>
              </a:ext>
            </a:extLst>
          </a:blip>
          <a:srcRect l="92219" t="51797" r="994" b="40158"/>
          <a:stretch/>
        </p:blipFill>
        <p:spPr>
          <a:xfrm>
            <a:off x="6377025" y="1019747"/>
            <a:ext cx="788730" cy="452077"/>
          </a:xfrm>
          <a:prstGeom prst="rect">
            <a:avLst/>
          </a:prstGeom>
        </p:spPr>
      </p:pic>
      <p:pic>
        <p:nvPicPr>
          <p:cNvPr id="3" name="Picture 2">
            <a:extLst>
              <a:ext uri="{FF2B5EF4-FFF2-40B4-BE49-F238E27FC236}">
                <a16:creationId xmlns:a16="http://schemas.microsoft.com/office/drawing/2014/main" id="{BC35F1A8-6288-4890-8C7E-353480C7BFFB}"/>
              </a:ext>
            </a:extLst>
          </p:cNvPr>
          <p:cNvPicPr>
            <a:picLocks noChangeAspect="1"/>
          </p:cNvPicPr>
          <p:nvPr/>
        </p:nvPicPr>
        <p:blipFill rotWithShape="1">
          <a:blip r:embed="rId4">
            <a:extLst>
              <a:ext uri="{28A0092B-C50C-407E-A947-70E740481C1C}">
                <a14:useLocalDpi xmlns:a14="http://schemas.microsoft.com/office/drawing/2010/main" val="0"/>
              </a:ext>
            </a:extLst>
          </a:blip>
          <a:srcRect l="2151" t="8571" r="9156" b="6352"/>
          <a:stretch/>
        </p:blipFill>
        <p:spPr>
          <a:xfrm>
            <a:off x="287421" y="277855"/>
            <a:ext cx="5956826" cy="2763409"/>
          </a:xfrm>
          <a:prstGeom prst="rect">
            <a:avLst/>
          </a:prstGeom>
        </p:spPr>
      </p:pic>
      <p:graphicFrame>
        <p:nvGraphicFramePr>
          <p:cNvPr id="21" name="Table 20">
            <a:extLst>
              <a:ext uri="{FF2B5EF4-FFF2-40B4-BE49-F238E27FC236}">
                <a16:creationId xmlns:a16="http://schemas.microsoft.com/office/drawing/2014/main" id="{7F86783F-6279-4473-9CB3-487BF9D7DF31}"/>
              </a:ext>
            </a:extLst>
          </p:cNvPr>
          <p:cNvGraphicFramePr>
            <a:graphicFrameLocks noGrp="1"/>
          </p:cNvGraphicFramePr>
          <p:nvPr>
            <p:extLst>
              <p:ext uri="{D42A27DB-BD31-4B8C-83A1-F6EECF244321}">
                <p14:modId xmlns:p14="http://schemas.microsoft.com/office/powerpoint/2010/main" val="2276251899"/>
              </p:ext>
            </p:extLst>
          </p:nvPr>
        </p:nvGraphicFramePr>
        <p:xfrm>
          <a:off x="433952" y="583886"/>
          <a:ext cx="6859529" cy="3291840"/>
        </p:xfrm>
        <a:graphic>
          <a:graphicData uri="http://schemas.openxmlformats.org/drawingml/2006/table">
            <a:tbl>
              <a:tblPr lastRow="1" bandRow="1">
                <a:tableStyleId>{8EC20E35-A176-4012-BC5E-935CFFF8708E}</a:tableStyleId>
              </a:tblPr>
              <a:tblGrid>
                <a:gridCol w="194891">
                  <a:extLst>
                    <a:ext uri="{9D8B030D-6E8A-4147-A177-3AD203B41FA5}">
                      <a16:colId xmlns:a16="http://schemas.microsoft.com/office/drawing/2014/main" val="1979778462"/>
                    </a:ext>
                  </a:extLst>
                </a:gridCol>
                <a:gridCol w="194891">
                  <a:extLst>
                    <a:ext uri="{9D8B030D-6E8A-4147-A177-3AD203B41FA5}">
                      <a16:colId xmlns:a16="http://schemas.microsoft.com/office/drawing/2014/main" val="689270991"/>
                    </a:ext>
                  </a:extLst>
                </a:gridCol>
                <a:gridCol w="194891">
                  <a:extLst>
                    <a:ext uri="{9D8B030D-6E8A-4147-A177-3AD203B41FA5}">
                      <a16:colId xmlns:a16="http://schemas.microsoft.com/office/drawing/2014/main" val="1876456677"/>
                    </a:ext>
                  </a:extLst>
                </a:gridCol>
                <a:gridCol w="194891">
                  <a:extLst>
                    <a:ext uri="{9D8B030D-6E8A-4147-A177-3AD203B41FA5}">
                      <a16:colId xmlns:a16="http://schemas.microsoft.com/office/drawing/2014/main" val="4197499457"/>
                    </a:ext>
                  </a:extLst>
                </a:gridCol>
                <a:gridCol w="194891">
                  <a:extLst>
                    <a:ext uri="{9D8B030D-6E8A-4147-A177-3AD203B41FA5}">
                      <a16:colId xmlns:a16="http://schemas.microsoft.com/office/drawing/2014/main" val="2341784678"/>
                    </a:ext>
                  </a:extLst>
                </a:gridCol>
                <a:gridCol w="194891">
                  <a:extLst>
                    <a:ext uri="{9D8B030D-6E8A-4147-A177-3AD203B41FA5}">
                      <a16:colId xmlns:a16="http://schemas.microsoft.com/office/drawing/2014/main" val="3132267888"/>
                    </a:ext>
                  </a:extLst>
                </a:gridCol>
                <a:gridCol w="194891">
                  <a:extLst>
                    <a:ext uri="{9D8B030D-6E8A-4147-A177-3AD203B41FA5}">
                      <a16:colId xmlns:a16="http://schemas.microsoft.com/office/drawing/2014/main" val="3046989232"/>
                    </a:ext>
                  </a:extLst>
                </a:gridCol>
                <a:gridCol w="194891">
                  <a:extLst>
                    <a:ext uri="{9D8B030D-6E8A-4147-A177-3AD203B41FA5}">
                      <a16:colId xmlns:a16="http://schemas.microsoft.com/office/drawing/2014/main" val="3017166207"/>
                    </a:ext>
                  </a:extLst>
                </a:gridCol>
                <a:gridCol w="194891">
                  <a:extLst>
                    <a:ext uri="{9D8B030D-6E8A-4147-A177-3AD203B41FA5}">
                      <a16:colId xmlns:a16="http://schemas.microsoft.com/office/drawing/2014/main" val="1416670930"/>
                    </a:ext>
                  </a:extLst>
                </a:gridCol>
                <a:gridCol w="194891">
                  <a:extLst>
                    <a:ext uri="{9D8B030D-6E8A-4147-A177-3AD203B41FA5}">
                      <a16:colId xmlns:a16="http://schemas.microsoft.com/office/drawing/2014/main" val="3046229808"/>
                    </a:ext>
                  </a:extLst>
                </a:gridCol>
                <a:gridCol w="194891">
                  <a:extLst>
                    <a:ext uri="{9D8B030D-6E8A-4147-A177-3AD203B41FA5}">
                      <a16:colId xmlns:a16="http://schemas.microsoft.com/office/drawing/2014/main" val="3850355546"/>
                    </a:ext>
                  </a:extLst>
                </a:gridCol>
                <a:gridCol w="194891">
                  <a:extLst>
                    <a:ext uri="{9D8B030D-6E8A-4147-A177-3AD203B41FA5}">
                      <a16:colId xmlns:a16="http://schemas.microsoft.com/office/drawing/2014/main" val="422635479"/>
                    </a:ext>
                  </a:extLst>
                </a:gridCol>
                <a:gridCol w="194891">
                  <a:extLst>
                    <a:ext uri="{9D8B030D-6E8A-4147-A177-3AD203B41FA5}">
                      <a16:colId xmlns:a16="http://schemas.microsoft.com/office/drawing/2014/main" val="2790538848"/>
                    </a:ext>
                  </a:extLst>
                </a:gridCol>
                <a:gridCol w="194891">
                  <a:extLst>
                    <a:ext uri="{9D8B030D-6E8A-4147-A177-3AD203B41FA5}">
                      <a16:colId xmlns:a16="http://schemas.microsoft.com/office/drawing/2014/main" val="2376824313"/>
                    </a:ext>
                  </a:extLst>
                </a:gridCol>
                <a:gridCol w="194891">
                  <a:extLst>
                    <a:ext uri="{9D8B030D-6E8A-4147-A177-3AD203B41FA5}">
                      <a16:colId xmlns:a16="http://schemas.microsoft.com/office/drawing/2014/main" val="103416616"/>
                    </a:ext>
                  </a:extLst>
                </a:gridCol>
                <a:gridCol w="194891">
                  <a:extLst>
                    <a:ext uri="{9D8B030D-6E8A-4147-A177-3AD203B41FA5}">
                      <a16:colId xmlns:a16="http://schemas.microsoft.com/office/drawing/2014/main" val="917275767"/>
                    </a:ext>
                  </a:extLst>
                </a:gridCol>
                <a:gridCol w="194891">
                  <a:extLst>
                    <a:ext uri="{9D8B030D-6E8A-4147-A177-3AD203B41FA5}">
                      <a16:colId xmlns:a16="http://schemas.microsoft.com/office/drawing/2014/main" val="3957058359"/>
                    </a:ext>
                  </a:extLst>
                </a:gridCol>
                <a:gridCol w="194891">
                  <a:extLst>
                    <a:ext uri="{9D8B030D-6E8A-4147-A177-3AD203B41FA5}">
                      <a16:colId xmlns:a16="http://schemas.microsoft.com/office/drawing/2014/main" val="1497685824"/>
                    </a:ext>
                  </a:extLst>
                </a:gridCol>
                <a:gridCol w="194891">
                  <a:extLst>
                    <a:ext uri="{9D8B030D-6E8A-4147-A177-3AD203B41FA5}">
                      <a16:colId xmlns:a16="http://schemas.microsoft.com/office/drawing/2014/main" val="606106377"/>
                    </a:ext>
                  </a:extLst>
                </a:gridCol>
                <a:gridCol w="194891">
                  <a:extLst>
                    <a:ext uri="{9D8B030D-6E8A-4147-A177-3AD203B41FA5}">
                      <a16:colId xmlns:a16="http://schemas.microsoft.com/office/drawing/2014/main" val="3819461079"/>
                    </a:ext>
                  </a:extLst>
                </a:gridCol>
                <a:gridCol w="194891">
                  <a:extLst>
                    <a:ext uri="{9D8B030D-6E8A-4147-A177-3AD203B41FA5}">
                      <a16:colId xmlns:a16="http://schemas.microsoft.com/office/drawing/2014/main" val="2744979411"/>
                    </a:ext>
                  </a:extLst>
                </a:gridCol>
                <a:gridCol w="194891">
                  <a:extLst>
                    <a:ext uri="{9D8B030D-6E8A-4147-A177-3AD203B41FA5}">
                      <a16:colId xmlns:a16="http://schemas.microsoft.com/office/drawing/2014/main" val="3638678559"/>
                    </a:ext>
                  </a:extLst>
                </a:gridCol>
                <a:gridCol w="194891">
                  <a:extLst>
                    <a:ext uri="{9D8B030D-6E8A-4147-A177-3AD203B41FA5}">
                      <a16:colId xmlns:a16="http://schemas.microsoft.com/office/drawing/2014/main" val="2324653561"/>
                    </a:ext>
                  </a:extLst>
                </a:gridCol>
                <a:gridCol w="194891">
                  <a:extLst>
                    <a:ext uri="{9D8B030D-6E8A-4147-A177-3AD203B41FA5}">
                      <a16:colId xmlns:a16="http://schemas.microsoft.com/office/drawing/2014/main" val="57709493"/>
                    </a:ext>
                  </a:extLst>
                </a:gridCol>
                <a:gridCol w="194891">
                  <a:extLst>
                    <a:ext uri="{9D8B030D-6E8A-4147-A177-3AD203B41FA5}">
                      <a16:colId xmlns:a16="http://schemas.microsoft.com/office/drawing/2014/main" val="1835325847"/>
                    </a:ext>
                  </a:extLst>
                </a:gridCol>
                <a:gridCol w="194891">
                  <a:extLst>
                    <a:ext uri="{9D8B030D-6E8A-4147-A177-3AD203B41FA5}">
                      <a16:colId xmlns:a16="http://schemas.microsoft.com/office/drawing/2014/main" val="1522012692"/>
                    </a:ext>
                  </a:extLst>
                </a:gridCol>
                <a:gridCol w="194891">
                  <a:extLst>
                    <a:ext uri="{9D8B030D-6E8A-4147-A177-3AD203B41FA5}">
                      <a16:colId xmlns:a16="http://schemas.microsoft.com/office/drawing/2014/main" val="2075019598"/>
                    </a:ext>
                  </a:extLst>
                </a:gridCol>
                <a:gridCol w="194891">
                  <a:extLst>
                    <a:ext uri="{9D8B030D-6E8A-4147-A177-3AD203B41FA5}">
                      <a16:colId xmlns:a16="http://schemas.microsoft.com/office/drawing/2014/main" val="1423084687"/>
                    </a:ext>
                  </a:extLst>
                </a:gridCol>
                <a:gridCol w="194891">
                  <a:extLst>
                    <a:ext uri="{9D8B030D-6E8A-4147-A177-3AD203B41FA5}">
                      <a16:colId xmlns:a16="http://schemas.microsoft.com/office/drawing/2014/main" val="3243390526"/>
                    </a:ext>
                  </a:extLst>
                </a:gridCol>
                <a:gridCol w="194891">
                  <a:extLst>
                    <a:ext uri="{9D8B030D-6E8A-4147-A177-3AD203B41FA5}">
                      <a16:colId xmlns:a16="http://schemas.microsoft.com/office/drawing/2014/main" val="1775842156"/>
                    </a:ext>
                  </a:extLst>
                </a:gridCol>
                <a:gridCol w="1012799">
                  <a:extLst>
                    <a:ext uri="{9D8B030D-6E8A-4147-A177-3AD203B41FA5}">
                      <a16:colId xmlns:a16="http://schemas.microsoft.com/office/drawing/2014/main" val="799058994"/>
                    </a:ext>
                  </a:extLst>
                </a:gridCol>
              </a:tblGrid>
              <a:tr h="2456702">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266971">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9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8</a:t>
                      </a: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2087540"/>
                  </a:ext>
                </a:extLst>
              </a:tr>
              <a:tr h="301196">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33872474"/>
                  </a:ext>
                </a:extLst>
              </a:tr>
              <a:tr h="266971">
                <a:tc gridSpan="8">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46967762"/>
                  </a:ext>
                </a:extLst>
              </a:tr>
            </a:tbl>
          </a:graphicData>
        </a:graphic>
      </p:graphicFrame>
      <p:sp>
        <p:nvSpPr>
          <p:cNvPr id="11" name="Content Placeholder 2">
            <a:extLst>
              <a:ext uri="{FF2B5EF4-FFF2-40B4-BE49-F238E27FC236}">
                <a16:creationId xmlns:a16="http://schemas.microsoft.com/office/drawing/2014/main" id="{9696D684-3C2A-460F-AFC0-C105E704553E}"/>
              </a:ext>
            </a:extLst>
          </p:cNvPr>
          <p:cNvSpPr txBox="1">
            <a:spLocks/>
          </p:cNvSpPr>
          <p:nvPr/>
        </p:nvSpPr>
        <p:spPr>
          <a:xfrm>
            <a:off x="6281484" y="1689671"/>
            <a:ext cx="974759" cy="811612"/>
          </a:xfrm>
          <a:prstGeom prst="rect">
            <a:avLst/>
          </a:prstGeom>
          <a:solidFill>
            <a:schemeClr val="bg1"/>
          </a:solidFill>
          <a:ln>
            <a:noFill/>
          </a:ln>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600"/>
              </a:spcAft>
            </a:pPr>
            <a:r>
              <a:rPr lang="en-US" sz="1200" b="1" dirty="0">
                <a:solidFill>
                  <a:schemeClr val="tx1"/>
                </a:solidFill>
                <a:latin typeface="Times New Roman" panose="02020603050405020304" pitchFamily="18" charset="0"/>
                <a:cs typeface="Times New Roman" panose="02020603050405020304" pitchFamily="18" charset="0"/>
              </a:rPr>
              <a:t>Significance</a:t>
            </a:r>
          </a:p>
          <a:p>
            <a:pPr>
              <a:spcBef>
                <a:spcPts val="0"/>
              </a:spcBef>
              <a:spcAft>
                <a:spcPts val="0"/>
              </a:spcAft>
            </a:pPr>
            <a:r>
              <a:rPr lang="en-US" sz="1200" dirty="0">
                <a:solidFill>
                  <a:schemeClr val="tx1"/>
                </a:solidFill>
                <a:latin typeface="Times New Roman" panose="02020603050405020304" pitchFamily="18" charset="0"/>
                <a:cs typeface="Times New Roman" panose="02020603050405020304" pitchFamily="18" charset="0"/>
              </a:rPr>
              <a:t>* p&lt;0.05</a:t>
            </a:r>
          </a:p>
          <a:p>
            <a:pPr>
              <a:spcBef>
                <a:spcPts val="0"/>
              </a:spcBef>
              <a:spcAft>
                <a:spcPts val="0"/>
              </a:spcAft>
            </a:pPr>
            <a:r>
              <a:rPr lang="en-US" sz="1200" dirty="0">
                <a:solidFill>
                  <a:schemeClr val="tx1"/>
                </a:solidFill>
                <a:latin typeface="Times New Roman" panose="02020603050405020304" pitchFamily="18" charset="0"/>
                <a:cs typeface="Times New Roman" panose="02020603050405020304" pitchFamily="18" charset="0"/>
              </a:rPr>
              <a:t>** p&lt;0.01</a:t>
            </a:r>
          </a:p>
          <a:p>
            <a:pPr>
              <a:spcBef>
                <a:spcPts val="0"/>
              </a:spcBef>
              <a:spcAft>
                <a:spcPts val="0"/>
              </a:spcAft>
            </a:pPr>
            <a:r>
              <a:rPr lang="en-US" sz="1200" dirty="0">
                <a:solidFill>
                  <a:schemeClr val="tx1"/>
                </a:solidFill>
                <a:latin typeface="Times New Roman" panose="02020603050405020304" pitchFamily="18" charset="0"/>
                <a:cs typeface="Times New Roman" panose="02020603050405020304" pitchFamily="18" charset="0"/>
              </a:rPr>
              <a:t>*** p&lt;0.001</a:t>
            </a:r>
          </a:p>
        </p:txBody>
      </p:sp>
      <p:grpSp>
        <p:nvGrpSpPr>
          <p:cNvPr id="12" name="Group 11">
            <a:extLst>
              <a:ext uri="{FF2B5EF4-FFF2-40B4-BE49-F238E27FC236}">
                <a16:creationId xmlns:a16="http://schemas.microsoft.com/office/drawing/2014/main" id="{18E70258-BCD0-426B-A812-9C0637D93D65}"/>
              </a:ext>
            </a:extLst>
          </p:cNvPr>
          <p:cNvGrpSpPr/>
          <p:nvPr/>
        </p:nvGrpSpPr>
        <p:grpSpPr>
          <a:xfrm>
            <a:off x="623863" y="416225"/>
            <a:ext cx="364539" cy="296469"/>
            <a:chOff x="1707650" y="2681748"/>
            <a:chExt cx="774450" cy="246295"/>
          </a:xfrm>
        </p:grpSpPr>
        <p:sp>
          <p:nvSpPr>
            <p:cNvPr id="13" name="Content Placeholder 2">
              <a:extLst>
                <a:ext uri="{FF2B5EF4-FFF2-40B4-BE49-F238E27FC236}">
                  <a16:creationId xmlns:a16="http://schemas.microsoft.com/office/drawing/2014/main" id="{CC016663-064B-4E1F-AA47-73A11E5DA7FD}"/>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4" name="Right Bracket 13">
              <a:extLst>
                <a:ext uri="{FF2B5EF4-FFF2-40B4-BE49-F238E27FC236}">
                  <a16:creationId xmlns:a16="http://schemas.microsoft.com/office/drawing/2014/main" id="{0A56EBC1-0493-4EE3-A6D2-E114A216DA91}"/>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534CBD9-C53B-4FB7-A94B-FDFDBB77D084}"/>
              </a:ext>
            </a:extLst>
          </p:cNvPr>
          <p:cNvGrpSpPr/>
          <p:nvPr/>
        </p:nvGrpSpPr>
        <p:grpSpPr>
          <a:xfrm>
            <a:off x="2192581" y="416225"/>
            <a:ext cx="364539" cy="296469"/>
            <a:chOff x="1707650" y="2681748"/>
            <a:chExt cx="774450" cy="246295"/>
          </a:xfrm>
        </p:grpSpPr>
        <p:sp>
          <p:nvSpPr>
            <p:cNvPr id="17" name="Content Placeholder 2">
              <a:extLst>
                <a:ext uri="{FF2B5EF4-FFF2-40B4-BE49-F238E27FC236}">
                  <a16:creationId xmlns:a16="http://schemas.microsoft.com/office/drawing/2014/main" id="{C92429AE-6902-4F57-B8EC-47E030D3A0C4}"/>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8" name="Right Bracket 17">
              <a:extLst>
                <a:ext uri="{FF2B5EF4-FFF2-40B4-BE49-F238E27FC236}">
                  <a16:creationId xmlns:a16="http://schemas.microsoft.com/office/drawing/2014/main" id="{A7C36316-5679-4F29-AB03-4F6ED6CCC0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E091EBC-49E6-49AF-8E7B-F9C34524F933}"/>
              </a:ext>
            </a:extLst>
          </p:cNvPr>
          <p:cNvGrpSpPr/>
          <p:nvPr/>
        </p:nvGrpSpPr>
        <p:grpSpPr>
          <a:xfrm>
            <a:off x="4515628" y="416225"/>
            <a:ext cx="364539" cy="296469"/>
            <a:chOff x="1707650" y="2681748"/>
            <a:chExt cx="774450" cy="246295"/>
          </a:xfrm>
        </p:grpSpPr>
        <p:sp>
          <p:nvSpPr>
            <p:cNvPr id="22" name="Content Placeholder 2">
              <a:extLst>
                <a:ext uri="{FF2B5EF4-FFF2-40B4-BE49-F238E27FC236}">
                  <a16:creationId xmlns:a16="http://schemas.microsoft.com/office/drawing/2014/main" id="{B1E50DE9-F9EC-469C-B43E-3119E74387EC}"/>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3" name="Right Bracket 22">
              <a:extLst>
                <a:ext uri="{FF2B5EF4-FFF2-40B4-BE49-F238E27FC236}">
                  <a16:creationId xmlns:a16="http://schemas.microsoft.com/office/drawing/2014/main" id="{5ECA6008-60B8-40A0-A79A-841A7FE212DE}"/>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00D625A-1693-4410-9226-122B6D32FEB0}"/>
              </a:ext>
            </a:extLst>
          </p:cNvPr>
          <p:cNvGrpSpPr/>
          <p:nvPr/>
        </p:nvGrpSpPr>
        <p:grpSpPr>
          <a:xfrm>
            <a:off x="5662416" y="416225"/>
            <a:ext cx="364539" cy="296469"/>
            <a:chOff x="1707650" y="2681748"/>
            <a:chExt cx="774450" cy="246295"/>
          </a:xfrm>
        </p:grpSpPr>
        <p:sp>
          <p:nvSpPr>
            <p:cNvPr id="25" name="Content Placeholder 2">
              <a:extLst>
                <a:ext uri="{FF2B5EF4-FFF2-40B4-BE49-F238E27FC236}">
                  <a16:creationId xmlns:a16="http://schemas.microsoft.com/office/drawing/2014/main" id="{5EC6D0BB-E760-4D3B-8586-C0C90ADDDD39}"/>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6" name="Right Bracket 25">
              <a:extLst>
                <a:ext uri="{FF2B5EF4-FFF2-40B4-BE49-F238E27FC236}">
                  <a16:creationId xmlns:a16="http://schemas.microsoft.com/office/drawing/2014/main" id="{A89984EC-71A4-4FD8-9A09-523F71343303}"/>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876B920B-0BE9-4A1C-ABD6-A10E041D613C}"/>
              </a:ext>
            </a:extLst>
          </p:cNvPr>
          <p:cNvGrpSpPr/>
          <p:nvPr/>
        </p:nvGrpSpPr>
        <p:grpSpPr>
          <a:xfrm>
            <a:off x="5289375" y="583112"/>
            <a:ext cx="742632" cy="296469"/>
            <a:chOff x="1707650" y="2681748"/>
            <a:chExt cx="774450" cy="246295"/>
          </a:xfrm>
        </p:grpSpPr>
        <p:sp>
          <p:nvSpPr>
            <p:cNvPr id="28" name="Content Placeholder 2">
              <a:extLst>
                <a:ext uri="{FF2B5EF4-FFF2-40B4-BE49-F238E27FC236}">
                  <a16:creationId xmlns:a16="http://schemas.microsoft.com/office/drawing/2014/main" id="{3BB51929-5E76-4067-A5FA-443EF407202E}"/>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9" name="Right Bracket 28">
              <a:extLst>
                <a:ext uri="{FF2B5EF4-FFF2-40B4-BE49-F238E27FC236}">
                  <a16:creationId xmlns:a16="http://schemas.microsoft.com/office/drawing/2014/main" id="{209F8350-B2AC-4C32-96FF-CA758D36A5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1190F493-52DB-47ED-99F6-7286755CD495}"/>
              </a:ext>
            </a:extLst>
          </p:cNvPr>
          <p:cNvGrpSpPr/>
          <p:nvPr/>
        </p:nvGrpSpPr>
        <p:grpSpPr>
          <a:xfrm>
            <a:off x="4411301" y="1760594"/>
            <a:ext cx="1727877" cy="296469"/>
            <a:chOff x="4411301" y="1760594"/>
            <a:chExt cx="1727877" cy="296469"/>
          </a:xfrm>
        </p:grpSpPr>
        <p:grpSp>
          <p:nvGrpSpPr>
            <p:cNvPr id="33" name="Group 32">
              <a:extLst>
                <a:ext uri="{FF2B5EF4-FFF2-40B4-BE49-F238E27FC236}">
                  <a16:creationId xmlns:a16="http://schemas.microsoft.com/office/drawing/2014/main" id="{9DB707ED-83FB-4D03-BB1C-6E18B04E6BAB}"/>
                </a:ext>
              </a:extLst>
            </p:cNvPr>
            <p:cNvGrpSpPr/>
            <p:nvPr/>
          </p:nvGrpSpPr>
          <p:grpSpPr>
            <a:xfrm rot="10800000">
              <a:off x="4734731" y="1760594"/>
              <a:ext cx="1000218" cy="296469"/>
              <a:chOff x="1707650" y="2681748"/>
              <a:chExt cx="774450" cy="246295"/>
            </a:xfrm>
          </p:grpSpPr>
          <p:sp>
            <p:nvSpPr>
              <p:cNvPr id="34" name="Content Placeholder 2">
                <a:extLst>
                  <a:ext uri="{FF2B5EF4-FFF2-40B4-BE49-F238E27FC236}">
                    <a16:creationId xmlns:a16="http://schemas.microsoft.com/office/drawing/2014/main" id="{885FD7A4-138D-4556-A46E-C76BFF9787DF}"/>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5" name="Right Bracket 34">
                <a:extLst>
                  <a:ext uri="{FF2B5EF4-FFF2-40B4-BE49-F238E27FC236}">
                    <a16:creationId xmlns:a16="http://schemas.microsoft.com/office/drawing/2014/main" id="{FD3DA482-D5CC-48F8-89CD-3072C21FDA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36" name="Right Bracket 35">
              <a:extLst>
                <a:ext uri="{FF2B5EF4-FFF2-40B4-BE49-F238E27FC236}">
                  <a16:creationId xmlns:a16="http://schemas.microsoft.com/office/drawing/2014/main" id="{4F93A030-8BBE-4C65-A6C3-5B2A63BCC841}"/>
                </a:ext>
              </a:extLst>
            </p:cNvPr>
            <p:cNvSpPr/>
            <p:nvPr/>
          </p:nvSpPr>
          <p:spPr>
            <a:xfrm rot="5400000">
              <a:off x="5681978" y="1417837"/>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Right Bracket 37">
              <a:extLst>
                <a:ext uri="{FF2B5EF4-FFF2-40B4-BE49-F238E27FC236}">
                  <a16:creationId xmlns:a16="http://schemas.microsoft.com/office/drawing/2014/main" id="{D3BA69CE-7C7A-4E45-8529-EF46E4BF0435}"/>
                </a:ext>
              </a:extLst>
            </p:cNvPr>
            <p:cNvSpPr/>
            <p:nvPr/>
          </p:nvSpPr>
          <p:spPr>
            <a:xfrm rot="5400000">
              <a:off x="4731341" y="1554997"/>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E38B29A-3912-4A9F-8ECF-EB538AED8A12}"/>
              </a:ext>
            </a:extLst>
          </p:cNvPr>
          <p:cNvGrpSpPr/>
          <p:nvPr/>
        </p:nvGrpSpPr>
        <p:grpSpPr>
          <a:xfrm>
            <a:off x="3624835" y="2021143"/>
            <a:ext cx="2514343" cy="296469"/>
            <a:chOff x="3624835" y="2138880"/>
            <a:chExt cx="2514343" cy="296469"/>
          </a:xfrm>
        </p:grpSpPr>
        <p:grpSp>
          <p:nvGrpSpPr>
            <p:cNvPr id="30" name="Group 29">
              <a:extLst>
                <a:ext uri="{FF2B5EF4-FFF2-40B4-BE49-F238E27FC236}">
                  <a16:creationId xmlns:a16="http://schemas.microsoft.com/office/drawing/2014/main" id="{93866A83-772F-4C26-B50B-7D0F17218DA6}"/>
                </a:ext>
              </a:extLst>
            </p:cNvPr>
            <p:cNvGrpSpPr/>
            <p:nvPr/>
          </p:nvGrpSpPr>
          <p:grpSpPr>
            <a:xfrm rot="10800000">
              <a:off x="3959064" y="2138880"/>
              <a:ext cx="1822866" cy="296469"/>
              <a:chOff x="1707650" y="2681748"/>
              <a:chExt cx="774450" cy="246295"/>
            </a:xfrm>
          </p:grpSpPr>
          <p:sp>
            <p:nvSpPr>
              <p:cNvPr id="31" name="Content Placeholder 2">
                <a:extLst>
                  <a:ext uri="{FF2B5EF4-FFF2-40B4-BE49-F238E27FC236}">
                    <a16:creationId xmlns:a16="http://schemas.microsoft.com/office/drawing/2014/main" id="{6F4340D7-6454-4536-A3A0-21302C415C51}"/>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2" name="Right Bracket 31">
                <a:extLst>
                  <a:ext uri="{FF2B5EF4-FFF2-40B4-BE49-F238E27FC236}">
                    <a16:creationId xmlns:a16="http://schemas.microsoft.com/office/drawing/2014/main" id="{F2B0613D-6035-42AF-A4D0-396E064AE56B}"/>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40" name="Right Bracket 39">
              <a:extLst>
                <a:ext uri="{FF2B5EF4-FFF2-40B4-BE49-F238E27FC236}">
                  <a16:creationId xmlns:a16="http://schemas.microsoft.com/office/drawing/2014/main" id="{286E3FC5-FC09-4D74-818F-36B289B2D6FC}"/>
                </a:ext>
              </a:extLst>
            </p:cNvPr>
            <p:cNvSpPr/>
            <p:nvPr/>
          </p:nvSpPr>
          <p:spPr>
            <a:xfrm rot="5400000">
              <a:off x="3944875" y="1936195"/>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Right Bracket 40">
              <a:extLst>
                <a:ext uri="{FF2B5EF4-FFF2-40B4-BE49-F238E27FC236}">
                  <a16:creationId xmlns:a16="http://schemas.microsoft.com/office/drawing/2014/main" id="{5FD4D3DE-354D-495D-BAF7-91BFC6C6213C}"/>
                </a:ext>
              </a:extLst>
            </p:cNvPr>
            <p:cNvSpPr/>
            <p:nvPr/>
          </p:nvSpPr>
          <p:spPr>
            <a:xfrm rot="5400000">
              <a:off x="5681978" y="1796122"/>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22657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A7A8B825-3009-4D88-B8E3-DDABB315FD28}"/>
              </a:ext>
            </a:extLst>
          </p:cNvPr>
          <p:cNvSpPr/>
          <p:nvPr/>
        </p:nvSpPr>
        <p:spPr>
          <a:xfrm>
            <a:off x="5840971" y="544367"/>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6" name="Rectangle 95">
            <a:extLst>
              <a:ext uri="{FF2B5EF4-FFF2-40B4-BE49-F238E27FC236}">
                <a16:creationId xmlns:a16="http://schemas.microsoft.com/office/drawing/2014/main" id="{B1B206B1-CC84-4702-945B-E06A1ADADDBC}"/>
              </a:ext>
            </a:extLst>
          </p:cNvPr>
          <p:cNvSpPr/>
          <p:nvPr/>
        </p:nvSpPr>
        <p:spPr>
          <a:xfrm>
            <a:off x="5840971" y="1439923"/>
            <a:ext cx="1005952" cy="9384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7" name="Rectangle 96">
            <a:extLst>
              <a:ext uri="{FF2B5EF4-FFF2-40B4-BE49-F238E27FC236}">
                <a16:creationId xmlns:a16="http://schemas.microsoft.com/office/drawing/2014/main" id="{A13630A9-24E1-4F1C-8C32-B9AFB4ADCD1E}"/>
              </a:ext>
            </a:extLst>
          </p:cNvPr>
          <p:cNvSpPr/>
          <p:nvPr/>
        </p:nvSpPr>
        <p:spPr>
          <a:xfrm>
            <a:off x="5840971" y="2443382"/>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pic>
        <p:nvPicPr>
          <p:cNvPr id="70" name="Picture 69">
            <a:extLst>
              <a:ext uri="{FF2B5EF4-FFF2-40B4-BE49-F238E27FC236}">
                <a16:creationId xmlns:a16="http://schemas.microsoft.com/office/drawing/2014/main" id="{B42DBC88-CE7D-43E4-844F-26F2B22C8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33" y="524298"/>
            <a:ext cx="5304376" cy="2855842"/>
          </a:xfrm>
          <a:prstGeom prst="rect">
            <a:avLst/>
          </a:prstGeom>
        </p:spPr>
      </p:pic>
      <p:sp>
        <p:nvSpPr>
          <p:cNvPr id="33" name="Title 1">
            <a:extLst>
              <a:ext uri="{FF2B5EF4-FFF2-40B4-BE49-F238E27FC236}">
                <a16:creationId xmlns:a16="http://schemas.microsoft.com/office/drawing/2014/main" id="{714FC498-F477-4E6D-B2A0-2C768A59E71D}"/>
              </a:ext>
            </a:extLst>
          </p:cNvPr>
          <p:cNvSpPr>
            <a:spLocks noGrp="1"/>
          </p:cNvSpPr>
          <p:nvPr>
            <p:ph type="title"/>
          </p:nvPr>
        </p:nvSpPr>
        <p:spPr>
          <a:xfrm>
            <a:off x="819000" y="288827"/>
            <a:ext cx="1299848" cy="287692"/>
          </a:xfrm>
          <a:noFill/>
        </p:spPr>
        <p:txBody>
          <a:bodyPr>
            <a:normAutofit/>
          </a:bodyPr>
          <a:lstStyle/>
          <a:p>
            <a:pPr algn="ctr"/>
            <a:r>
              <a:rPr lang="en-US" sz="1400" b="1" dirty="0">
                <a:latin typeface="Times New Roman" panose="02020603050405020304" pitchFamily="18" charset="0"/>
                <a:cs typeface="Times New Roman" panose="02020603050405020304" pitchFamily="18" charset="0"/>
              </a:rPr>
              <a:t>Trial 1</a:t>
            </a:r>
          </a:p>
        </p:txBody>
      </p:sp>
      <p:sp>
        <p:nvSpPr>
          <p:cNvPr id="34" name="Title 1">
            <a:extLst>
              <a:ext uri="{FF2B5EF4-FFF2-40B4-BE49-F238E27FC236}">
                <a16:creationId xmlns:a16="http://schemas.microsoft.com/office/drawing/2014/main" id="{2055CD4F-C447-4314-BCF5-4A912AC49A11}"/>
              </a:ext>
            </a:extLst>
          </p:cNvPr>
          <p:cNvSpPr txBox="1">
            <a:spLocks/>
          </p:cNvSpPr>
          <p:nvPr/>
        </p:nvSpPr>
        <p:spPr>
          <a:xfrm>
            <a:off x="2602158" y="288827"/>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Trial 2</a:t>
            </a:r>
          </a:p>
        </p:txBody>
      </p:sp>
      <p:sp>
        <p:nvSpPr>
          <p:cNvPr id="35" name="Title 1">
            <a:extLst>
              <a:ext uri="{FF2B5EF4-FFF2-40B4-BE49-F238E27FC236}">
                <a16:creationId xmlns:a16="http://schemas.microsoft.com/office/drawing/2014/main" id="{698EFDB0-DBEF-4FF5-9B54-D1D8CA3AC6AA}"/>
              </a:ext>
            </a:extLst>
          </p:cNvPr>
          <p:cNvSpPr txBox="1">
            <a:spLocks/>
          </p:cNvSpPr>
          <p:nvPr/>
        </p:nvSpPr>
        <p:spPr>
          <a:xfrm>
            <a:off x="4379721" y="288827"/>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Trial 3</a:t>
            </a:r>
          </a:p>
        </p:txBody>
      </p:sp>
      <p:sp>
        <p:nvSpPr>
          <p:cNvPr id="37" name="Title 1">
            <a:extLst>
              <a:ext uri="{FF2B5EF4-FFF2-40B4-BE49-F238E27FC236}">
                <a16:creationId xmlns:a16="http://schemas.microsoft.com/office/drawing/2014/main" id="{E2FBBAAD-5718-439A-9C19-9EF380D7D10F}"/>
              </a:ext>
            </a:extLst>
          </p:cNvPr>
          <p:cNvSpPr txBox="1">
            <a:spLocks/>
          </p:cNvSpPr>
          <p:nvPr/>
        </p:nvSpPr>
        <p:spPr>
          <a:xfrm rot="16200000">
            <a:off x="-147409" y="2705805"/>
            <a:ext cx="1060979"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(c) Treatment Group</a:t>
            </a:r>
          </a:p>
        </p:txBody>
      </p:sp>
      <p:sp>
        <p:nvSpPr>
          <p:cNvPr id="38" name="Title 1">
            <a:extLst>
              <a:ext uri="{FF2B5EF4-FFF2-40B4-BE49-F238E27FC236}">
                <a16:creationId xmlns:a16="http://schemas.microsoft.com/office/drawing/2014/main" id="{C1D7A619-6336-468E-9232-9CCB119A9C08}"/>
              </a:ext>
            </a:extLst>
          </p:cNvPr>
          <p:cNvSpPr txBox="1">
            <a:spLocks/>
          </p:cNvSpPr>
          <p:nvPr/>
        </p:nvSpPr>
        <p:spPr>
          <a:xfrm rot="16200000">
            <a:off x="-76756" y="1716936"/>
            <a:ext cx="919673" cy="287691"/>
          </a:xfrm>
          <a:prstGeom prst="rect">
            <a:avLst/>
          </a:prstGeom>
          <a:noFill/>
        </p:spPr>
        <p:txBody>
          <a:bodyPr vert="horz" lIns="54864" tIns="27432" rIns="54864" bIns="27432"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(b) Day</a:t>
            </a:r>
          </a:p>
        </p:txBody>
      </p:sp>
      <p:sp>
        <p:nvSpPr>
          <p:cNvPr id="39" name="Title 1">
            <a:extLst>
              <a:ext uri="{FF2B5EF4-FFF2-40B4-BE49-F238E27FC236}">
                <a16:creationId xmlns:a16="http://schemas.microsoft.com/office/drawing/2014/main" id="{058FC68B-52BB-4C29-9DC5-CE0434ADBD47}"/>
              </a:ext>
            </a:extLst>
          </p:cNvPr>
          <p:cNvSpPr txBox="1">
            <a:spLocks/>
          </p:cNvSpPr>
          <p:nvPr/>
        </p:nvSpPr>
        <p:spPr>
          <a:xfrm rot="16200000">
            <a:off x="-76756" y="790498"/>
            <a:ext cx="919673"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(a) Sample Type</a:t>
            </a:r>
          </a:p>
        </p:txBody>
      </p:sp>
      <p:grpSp>
        <p:nvGrpSpPr>
          <p:cNvPr id="68" name="Group 67">
            <a:extLst>
              <a:ext uri="{FF2B5EF4-FFF2-40B4-BE49-F238E27FC236}">
                <a16:creationId xmlns:a16="http://schemas.microsoft.com/office/drawing/2014/main" id="{DBBB1837-744B-4FF4-9187-D0C71C4D7311}"/>
              </a:ext>
            </a:extLst>
          </p:cNvPr>
          <p:cNvGrpSpPr/>
          <p:nvPr/>
        </p:nvGrpSpPr>
        <p:grpSpPr>
          <a:xfrm>
            <a:off x="5852051" y="582467"/>
            <a:ext cx="683039" cy="457726"/>
            <a:chOff x="6942526" y="454031"/>
            <a:chExt cx="1138399" cy="762876"/>
          </a:xfrm>
        </p:grpSpPr>
        <p:grpSp>
          <p:nvGrpSpPr>
            <p:cNvPr id="65" name="Group 64">
              <a:extLst>
                <a:ext uri="{FF2B5EF4-FFF2-40B4-BE49-F238E27FC236}">
                  <a16:creationId xmlns:a16="http://schemas.microsoft.com/office/drawing/2014/main" id="{A47AB176-5940-44EA-91A1-EB5E929C01E1}"/>
                </a:ext>
              </a:extLst>
            </p:cNvPr>
            <p:cNvGrpSpPr/>
            <p:nvPr/>
          </p:nvGrpSpPr>
          <p:grpSpPr>
            <a:xfrm>
              <a:off x="7519998" y="477469"/>
              <a:ext cx="560927" cy="739438"/>
              <a:chOff x="7143352" y="1301167"/>
              <a:chExt cx="560927" cy="739438"/>
            </a:xfrm>
          </p:grpSpPr>
          <p:pic>
            <p:nvPicPr>
              <p:cNvPr id="6" name="Picture 5">
                <a:extLst>
                  <a:ext uri="{FF2B5EF4-FFF2-40B4-BE49-F238E27FC236}">
                    <a16:creationId xmlns:a16="http://schemas.microsoft.com/office/drawing/2014/main" id="{92209097-38B4-4034-9DC8-A1436618B670}"/>
                  </a:ext>
                </a:extLst>
              </p:cNvPr>
              <p:cNvPicPr>
                <a:picLocks noChangeAspect="1"/>
              </p:cNvPicPr>
              <p:nvPr/>
            </p:nvPicPr>
            <p:blipFill rotWithShape="1">
              <a:blip r:embed="rId4">
                <a:clrChange>
                  <a:clrFrom>
                    <a:srgbClr val="FFFFFF"/>
                  </a:clrFrom>
                  <a:clrTo>
                    <a:srgbClr val="FFFFFF">
                      <a:alpha val="0"/>
                    </a:srgbClr>
                  </a:clrTo>
                </a:clrChange>
              </a:blip>
              <a:srcRect l="88541" t="43089" r="6694" b="40564"/>
              <a:stretch/>
            </p:blipFill>
            <p:spPr>
              <a:xfrm>
                <a:off x="7315202" y="1301167"/>
                <a:ext cx="389077" cy="739438"/>
              </a:xfrm>
              <a:prstGeom prst="rect">
                <a:avLst/>
              </a:prstGeom>
            </p:spPr>
          </p:pic>
          <p:pic>
            <p:nvPicPr>
              <p:cNvPr id="48" name="Picture 47">
                <a:extLst>
                  <a:ext uri="{FF2B5EF4-FFF2-40B4-BE49-F238E27FC236}">
                    <a16:creationId xmlns:a16="http://schemas.microsoft.com/office/drawing/2014/main" id="{00D96543-9421-4125-896A-46952AF4C936}"/>
                  </a:ext>
                </a:extLst>
              </p:cNvPr>
              <p:cNvPicPr>
                <a:picLocks noChangeAspect="1"/>
              </p:cNvPicPr>
              <p:nvPr/>
            </p:nvPicPr>
            <p:blipFill rotWithShape="1">
              <a:blip r:embed="rId4">
                <a:clrChange>
                  <a:clrFrom>
                    <a:srgbClr val="FFFFFF"/>
                  </a:clrFrom>
                  <a:clrTo>
                    <a:srgbClr val="FFFFFF">
                      <a:alpha val="0"/>
                    </a:srgbClr>
                  </a:clrTo>
                </a:clrChange>
              </a:blip>
              <a:srcRect l="88541" t="68171" r="6341" b="17316"/>
              <a:stretch/>
            </p:blipFill>
            <p:spPr>
              <a:xfrm>
                <a:off x="7143352" y="1334827"/>
                <a:ext cx="335660" cy="622284"/>
              </a:xfrm>
              <a:prstGeom prst="rect">
                <a:avLst/>
              </a:prstGeom>
            </p:spPr>
          </p:pic>
        </p:grpSp>
        <p:sp>
          <p:nvSpPr>
            <p:cNvPr id="67" name="Content Placeholder 2">
              <a:extLst>
                <a:ext uri="{FF2B5EF4-FFF2-40B4-BE49-F238E27FC236}">
                  <a16:creationId xmlns:a16="http://schemas.microsoft.com/office/drawing/2014/main" id="{106D7259-E532-444D-9353-AF3F91805E76}"/>
                </a:ext>
              </a:extLst>
            </p:cNvPr>
            <p:cNvSpPr txBox="1">
              <a:spLocks/>
            </p:cNvSpPr>
            <p:nvPr/>
          </p:nvSpPr>
          <p:spPr>
            <a:xfrm>
              <a:off x="6942526" y="454031"/>
              <a:ext cx="625352" cy="747647"/>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360"/>
                </a:spcAft>
              </a:pPr>
              <a:r>
                <a:rPr lang="en-US" sz="720" dirty="0">
                  <a:solidFill>
                    <a:schemeClr val="tx1"/>
                  </a:solidFill>
                  <a:latin typeface="Times New Roman" panose="02020603050405020304" pitchFamily="18" charset="0"/>
                  <a:cs typeface="Times New Roman" panose="02020603050405020304" pitchFamily="18" charset="0"/>
                </a:rPr>
                <a:t>Oyster Swab Water</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1" name="Group 70">
            <a:extLst>
              <a:ext uri="{FF2B5EF4-FFF2-40B4-BE49-F238E27FC236}">
                <a16:creationId xmlns:a16="http://schemas.microsoft.com/office/drawing/2014/main" id="{D0672FAC-1A18-4011-BEA0-EA0C2CFFCF75}"/>
              </a:ext>
            </a:extLst>
          </p:cNvPr>
          <p:cNvGrpSpPr/>
          <p:nvPr/>
        </p:nvGrpSpPr>
        <p:grpSpPr>
          <a:xfrm>
            <a:off x="5852048" y="2037414"/>
            <a:ext cx="668912" cy="360466"/>
            <a:chOff x="7291691" y="1228430"/>
            <a:chExt cx="1080124" cy="588762"/>
          </a:xfrm>
        </p:grpSpPr>
        <p:pic>
          <p:nvPicPr>
            <p:cNvPr id="72" name="Picture 71">
              <a:extLst>
                <a:ext uri="{FF2B5EF4-FFF2-40B4-BE49-F238E27FC236}">
                  <a16:creationId xmlns:a16="http://schemas.microsoft.com/office/drawing/2014/main" id="{15EDBD32-132A-4A06-A5E7-1AEF042949E4}"/>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8190912" y="1228430"/>
              <a:ext cx="180903" cy="539998"/>
            </a:xfrm>
            <a:prstGeom prst="rect">
              <a:avLst/>
            </a:prstGeom>
          </p:spPr>
        </p:pic>
        <p:sp>
          <p:nvSpPr>
            <p:cNvPr id="73" name="Content Placeholder 2">
              <a:extLst>
                <a:ext uri="{FF2B5EF4-FFF2-40B4-BE49-F238E27FC236}">
                  <a16:creationId xmlns:a16="http://schemas.microsoft.com/office/drawing/2014/main" id="{2570A788-3716-44C2-91C0-13C0596625E0}"/>
                </a:ext>
              </a:extLst>
            </p:cNvPr>
            <p:cNvSpPr txBox="1">
              <a:spLocks/>
            </p:cNvSpPr>
            <p:nvPr/>
          </p:nvSpPr>
          <p:spPr>
            <a:xfrm>
              <a:off x="7291691" y="1304949"/>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6" name="Group 75">
            <a:extLst>
              <a:ext uri="{FF2B5EF4-FFF2-40B4-BE49-F238E27FC236}">
                <a16:creationId xmlns:a16="http://schemas.microsoft.com/office/drawing/2014/main" id="{C8773116-4FFC-4402-B636-11EC1063BA6E}"/>
              </a:ext>
            </a:extLst>
          </p:cNvPr>
          <p:cNvGrpSpPr/>
          <p:nvPr/>
        </p:nvGrpSpPr>
        <p:grpSpPr>
          <a:xfrm>
            <a:off x="5852048" y="1431582"/>
            <a:ext cx="754534" cy="702030"/>
            <a:chOff x="9894330" y="2038817"/>
            <a:chExt cx="1257556" cy="1170050"/>
          </a:xfrm>
        </p:grpSpPr>
        <p:sp>
          <p:nvSpPr>
            <p:cNvPr id="26" name="Content Placeholder 2">
              <a:extLst>
                <a:ext uri="{FF2B5EF4-FFF2-40B4-BE49-F238E27FC236}">
                  <a16:creationId xmlns:a16="http://schemas.microsoft.com/office/drawing/2014/main" id="{DAACDCF9-D699-48C2-A562-D7FEE3C97BA5}"/>
                </a:ext>
              </a:extLst>
            </p:cNvPr>
            <p:cNvSpPr txBox="1">
              <a:spLocks/>
            </p:cNvSpPr>
            <p:nvPr/>
          </p:nvSpPr>
          <p:spPr>
            <a:xfrm>
              <a:off x="9894330" y="2038817"/>
              <a:ext cx="597086" cy="1170050"/>
            </a:xfrm>
            <a:prstGeom prst="rect">
              <a:avLst/>
            </a:prstGeom>
          </p:spPr>
          <p:txBody>
            <a:bodyPr vert="horz" lIns="0" tIns="27432" rIns="0" bIns="27432"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5</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8</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9</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12</a:t>
              </a:r>
              <a:endParaRPr lang="en-US" sz="1080" dirty="0">
                <a:solidFill>
                  <a:schemeClr val="tx1"/>
                </a:solidFill>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id="{164E8800-0D64-49E7-85EE-C9928C2F0BCF}"/>
                </a:ext>
              </a:extLst>
            </p:cNvPr>
            <p:cNvGrpSpPr/>
            <p:nvPr/>
          </p:nvGrpSpPr>
          <p:grpSpPr>
            <a:xfrm>
              <a:off x="10507970" y="2050695"/>
              <a:ext cx="643916" cy="1094334"/>
              <a:chOff x="8116319" y="5381597"/>
              <a:chExt cx="643916" cy="1094334"/>
            </a:xfrm>
          </p:grpSpPr>
          <p:grpSp>
            <p:nvGrpSpPr>
              <p:cNvPr id="53" name="Group 52">
                <a:extLst>
                  <a:ext uri="{FF2B5EF4-FFF2-40B4-BE49-F238E27FC236}">
                    <a16:creationId xmlns:a16="http://schemas.microsoft.com/office/drawing/2014/main" id="{868282A5-6D15-47AD-AB92-F872663BC0A5}"/>
                  </a:ext>
                </a:extLst>
              </p:cNvPr>
              <p:cNvGrpSpPr/>
              <p:nvPr/>
            </p:nvGrpSpPr>
            <p:grpSpPr>
              <a:xfrm>
                <a:off x="8116319" y="6188932"/>
                <a:ext cx="611923" cy="286999"/>
                <a:chOff x="7229339" y="2579909"/>
                <a:chExt cx="611923" cy="286999"/>
              </a:xfrm>
            </p:grpSpPr>
            <p:pic>
              <p:nvPicPr>
                <p:cNvPr id="9" name="Picture 8">
                  <a:extLst>
                    <a:ext uri="{FF2B5EF4-FFF2-40B4-BE49-F238E27FC236}">
                      <a16:creationId xmlns:a16="http://schemas.microsoft.com/office/drawing/2014/main" id="{4D5091E8-DCEB-4A7D-B329-94659871DC45}"/>
                    </a:ext>
                  </a:extLst>
                </p:cNvPr>
                <p:cNvPicPr>
                  <a:picLocks noChangeAspect="1"/>
                </p:cNvPicPr>
                <p:nvPr/>
              </p:nvPicPr>
              <p:blipFill rotWithShape="1">
                <a:blip r:embed="rId5">
                  <a:clrChange>
                    <a:clrFrom>
                      <a:srgbClr val="FFFFFF"/>
                    </a:clrFrom>
                    <a:clrTo>
                      <a:srgbClr val="FFFFFF">
                        <a:alpha val="0"/>
                      </a:srgbClr>
                    </a:clrTo>
                  </a:clrChange>
                </a:blip>
                <a:srcRect l="86782" t="67093" r="8900" b="28348"/>
                <a:stretch/>
              </p:blipFill>
              <p:spPr>
                <a:xfrm>
                  <a:off x="7499673" y="2579909"/>
                  <a:ext cx="341589" cy="211666"/>
                </a:xfrm>
                <a:prstGeom prst="rect">
                  <a:avLst/>
                </a:prstGeom>
              </p:spPr>
            </p:pic>
            <p:pic>
              <p:nvPicPr>
                <p:cNvPr id="49" name="Picture 48">
                  <a:extLst>
                    <a:ext uri="{FF2B5EF4-FFF2-40B4-BE49-F238E27FC236}">
                      <a16:creationId xmlns:a16="http://schemas.microsoft.com/office/drawing/2014/main" id="{05BEEBA1-4AB3-42A5-BB92-185FD94C2729}"/>
                    </a:ext>
                  </a:extLst>
                </p:cNvPr>
                <p:cNvPicPr>
                  <a:picLocks noChangeAspect="1"/>
                </p:cNvPicPr>
                <p:nvPr/>
              </p:nvPicPr>
              <p:blipFill rotWithShape="1">
                <a:blip r:embed="rId5">
                  <a:clrChange>
                    <a:clrFrom>
                      <a:srgbClr val="FFFFFF"/>
                    </a:clrFrom>
                    <a:clrTo>
                      <a:srgbClr val="FFFFFF">
                        <a:alpha val="0"/>
                      </a:srgbClr>
                    </a:clrTo>
                  </a:clrChange>
                </a:blip>
                <a:srcRect l="86782" t="48133" r="8900" b="46323"/>
                <a:stretch/>
              </p:blipFill>
              <p:spPr>
                <a:xfrm>
                  <a:off x="7229339" y="2609542"/>
                  <a:ext cx="341589" cy="257366"/>
                </a:xfrm>
                <a:prstGeom prst="rect">
                  <a:avLst/>
                </a:prstGeom>
              </p:spPr>
            </p:pic>
          </p:grpSp>
          <p:grpSp>
            <p:nvGrpSpPr>
              <p:cNvPr id="57" name="Group 56">
                <a:extLst>
                  <a:ext uri="{FF2B5EF4-FFF2-40B4-BE49-F238E27FC236}">
                    <a16:creationId xmlns:a16="http://schemas.microsoft.com/office/drawing/2014/main" id="{1420613A-4A56-487F-9386-26A9B7CB50DC}"/>
                  </a:ext>
                </a:extLst>
              </p:cNvPr>
              <p:cNvGrpSpPr/>
              <p:nvPr/>
            </p:nvGrpSpPr>
            <p:grpSpPr>
              <a:xfrm>
                <a:off x="8193065" y="5990833"/>
                <a:ext cx="567170" cy="258290"/>
                <a:chOff x="7287703" y="2874800"/>
                <a:chExt cx="567170" cy="258290"/>
              </a:xfrm>
            </p:grpSpPr>
            <p:pic>
              <p:nvPicPr>
                <p:cNvPr id="51" name="Picture 50">
                  <a:extLst>
                    <a:ext uri="{FF2B5EF4-FFF2-40B4-BE49-F238E27FC236}">
                      <a16:creationId xmlns:a16="http://schemas.microsoft.com/office/drawing/2014/main" id="{E128AF84-4A9D-4A25-A8A2-BC4DBED913FD}"/>
                    </a:ext>
                  </a:extLst>
                </p:cNvPr>
                <p:cNvPicPr>
                  <a:picLocks noChangeAspect="1"/>
                </p:cNvPicPr>
                <p:nvPr/>
              </p:nvPicPr>
              <p:blipFill rotWithShape="1">
                <a:blip r:embed="rId6">
                  <a:clrChange>
                    <a:clrFrom>
                      <a:srgbClr val="FFFFFF"/>
                    </a:clrFrom>
                    <a:clrTo>
                      <a:srgbClr val="FFFFFF">
                        <a:alpha val="0"/>
                      </a:srgbClr>
                    </a:clrTo>
                  </a:clrChange>
                </a:blip>
                <a:srcRect l="87947" t="48422" r="8903" b="47826"/>
                <a:stretch/>
              </p:blipFill>
              <p:spPr>
                <a:xfrm>
                  <a:off x="7573150" y="2898497"/>
                  <a:ext cx="281723" cy="196983"/>
                </a:xfrm>
                <a:prstGeom prst="rect">
                  <a:avLst/>
                </a:prstGeom>
              </p:spPr>
            </p:pic>
            <p:pic>
              <p:nvPicPr>
                <p:cNvPr id="52" name="Picture 51">
                  <a:extLst>
                    <a:ext uri="{FF2B5EF4-FFF2-40B4-BE49-F238E27FC236}">
                      <a16:creationId xmlns:a16="http://schemas.microsoft.com/office/drawing/2014/main" id="{D3473BD7-4C69-462E-8D6F-F9FA4C3C101F}"/>
                    </a:ext>
                  </a:extLst>
                </p:cNvPr>
                <p:cNvPicPr>
                  <a:picLocks noChangeAspect="1"/>
                </p:cNvPicPr>
                <p:nvPr/>
              </p:nvPicPr>
              <p:blipFill rotWithShape="1">
                <a:blip r:embed="rId6">
                  <a:clrChange>
                    <a:clrFrom>
                      <a:srgbClr val="FFFFFF"/>
                    </a:clrFrom>
                    <a:clrTo>
                      <a:srgbClr val="FFFFFF">
                        <a:alpha val="0"/>
                      </a:srgbClr>
                    </a:clrTo>
                  </a:clrChange>
                </a:blip>
                <a:srcRect l="87947" t="67631" r="8861" b="27449"/>
                <a:stretch/>
              </p:blipFill>
              <p:spPr>
                <a:xfrm>
                  <a:off x="7287703" y="2874800"/>
                  <a:ext cx="285447" cy="258290"/>
                </a:xfrm>
                <a:prstGeom prst="rect">
                  <a:avLst/>
                </a:prstGeom>
              </p:spPr>
            </p:pic>
          </p:grpSp>
          <p:grpSp>
            <p:nvGrpSpPr>
              <p:cNvPr id="54" name="Group 53">
                <a:extLst>
                  <a:ext uri="{FF2B5EF4-FFF2-40B4-BE49-F238E27FC236}">
                    <a16:creationId xmlns:a16="http://schemas.microsoft.com/office/drawing/2014/main" id="{3201AD05-910D-4C96-8E89-914DCA90DEFD}"/>
                  </a:ext>
                </a:extLst>
              </p:cNvPr>
              <p:cNvGrpSpPr/>
              <p:nvPr/>
            </p:nvGrpSpPr>
            <p:grpSpPr>
              <a:xfrm>
                <a:off x="8174944" y="5381597"/>
                <a:ext cx="549065" cy="197519"/>
                <a:chOff x="7292197" y="2392250"/>
                <a:chExt cx="549065" cy="197519"/>
              </a:xfrm>
            </p:grpSpPr>
            <p:pic>
              <p:nvPicPr>
                <p:cNvPr id="55" name="Picture 54">
                  <a:extLst>
                    <a:ext uri="{FF2B5EF4-FFF2-40B4-BE49-F238E27FC236}">
                      <a16:creationId xmlns:a16="http://schemas.microsoft.com/office/drawing/2014/main" id="{389B437A-7437-40AE-B8BC-4C03C3D429B2}"/>
                    </a:ext>
                  </a:extLst>
                </p:cNvPr>
                <p:cNvPicPr>
                  <a:picLocks noChangeAspect="1"/>
                </p:cNvPicPr>
                <p:nvPr/>
              </p:nvPicPr>
              <p:blipFill rotWithShape="1">
                <a:blip r:embed="rId5">
                  <a:clrChange>
                    <a:clrFrom>
                      <a:srgbClr val="FFFFFF"/>
                    </a:clrFrom>
                    <a:clrTo>
                      <a:srgbClr val="FFFFFF">
                        <a:alpha val="0"/>
                      </a:srgbClr>
                    </a:clrTo>
                  </a:clrChange>
                </a:blip>
                <a:srcRect l="87597" t="63052" r="8900" b="32694"/>
                <a:stretch/>
              </p:blipFill>
              <p:spPr>
                <a:xfrm>
                  <a:off x="7564190" y="2392251"/>
                  <a:ext cx="277072" cy="197518"/>
                </a:xfrm>
                <a:prstGeom prst="rect">
                  <a:avLst/>
                </a:prstGeom>
              </p:spPr>
            </p:pic>
            <p:pic>
              <p:nvPicPr>
                <p:cNvPr id="56" name="Picture 55">
                  <a:extLst>
                    <a:ext uri="{FF2B5EF4-FFF2-40B4-BE49-F238E27FC236}">
                      <a16:creationId xmlns:a16="http://schemas.microsoft.com/office/drawing/2014/main" id="{704F991A-998D-459F-B6A2-20B40B9FD807}"/>
                    </a:ext>
                  </a:extLst>
                </p:cNvPr>
                <p:cNvPicPr>
                  <a:picLocks noChangeAspect="1"/>
                </p:cNvPicPr>
                <p:nvPr/>
              </p:nvPicPr>
              <p:blipFill rotWithShape="1">
                <a:blip r:embed="rId5">
                  <a:clrChange>
                    <a:clrFrom>
                      <a:srgbClr val="FFFFFF"/>
                    </a:clrFrom>
                    <a:clrTo>
                      <a:srgbClr val="FFFFFF">
                        <a:alpha val="0"/>
                      </a:srgbClr>
                    </a:clrTo>
                  </a:clrChange>
                </a:blip>
                <a:srcRect l="87577" t="43453" r="8984" b="52292"/>
                <a:stretch/>
              </p:blipFill>
              <p:spPr>
                <a:xfrm>
                  <a:off x="7292197" y="2392250"/>
                  <a:ext cx="271993" cy="197518"/>
                </a:xfrm>
                <a:prstGeom prst="rect">
                  <a:avLst/>
                </a:prstGeom>
              </p:spPr>
            </p:pic>
          </p:grpSp>
          <p:pic>
            <p:nvPicPr>
              <p:cNvPr id="58" name="Picture 57">
                <a:extLst>
                  <a:ext uri="{FF2B5EF4-FFF2-40B4-BE49-F238E27FC236}">
                    <a16:creationId xmlns:a16="http://schemas.microsoft.com/office/drawing/2014/main" id="{6F07DF9B-5023-4737-8EBB-153B8FE9E19C}"/>
                  </a:ext>
                </a:extLst>
              </p:cNvPr>
              <p:cNvPicPr>
                <a:picLocks noChangeAspect="1"/>
              </p:cNvPicPr>
              <p:nvPr/>
            </p:nvPicPr>
            <p:blipFill rotWithShape="1">
              <a:blip r:embed="rId7">
                <a:clrChange>
                  <a:clrFrom>
                    <a:srgbClr val="FFFFFF"/>
                  </a:clrFrom>
                  <a:clrTo>
                    <a:srgbClr val="FFFFFF">
                      <a:alpha val="0"/>
                    </a:srgbClr>
                  </a:clrTo>
                </a:clrChange>
              </a:blip>
              <a:srcRect l="87315" t="44095" r="9097" b="46804"/>
              <a:stretch/>
            </p:blipFill>
            <p:spPr>
              <a:xfrm>
                <a:off x="8419498" y="5594709"/>
                <a:ext cx="292884" cy="436033"/>
              </a:xfrm>
              <a:prstGeom prst="rect">
                <a:avLst/>
              </a:prstGeom>
            </p:spPr>
          </p:pic>
          <p:pic>
            <p:nvPicPr>
              <p:cNvPr id="74" name="Picture 73">
                <a:extLst>
                  <a:ext uri="{FF2B5EF4-FFF2-40B4-BE49-F238E27FC236}">
                    <a16:creationId xmlns:a16="http://schemas.microsoft.com/office/drawing/2014/main" id="{35CE6734-391F-4D26-913B-AE9C47F94FE1}"/>
                  </a:ext>
                </a:extLst>
              </p:cNvPr>
              <p:cNvPicPr>
                <a:picLocks noChangeAspect="1"/>
              </p:cNvPicPr>
              <p:nvPr/>
            </p:nvPicPr>
            <p:blipFill rotWithShape="1">
              <a:blip r:embed="rId7">
                <a:clrChange>
                  <a:clrFrom>
                    <a:srgbClr val="FFFFFF"/>
                  </a:clrFrom>
                  <a:clrTo>
                    <a:srgbClr val="FFFFFF">
                      <a:alpha val="0"/>
                    </a:srgbClr>
                  </a:clrTo>
                </a:clrChange>
              </a:blip>
              <a:srcRect l="87315" t="19442" r="9124" b="71811"/>
              <a:stretch/>
            </p:blipFill>
            <p:spPr>
              <a:xfrm>
                <a:off x="8150420" y="5601529"/>
                <a:ext cx="290655" cy="419101"/>
              </a:xfrm>
              <a:prstGeom prst="rect">
                <a:avLst/>
              </a:prstGeom>
            </p:spPr>
          </p:pic>
        </p:grpSp>
      </p:grpSp>
      <p:grpSp>
        <p:nvGrpSpPr>
          <p:cNvPr id="92" name="Group 91">
            <a:extLst>
              <a:ext uri="{FF2B5EF4-FFF2-40B4-BE49-F238E27FC236}">
                <a16:creationId xmlns:a16="http://schemas.microsoft.com/office/drawing/2014/main" id="{B55AB427-621C-4B38-ABAC-A0F8DCCCC174}"/>
              </a:ext>
            </a:extLst>
          </p:cNvPr>
          <p:cNvGrpSpPr/>
          <p:nvPr/>
        </p:nvGrpSpPr>
        <p:grpSpPr>
          <a:xfrm>
            <a:off x="5852051" y="2447577"/>
            <a:ext cx="780797" cy="329342"/>
            <a:chOff x="9772046" y="3698276"/>
            <a:chExt cx="1301329" cy="548904"/>
          </a:xfrm>
        </p:grpSpPr>
        <p:grpSp>
          <p:nvGrpSpPr>
            <p:cNvPr id="62" name="Group 61">
              <a:extLst>
                <a:ext uri="{FF2B5EF4-FFF2-40B4-BE49-F238E27FC236}">
                  <a16:creationId xmlns:a16="http://schemas.microsoft.com/office/drawing/2014/main" id="{EF9F8D5B-4E6A-496B-8A0B-52C6C7F53297}"/>
                </a:ext>
              </a:extLst>
            </p:cNvPr>
            <p:cNvGrpSpPr/>
            <p:nvPr/>
          </p:nvGrpSpPr>
          <p:grpSpPr>
            <a:xfrm>
              <a:off x="10520027" y="3698276"/>
              <a:ext cx="553348" cy="539998"/>
              <a:chOff x="9719221" y="4501709"/>
              <a:chExt cx="553348" cy="585965"/>
            </a:xfrm>
          </p:grpSpPr>
          <p:pic>
            <p:nvPicPr>
              <p:cNvPr id="59" name="Picture 58">
                <a:extLst>
                  <a:ext uri="{FF2B5EF4-FFF2-40B4-BE49-F238E27FC236}">
                    <a16:creationId xmlns:a16="http://schemas.microsoft.com/office/drawing/2014/main" id="{12806DC1-2ECA-4554-B820-E511ED38A0E1}"/>
                  </a:ext>
                </a:extLst>
              </p:cNvPr>
              <p:cNvPicPr>
                <a:picLocks noChangeAspect="1"/>
              </p:cNvPicPr>
              <p:nvPr/>
            </p:nvPicPr>
            <p:blipFill rotWithShape="1">
              <a:blip r:embed="rId8">
                <a:clrChange>
                  <a:clrFrom>
                    <a:srgbClr val="FFFFFF"/>
                  </a:clrFrom>
                  <a:clrTo>
                    <a:srgbClr val="FFFFFF">
                      <a:alpha val="0"/>
                    </a:srgbClr>
                  </a:clrTo>
                </a:clrChange>
              </a:blip>
              <a:srcRect l="85911" t="44880" r="8856" b="43420"/>
              <a:stretch/>
            </p:blipFill>
            <p:spPr>
              <a:xfrm>
                <a:off x="9825908" y="4501709"/>
                <a:ext cx="446661" cy="585965"/>
              </a:xfrm>
              <a:prstGeom prst="rect">
                <a:avLst/>
              </a:prstGeom>
            </p:spPr>
          </p:pic>
          <p:pic>
            <p:nvPicPr>
              <p:cNvPr id="61" name="Picture 60">
                <a:extLst>
                  <a:ext uri="{FF2B5EF4-FFF2-40B4-BE49-F238E27FC236}">
                    <a16:creationId xmlns:a16="http://schemas.microsoft.com/office/drawing/2014/main" id="{633AD652-F733-4C23-BFCF-63CFEA801AFB}"/>
                  </a:ext>
                </a:extLst>
              </p:cNvPr>
              <p:cNvPicPr>
                <a:picLocks noChangeAspect="1"/>
              </p:cNvPicPr>
              <p:nvPr/>
            </p:nvPicPr>
            <p:blipFill rotWithShape="1">
              <a:blip r:embed="rId8">
                <a:clrChange>
                  <a:clrFrom>
                    <a:srgbClr val="FFFFFF"/>
                  </a:clrFrom>
                  <a:clrTo>
                    <a:srgbClr val="FFFFFF">
                      <a:alpha val="0"/>
                    </a:srgbClr>
                  </a:clrTo>
                </a:clrChange>
              </a:blip>
              <a:srcRect l="87713" t="66257" r="9088" b="25523"/>
              <a:stretch/>
            </p:blipFill>
            <p:spPr>
              <a:xfrm>
                <a:off x="9719221" y="4580747"/>
                <a:ext cx="273021" cy="411696"/>
              </a:xfrm>
              <a:prstGeom prst="rect">
                <a:avLst/>
              </a:prstGeom>
            </p:spPr>
          </p:pic>
        </p:grpSp>
        <p:sp>
          <p:nvSpPr>
            <p:cNvPr id="77" name="Content Placeholder 2">
              <a:extLst>
                <a:ext uri="{FF2B5EF4-FFF2-40B4-BE49-F238E27FC236}">
                  <a16:creationId xmlns:a16="http://schemas.microsoft.com/office/drawing/2014/main" id="{3132FAD3-9828-4114-A078-F4B58BE66273}"/>
                </a:ext>
              </a:extLst>
            </p:cNvPr>
            <p:cNvSpPr txBox="1">
              <a:spLocks/>
            </p:cNvSpPr>
            <p:nvPr/>
          </p:nvSpPr>
          <p:spPr>
            <a:xfrm>
              <a:off x="9772046" y="3734937"/>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91" name="Group 90">
            <a:extLst>
              <a:ext uri="{FF2B5EF4-FFF2-40B4-BE49-F238E27FC236}">
                <a16:creationId xmlns:a16="http://schemas.microsoft.com/office/drawing/2014/main" id="{90780E8F-26A2-422D-A6C3-2787AFCE91E7}"/>
              </a:ext>
            </a:extLst>
          </p:cNvPr>
          <p:cNvGrpSpPr/>
          <p:nvPr/>
        </p:nvGrpSpPr>
        <p:grpSpPr>
          <a:xfrm>
            <a:off x="5852050" y="1016386"/>
            <a:ext cx="673735" cy="330610"/>
            <a:chOff x="9753413" y="1224059"/>
            <a:chExt cx="1122891" cy="551017"/>
          </a:xfrm>
        </p:grpSpPr>
        <p:sp>
          <p:nvSpPr>
            <p:cNvPr id="13" name="Content Placeholder 2">
              <a:extLst>
                <a:ext uri="{FF2B5EF4-FFF2-40B4-BE49-F238E27FC236}">
                  <a16:creationId xmlns:a16="http://schemas.microsoft.com/office/drawing/2014/main" id="{0F595D3D-9846-4D30-A017-37DE1F234809}"/>
                </a:ext>
              </a:extLst>
            </p:cNvPr>
            <p:cNvSpPr txBox="1">
              <a:spLocks/>
            </p:cNvSpPr>
            <p:nvPr/>
          </p:nvSpPr>
          <p:spPr>
            <a:xfrm>
              <a:off x="9753413" y="1291170"/>
              <a:ext cx="1043290" cy="48187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Day 1/5/6       Day 9/12</a:t>
              </a:r>
              <a:endParaRPr lang="en-US" sz="960" dirty="0">
                <a:solidFill>
                  <a:schemeClr val="tx1"/>
                </a:solidFill>
                <a:latin typeface="Times New Roman" panose="02020603050405020304" pitchFamily="18" charset="0"/>
                <a:cs typeface="Times New Roman" panose="02020603050405020304" pitchFamily="18" charset="0"/>
              </a:endParaRPr>
            </a:p>
          </p:txBody>
        </p:sp>
        <p:pic>
          <p:nvPicPr>
            <p:cNvPr id="78" name="Picture 77">
              <a:extLst>
                <a:ext uri="{FF2B5EF4-FFF2-40B4-BE49-F238E27FC236}">
                  <a16:creationId xmlns:a16="http://schemas.microsoft.com/office/drawing/2014/main" id="{A581F85A-281C-42EE-A288-AD54190E08BD}"/>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10689584" y="1224059"/>
              <a:ext cx="186720" cy="551017"/>
            </a:xfrm>
            <a:prstGeom prst="rect">
              <a:avLst/>
            </a:prstGeom>
          </p:spPr>
        </p:pic>
      </p:grpSp>
      <p:grpSp>
        <p:nvGrpSpPr>
          <p:cNvPr id="90" name="Group 89">
            <a:extLst>
              <a:ext uri="{FF2B5EF4-FFF2-40B4-BE49-F238E27FC236}">
                <a16:creationId xmlns:a16="http://schemas.microsoft.com/office/drawing/2014/main" id="{91657D93-7CD5-4AB5-AC90-B6EA6F8D696B}"/>
              </a:ext>
            </a:extLst>
          </p:cNvPr>
          <p:cNvGrpSpPr/>
          <p:nvPr/>
        </p:nvGrpSpPr>
        <p:grpSpPr>
          <a:xfrm>
            <a:off x="5852050" y="2816455"/>
            <a:ext cx="979167" cy="473311"/>
            <a:chOff x="9811047" y="4232643"/>
            <a:chExt cx="1631945" cy="788852"/>
          </a:xfrm>
        </p:grpSpPr>
        <p:pic>
          <p:nvPicPr>
            <p:cNvPr id="41" name="Content Placeholder 12">
              <a:extLst>
                <a:ext uri="{FF2B5EF4-FFF2-40B4-BE49-F238E27FC236}">
                  <a16:creationId xmlns:a16="http://schemas.microsoft.com/office/drawing/2014/main" id="{35A1C679-27ED-41CB-9122-72FDDE1F0647}"/>
                </a:ext>
              </a:extLst>
            </p:cNvPr>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6546" t="89473" r="11543" b="2946"/>
            <a:stretch/>
          </p:blipFill>
          <p:spPr>
            <a:xfrm>
              <a:off x="11196249" y="4563819"/>
              <a:ext cx="246743" cy="397932"/>
            </a:xfrm>
            <a:prstGeom prst="rect">
              <a:avLst/>
            </a:prstGeom>
          </p:spPr>
        </p:pic>
        <p:sp>
          <p:nvSpPr>
            <p:cNvPr id="79" name="Content Placeholder 2">
              <a:extLst>
                <a:ext uri="{FF2B5EF4-FFF2-40B4-BE49-F238E27FC236}">
                  <a16:creationId xmlns:a16="http://schemas.microsoft.com/office/drawing/2014/main" id="{3E33816D-5EE2-421C-A8BC-6585DAC9AA5B}"/>
                </a:ext>
              </a:extLst>
            </p:cNvPr>
            <p:cNvSpPr txBox="1">
              <a:spLocks/>
            </p:cNvSpPr>
            <p:nvPr/>
          </p:nvSpPr>
          <p:spPr>
            <a:xfrm>
              <a:off x="9811047" y="4232643"/>
              <a:ext cx="1554490" cy="788852"/>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12</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9</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5	8	 12</a:t>
              </a:r>
            </a:p>
          </p:txBody>
        </p:sp>
        <p:pic>
          <p:nvPicPr>
            <p:cNvPr id="81" name="Picture 80">
              <a:extLst>
                <a:ext uri="{FF2B5EF4-FFF2-40B4-BE49-F238E27FC236}">
                  <a16:creationId xmlns:a16="http://schemas.microsoft.com/office/drawing/2014/main" id="{BBB33F0B-28F8-4D7A-9880-E8231664F0EE}"/>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314623"/>
              <a:ext cx="152595" cy="156592"/>
            </a:xfrm>
            <a:prstGeom prst="rect">
              <a:avLst/>
            </a:prstGeom>
          </p:spPr>
        </p:pic>
        <p:pic>
          <p:nvPicPr>
            <p:cNvPr id="82" name="Picture 81">
              <a:extLst>
                <a:ext uri="{FF2B5EF4-FFF2-40B4-BE49-F238E27FC236}">
                  <a16:creationId xmlns:a16="http://schemas.microsoft.com/office/drawing/2014/main" id="{44E2DA64-570F-4763-B7A5-0BB2825DEEA5}"/>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4" y="4294721"/>
              <a:ext cx="159414" cy="170999"/>
            </a:xfrm>
            <a:prstGeom prst="rect">
              <a:avLst/>
            </a:prstGeom>
          </p:spPr>
        </p:pic>
        <p:pic>
          <p:nvPicPr>
            <p:cNvPr id="84" name="Picture 83">
              <a:extLst>
                <a:ext uri="{FF2B5EF4-FFF2-40B4-BE49-F238E27FC236}">
                  <a16:creationId xmlns:a16="http://schemas.microsoft.com/office/drawing/2014/main" id="{EE5153D6-E9C4-4F3F-AC8F-46D2EB0A8166}"/>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507107"/>
              <a:ext cx="152595" cy="156592"/>
            </a:xfrm>
            <a:prstGeom prst="rect">
              <a:avLst/>
            </a:prstGeom>
          </p:spPr>
        </p:pic>
        <p:pic>
          <p:nvPicPr>
            <p:cNvPr id="85" name="Picture 84">
              <a:extLst>
                <a:ext uri="{FF2B5EF4-FFF2-40B4-BE49-F238E27FC236}">
                  <a16:creationId xmlns:a16="http://schemas.microsoft.com/office/drawing/2014/main" id="{0AE6E690-9D6A-46AF-8858-EEE25AE90A2F}"/>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710310"/>
              <a:ext cx="152595" cy="156592"/>
            </a:xfrm>
            <a:prstGeom prst="rect">
              <a:avLst/>
            </a:prstGeom>
          </p:spPr>
        </p:pic>
        <p:pic>
          <p:nvPicPr>
            <p:cNvPr id="86" name="Picture 85">
              <a:extLst>
                <a:ext uri="{FF2B5EF4-FFF2-40B4-BE49-F238E27FC236}">
                  <a16:creationId xmlns:a16="http://schemas.microsoft.com/office/drawing/2014/main" id="{BCDDDBE1-399A-4F18-9622-50588A7547A7}"/>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8" y="4485218"/>
              <a:ext cx="159414" cy="170999"/>
            </a:xfrm>
            <a:prstGeom prst="rect">
              <a:avLst/>
            </a:prstGeom>
          </p:spPr>
        </p:pic>
        <p:pic>
          <p:nvPicPr>
            <p:cNvPr id="87" name="Picture 86">
              <a:extLst>
                <a:ext uri="{FF2B5EF4-FFF2-40B4-BE49-F238E27FC236}">
                  <a16:creationId xmlns:a16="http://schemas.microsoft.com/office/drawing/2014/main" id="{3182AC02-A2ED-4129-956B-DB6308BA1D4C}"/>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769610" y="4679958"/>
              <a:ext cx="159414" cy="170999"/>
            </a:xfrm>
            <a:prstGeom prst="rect">
              <a:avLst/>
            </a:prstGeom>
          </p:spPr>
        </p:pic>
      </p:grpSp>
      <p:sp>
        <p:nvSpPr>
          <p:cNvPr id="88" name="Rectangle 87">
            <a:extLst>
              <a:ext uri="{FF2B5EF4-FFF2-40B4-BE49-F238E27FC236}">
                <a16:creationId xmlns:a16="http://schemas.microsoft.com/office/drawing/2014/main" id="{225DDB24-B543-45C2-A438-10056B072FD7}"/>
              </a:ext>
            </a:extLst>
          </p:cNvPr>
          <p:cNvSpPr/>
          <p:nvPr/>
        </p:nvSpPr>
        <p:spPr>
          <a:xfrm>
            <a:off x="19322" y="3451934"/>
            <a:ext cx="7257245" cy="1938992"/>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3. NMDS plots calculated using Bray-Curtis beta-diversity (k=2) at the Order level by (a) Sample Type, (b) Sampling Day, and (c) Probiotic Treatment Group. (b) and (c) were calculated using only water samples. The ellipse lines show the 95% confidence interval.  (a) The different types of samples are indicated by colors (Oyster=dashed red, Swab=</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green, Water=dotted blue) and the days are indicated by symbols (Timepoint 1=circle, Timepoint 2=triangle). The water and swab communities are significantly distinct from each other in both trials. (b) The sampling timepoints are indicated by colors (1=</a:t>
            </a:r>
            <a:r>
              <a:rPr lang="en-US" sz="1200" dirty="0" err="1">
                <a:latin typeface="Times New Roman" panose="02020603050405020304" pitchFamily="18" charset="0"/>
                <a:cs typeface="Times New Roman" panose="02020603050405020304" pitchFamily="18" charset="0"/>
              </a:rPr>
              <a:t>longdash</a:t>
            </a:r>
            <a:r>
              <a:rPr lang="en-US" sz="1200" dirty="0">
                <a:latin typeface="Times New Roman" panose="02020603050405020304" pitchFamily="18" charset="0"/>
                <a:cs typeface="Times New Roman" panose="02020603050405020304" pitchFamily="18" charset="0"/>
              </a:rPr>
              <a:t> yellow, 5=</a:t>
            </a:r>
            <a:r>
              <a:rPr lang="en-US" sz="1200" dirty="0" err="1">
                <a:latin typeface="Times New Roman" panose="02020603050405020304" pitchFamily="18" charset="0"/>
                <a:cs typeface="Times New Roman" panose="02020603050405020304" pitchFamily="18" charset="0"/>
              </a:rPr>
              <a:t>shortdash</a:t>
            </a:r>
            <a:r>
              <a:rPr lang="en-US" sz="1200" dirty="0">
                <a:latin typeface="Times New Roman" panose="02020603050405020304" pitchFamily="18" charset="0"/>
                <a:cs typeface="Times New Roman" panose="02020603050405020304" pitchFamily="18" charset="0"/>
              </a:rPr>
              <a:t> red, 8=</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purple, 9=solid green, 12=dotted blue) and the treatment group is indicated by symbols (Control=circle, Probiotic treatment=triangle). The water community is significantly different between timepoints. (c) The treatment group is indicated by colors (Control=light blue dashed, Probiotic treatment=dark red dotted) and sampling timepoints are indicated by symbols. The water community is not significantly different according to treatment.</a:t>
            </a:r>
          </a:p>
        </p:txBody>
      </p:sp>
      <p:sp>
        <p:nvSpPr>
          <p:cNvPr id="89" name="Rectangle 88">
            <a:extLst>
              <a:ext uri="{FF2B5EF4-FFF2-40B4-BE49-F238E27FC236}">
                <a16:creationId xmlns:a16="http://schemas.microsoft.com/office/drawing/2014/main" id="{5C99D9A4-37EC-42E0-846B-037553E148F9}"/>
              </a:ext>
            </a:extLst>
          </p:cNvPr>
          <p:cNvSpPr/>
          <p:nvPr/>
        </p:nvSpPr>
        <p:spPr>
          <a:xfrm>
            <a:off x="4064001" y="544370"/>
            <a:ext cx="1732987" cy="949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Tree>
    <p:extLst>
      <p:ext uri="{BB962C8B-B14F-4D97-AF65-F5344CB8AC3E}">
        <p14:creationId xmlns:p14="http://schemas.microsoft.com/office/powerpoint/2010/main" val="275904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4E8D395E-7873-4E6A-A705-2655CDA6BD6F}"/>
              </a:ext>
            </a:extLst>
          </p:cNvPr>
          <p:cNvPicPr>
            <a:picLocks noChangeAspect="1"/>
          </p:cNvPicPr>
          <p:nvPr/>
        </p:nvPicPr>
        <p:blipFill rotWithShape="1">
          <a:blip r:embed="rId3">
            <a:extLst>
              <a:ext uri="{28A0092B-C50C-407E-A947-70E740481C1C}">
                <a14:useLocalDpi xmlns:a14="http://schemas.microsoft.com/office/drawing/2010/main" val="0"/>
              </a:ext>
            </a:extLst>
          </a:blip>
          <a:srcRect l="35102" t="5523" r="32859" b="56796"/>
          <a:stretch/>
        </p:blipFill>
        <p:spPr>
          <a:xfrm>
            <a:off x="585974" y="1962238"/>
            <a:ext cx="1344977" cy="1159945"/>
          </a:xfrm>
          <a:prstGeom prst="rect">
            <a:avLst/>
          </a:prstGeom>
        </p:spPr>
      </p:pic>
      <p:pic>
        <p:nvPicPr>
          <p:cNvPr id="96" name="Picture 95">
            <a:extLst>
              <a:ext uri="{FF2B5EF4-FFF2-40B4-BE49-F238E27FC236}">
                <a16:creationId xmlns:a16="http://schemas.microsoft.com/office/drawing/2014/main" id="{85A7D776-4B10-4985-B4BD-757D7E3CA7F2}"/>
              </a:ext>
            </a:extLst>
          </p:cNvPr>
          <p:cNvPicPr>
            <a:picLocks noChangeAspect="1"/>
          </p:cNvPicPr>
          <p:nvPr/>
        </p:nvPicPr>
        <p:blipFill rotWithShape="1">
          <a:blip r:embed="rId3">
            <a:extLst>
              <a:ext uri="{28A0092B-C50C-407E-A947-70E740481C1C}">
                <a14:useLocalDpi xmlns:a14="http://schemas.microsoft.com/office/drawing/2010/main" val="0"/>
              </a:ext>
            </a:extLst>
          </a:blip>
          <a:srcRect l="3912" t="5603" r="64443" b="57094"/>
          <a:stretch/>
        </p:blipFill>
        <p:spPr>
          <a:xfrm>
            <a:off x="628754" y="661691"/>
            <a:ext cx="1328421" cy="1148348"/>
          </a:xfrm>
          <a:prstGeom prst="rect">
            <a:avLst/>
          </a:prstGeom>
        </p:spPr>
      </p:pic>
      <p:pic>
        <p:nvPicPr>
          <p:cNvPr id="99" name="Picture 98">
            <a:extLst>
              <a:ext uri="{FF2B5EF4-FFF2-40B4-BE49-F238E27FC236}">
                <a16:creationId xmlns:a16="http://schemas.microsoft.com/office/drawing/2014/main" id="{A4D969EB-6C23-4499-949E-83F44D9AB151}"/>
              </a:ext>
            </a:extLst>
          </p:cNvPr>
          <p:cNvPicPr>
            <a:picLocks noChangeAspect="1"/>
          </p:cNvPicPr>
          <p:nvPr/>
        </p:nvPicPr>
        <p:blipFill rotWithShape="1">
          <a:blip r:embed="rId3">
            <a:extLst>
              <a:ext uri="{28A0092B-C50C-407E-A947-70E740481C1C}">
                <a14:useLocalDpi xmlns:a14="http://schemas.microsoft.com/office/drawing/2010/main" val="0"/>
              </a:ext>
            </a:extLst>
          </a:blip>
          <a:srcRect l="67228" t="5523" r="733" b="57131"/>
          <a:stretch/>
        </p:blipFill>
        <p:spPr>
          <a:xfrm>
            <a:off x="593678" y="3245225"/>
            <a:ext cx="1344978" cy="1149635"/>
          </a:xfrm>
          <a:prstGeom prst="rect">
            <a:avLst/>
          </a:prstGeom>
        </p:spPr>
      </p:pic>
      <p:pic>
        <p:nvPicPr>
          <p:cNvPr id="100" name="Picture 99">
            <a:extLst>
              <a:ext uri="{FF2B5EF4-FFF2-40B4-BE49-F238E27FC236}">
                <a16:creationId xmlns:a16="http://schemas.microsoft.com/office/drawing/2014/main" id="{8F91AB1B-A331-4D4E-9574-3579182C9703}"/>
              </a:ext>
            </a:extLst>
          </p:cNvPr>
          <p:cNvPicPr>
            <a:picLocks noChangeAspect="1"/>
          </p:cNvPicPr>
          <p:nvPr/>
        </p:nvPicPr>
        <p:blipFill rotWithShape="1">
          <a:blip r:embed="rId3">
            <a:extLst>
              <a:ext uri="{28A0092B-C50C-407E-A947-70E740481C1C}">
                <a14:useLocalDpi xmlns:a14="http://schemas.microsoft.com/office/drawing/2010/main" val="0"/>
              </a:ext>
            </a:extLst>
          </a:blip>
          <a:srcRect l="3744" t="55610" r="64076" b="7436"/>
          <a:stretch/>
        </p:blipFill>
        <p:spPr>
          <a:xfrm>
            <a:off x="2197771" y="667078"/>
            <a:ext cx="1350909" cy="1137573"/>
          </a:xfrm>
          <a:prstGeom prst="rect">
            <a:avLst/>
          </a:prstGeom>
        </p:spPr>
      </p:pic>
      <p:pic>
        <p:nvPicPr>
          <p:cNvPr id="101" name="Picture 100">
            <a:extLst>
              <a:ext uri="{FF2B5EF4-FFF2-40B4-BE49-F238E27FC236}">
                <a16:creationId xmlns:a16="http://schemas.microsoft.com/office/drawing/2014/main" id="{804606EB-846C-4319-AF1E-1926C0737A4E}"/>
              </a:ext>
            </a:extLst>
          </p:cNvPr>
          <p:cNvPicPr>
            <a:picLocks noChangeAspect="1"/>
          </p:cNvPicPr>
          <p:nvPr/>
        </p:nvPicPr>
        <p:blipFill rotWithShape="1">
          <a:blip r:embed="rId3">
            <a:extLst>
              <a:ext uri="{28A0092B-C50C-407E-A947-70E740481C1C}">
                <a14:useLocalDpi xmlns:a14="http://schemas.microsoft.com/office/drawing/2010/main" val="0"/>
              </a:ext>
            </a:extLst>
          </a:blip>
          <a:srcRect l="36015" t="55610" r="31946" b="7436"/>
          <a:stretch/>
        </p:blipFill>
        <p:spPr>
          <a:xfrm>
            <a:off x="2229186" y="1962238"/>
            <a:ext cx="1344978" cy="1137573"/>
          </a:xfrm>
          <a:prstGeom prst="rect">
            <a:avLst/>
          </a:prstGeom>
        </p:spPr>
      </p:pic>
      <p:pic>
        <p:nvPicPr>
          <p:cNvPr id="102" name="Picture 101">
            <a:extLst>
              <a:ext uri="{FF2B5EF4-FFF2-40B4-BE49-F238E27FC236}">
                <a16:creationId xmlns:a16="http://schemas.microsoft.com/office/drawing/2014/main" id="{FFF25958-792B-4AB7-9B70-51771F2AE1A6}"/>
              </a:ext>
            </a:extLst>
          </p:cNvPr>
          <p:cNvPicPr>
            <a:picLocks noChangeAspect="1"/>
          </p:cNvPicPr>
          <p:nvPr/>
        </p:nvPicPr>
        <p:blipFill rotWithShape="1">
          <a:blip r:embed="rId3">
            <a:extLst>
              <a:ext uri="{28A0092B-C50C-407E-A947-70E740481C1C}">
                <a14:useLocalDpi xmlns:a14="http://schemas.microsoft.com/office/drawing/2010/main" val="0"/>
              </a:ext>
            </a:extLst>
          </a:blip>
          <a:srcRect l="67961" t="55610" b="7436"/>
          <a:stretch/>
        </p:blipFill>
        <p:spPr>
          <a:xfrm>
            <a:off x="2225930" y="3253246"/>
            <a:ext cx="1344978" cy="1137573"/>
          </a:xfrm>
          <a:prstGeom prst="rect">
            <a:avLst/>
          </a:prstGeom>
        </p:spPr>
      </p:pic>
      <p:sp>
        <p:nvSpPr>
          <p:cNvPr id="97" name="Content Placeholder 2">
            <a:extLst>
              <a:ext uri="{FF2B5EF4-FFF2-40B4-BE49-F238E27FC236}">
                <a16:creationId xmlns:a16="http://schemas.microsoft.com/office/drawing/2014/main" id="{9733AB8D-9C3E-4622-9841-01ED1B47B630}"/>
              </a:ext>
            </a:extLst>
          </p:cNvPr>
          <p:cNvSpPr txBox="1">
            <a:spLocks/>
          </p:cNvSpPr>
          <p:nvPr/>
        </p:nvSpPr>
        <p:spPr>
          <a:xfrm>
            <a:off x="486406" y="179118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9</a:t>
            </a:r>
          </a:p>
        </p:txBody>
      </p:sp>
      <p:sp>
        <p:nvSpPr>
          <p:cNvPr id="22" name="Content Placeholder 2">
            <a:extLst>
              <a:ext uri="{FF2B5EF4-FFF2-40B4-BE49-F238E27FC236}">
                <a16:creationId xmlns:a16="http://schemas.microsoft.com/office/drawing/2014/main" id="{87AD629C-2A97-42AD-AF10-E919DAAEB961}"/>
              </a:ext>
            </a:extLst>
          </p:cNvPr>
          <p:cNvSpPr txBox="1">
            <a:spLocks/>
          </p:cNvSpPr>
          <p:nvPr/>
        </p:nvSpPr>
        <p:spPr>
          <a:xfrm>
            <a:off x="2104829" y="325381"/>
            <a:ext cx="1424451" cy="285159"/>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(b) Number of </a:t>
            </a:r>
            <a:r>
              <a:rPr lang="en-US" sz="1000" i="1" dirty="0">
                <a:solidFill>
                  <a:schemeClr val="tx1"/>
                </a:solidFill>
                <a:latin typeface="Times New Roman" panose="02020603050405020304" pitchFamily="18" charset="0"/>
                <a:cs typeface="Times New Roman" panose="02020603050405020304" pitchFamily="18" charset="0"/>
              </a:rPr>
              <a:t>Oceanospirillales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31" name="Content Placeholder 2">
            <a:extLst>
              <a:ext uri="{FF2B5EF4-FFF2-40B4-BE49-F238E27FC236}">
                <a16:creationId xmlns:a16="http://schemas.microsoft.com/office/drawing/2014/main" id="{09CEB109-C903-4798-9353-55B80241C779}"/>
              </a:ext>
            </a:extLst>
          </p:cNvPr>
          <p:cNvSpPr txBox="1">
            <a:spLocks/>
          </p:cNvSpPr>
          <p:nvPr/>
        </p:nvSpPr>
        <p:spPr>
          <a:xfrm>
            <a:off x="739180" y="325381"/>
            <a:ext cx="853819" cy="285160"/>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(a) Number of </a:t>
            </a:r>
            <a:r>
              <a:rPr lang="en-US" sz="1000" i="1" dirty="0">
                <a:solidFill>
                  <a:schemeClr val="tx1"/>
                </a:solidFill>
                <a:latin typeface="Times New Roman" panose="02020603050405020304" pitchFamily="18" charset="0"/>
                <a:cs typeface="Times New Roman" panose="02020603050405020304" pitchFamily="18" charset="0"/>
              </a:rPr>
              <a:t>Bacillus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2" name="Rectangle 1">
            <a:extLst>
              <a:ext uri="{FF2B5EF4-FFF2-40B4-BE49-F238E27FC236}">
                <a16:creationId xmlns:a16="http://schemas.microsoft.com/office/drawing/2014/main" id="{7FEDCE83-988C-44C6-ADDE-2B1789642C12}"/>
              </a:ext>
            </a:extLst>
          </p:cNvPr>
          <p:cNvSpPr/>
          <p:nvPr/>
        </p:nvSpPr>
        <p:spPr>
          <a:xfrm>
            <a:off x="3845709" y="1225771"/>
            <a:ext cx="3215606" cy="2492990"/>
          </a:xfrm>
          <a:prstGeom prst="rect">
            <a:avLst/>
          </a:prstGeom>
        </p:spPr>
        <p:txBody>
          <a:bodyPr wrap="square">
            <a:spAutoFit/>
          </a:bodyPr>
          <a:lstStyle/>
          <a:p>
            <a:pPr algn="just" defTabSz="558818">
              <a:defRPr/>
            </a:pPr>
            <a:r>
              <a:rPr lang="en-US" sz="1200" dirty="0">
                <a:latin typeface="Times New Roman" panose="02020603050405020304" pitchFamily="18" charset="0"/>
                <a:cs typeface="Times New Roman" panose="02020603050405020304" pitchFamily="18" charset="0"/>
              </a:rPr>
              <a:t>Figure 4. Number of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and (b) </a:t>
            </a:r>
            <a:r>
              <a:rPr lang="en-US" sz="1200" i="1" dirty="0">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reads in treated and control water samples (n=3) on Days 1 and 12 (Trial 1), Days 1 and 9 (Trial 2), and Days 5, 8 and 12 (Trial 3).  Control is indicated by light blue bars and probiotic treatment is indicated by dark red bars.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is significantly more abundant in the treated than the control water on the first and second timepoint in Trial 3, and increases over time. (b) </a:t>
            </a:r>
            <a:r>
              <a:rPr lang="en-US" sz="1200" i="1" dirty="0">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are consistently more abundant in probiotic-treated tank rearing water, and decrease with time. </a:t>
            </a:r>
            <a:r>
              <a:rPr lang="en-US" sz="1200" b="1" dirty="0">
                <a:latin typeface="Times New Roman" panose="02020603050405020304" pitchFamily="18" charset="0"/>
                <a:cs typeface="Times New Roman" panose="02020603050405020304" pitchFamily="18" charset="0"/>
              </a:rPr>
              <a:t>Significance</a:t>
            </a:r>
            <a:r>
              <a:rPr lang="en-US" sz="1200" dirty="0">
                <a:latin typeface="Times New Roman" panose="02020603050405020304" pitchFamily="18" charset="0"/>
                <a:cs typeface="Times New Roman" panose="02020603050405020304" pitchFamily="18" charset="0"/>
              </a:rPr>
              <a:t>: *p&lt;0.05, **p&lt;0.01, ***p&lt;0.001</a:t>
            </a:r>
          </a:p>
        </p:txBody>
      </p:sp>
      <p:grpSp>
        <p:nvGrpSpPr>
          <p:cNvPr id="38" name="Group 37">
            <a:extLst>
              <a:ext uri="{FF2B5EF4-FFF2-40B4-BE49-F238E27FC236}">
                <a16:creationId xmlns:a16="http://schemas.microsoft.com/office/drawing/2014/main" id="{631D2DF7-71F8-4F03-89D2-8337D4E5396E}"/>
              </a:ext>
            </a:extLst>
          </p:cNvPr>
          <p:cNvGrpSpPr/>
          <p:nvPr/>
        </p:nvGrpSpPr>
        <p:grpSpPr>
          <a:xfrm>
            <a:off x="2595499" y="2021032"/>
            <a:ext cx="581260" cy="246295"/>
            <a:chOff x="1750580" y="2675590"/>
            <a:chExt cx="731520" cy="246295"/>
          </a:xfrm>
        </p:grpSpPr>
        <p:sp>
          <p:nvSpPr>
            <p:cNvPr id="39" name="Content Placeholder 2">
              <a:extLst>
                <a:ext uri="{FF2B5EF4-FFF2-40B4-BE49-F238E27FC236}">
                  <a16:creationId xmlns:a16="http://schemas.microsoft.com/office/drawing/2014/main" id="{9A74A662-C628-4CB0-8B42-43DE95AE2FE6}"/>
                </a:ext>
              </a:extLst>
            </p:cNvPr>
            <p:cNvSpPr txBox="1">
              <a:spLocks/>
            </p:cNvSpPr>
            <p:nvPr/>
          </p:nvSpPr>
          <p:spPr>
            <a:xfrm>
              <a:off x="1924907" y="2675590"/>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0" name="Right Bracket 39">
              <a:extLst>
                <a:ext uri="{FF2B5EF4-FFF2-40B4-BE49-F238E27FC236}">
                  <a16:creationId xmlns:a16="http://schemas.microsoft.com/office/drawing/2014/main" id="{814AD7B5-3F44-41A7-BBAA-9993DBE7695A}"/>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207283EE-8339-4D6B-B539-FBA7DD01A9BB}"/>
              </a:ext>
            </a:extLst>
          </p:cNvPr>
          <p:cNvGrpSpPr/>
          <p:nvPr/>
        </p:nvGrpSpPr>
        <p:grpSpPr>
          <a:xfrm>
            <a:off x="2883289" y="3228995"/>
            <a:ext cx="402336" cy="246295"/>
            <a:chOff x="1750580" y="2681748"/>
            <a:chExt cx="731520" cy="246295"/>
          </a:xfrm>
        </p:grpSpPr>
        <p:sp>
          <p:nvSpPr>
            <p:cNvPr id="42" name="Content Placeholder 2">
              <a:extLst>
                <a:ext uri="{FF2B5EF4-FFF2-40B4-BE49-F238E27FC236}">
                  <a16:creationId xmlns:a16="http://schemas.microsoft.com/office/drawing/2014/main" id="{DCF955FA-9493-4405-AD1A-5592B4EC1FFA}"/>
                </a:ext>
              </a:extLst>
            </p:cNvPr>
            <p:cNvSpPr txBox="1">
              <a:spLocks/>
            </p:cNvSpPr>
            <p:nvPr/>
          </p:nvSpPr>
          <p:spPr>
            <a:xfrm>
              <a:off x="1907204"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3" name="Right Bracket 42">
              <a:extLst>
                <a:ext uri="{FF2B5EF4-FFF2-40B4-BE49-F238E27FC236}">
                  <a16:creationId xmlns:a16="http://schemas.microsoft.com/office/drawing/2014/main" id="{420E5417-96B6-4273-968F-AE1393087557}"/>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D36BD711-C41F-407D-916E-99CAC5935FC9}"/>
              </a:ext>
            </a:extLst>
          </p:cNvPr>
          <p:cNvGrpSpPr/>
          <p:nvPr/>
        </p:nvGrpSpPr>
        <p:grpSpPr>
          <a:xfrm>
            <a:off x="3160717" y="3893538"/>
            <a:ext cx="225870" cy="246295"/>
            <a:chOff x="1639961" y="2719794"/>
            <a:chExt cx="842139" cy="246295"/>
          </a:xfrm>
        </p:grpSpPr>
        <p:sp>
          <p:nvSpPr>
            <p:cNvPr id="63" name="Content Placeholder 2">
              <a:extLst>
                <a:ext uri="{FF2B5EF4-FFF2-40B4-BE49-F238E27FC236}">
                  <a16:creationId xmlns:a16="http://schemas.microsoft.com/office/drawing/2014/main" id="{CBFFB6F3-EE82-4A22-97D2-4EC85AC5DD83}"/>
                </a:ext>
              </a:extLst>
            </p:cNvPr>
            <p:cNvSpPr txBox="1">
              <a:spLocks/>
            </p:cNvSpPr>
            <p:nvPr/>
          </p:nvSpPr>
          <p:spPr>
            <a:xfrm>
              <a:off x="1639961" y="2719794"/>
              <a:ext cx="28516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8" name="Right Bracket 67">
              <a:extLst>
                <a:ext uri="{FF2B5EF4-FFF2-40B4-BE49-F238E27FC236}">
                  <a16:creationId xmlns:a16="http://schemas.microsoft.com/office/drawing/2014/main" id="{03A6BCBB-DFF9-480E-9906-DE1B35216611}"/>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11A73CEC-71E8-4FBB-AC3B-D9F670537503}"/>
              </a:ext>
            </a:extLst>
          </p:cNvPr>
          <p:cNvGrpSpPr/>
          <p:nvPr/>
        </p:nvGrpSpPr>
        <p:grpSpPr>
          <a:xfrm>
            <a:off x="747663" y="3978924"/>
            <a:ext cx="227137" cy="246295"/>
            <a:chOff x="1743281" y="2716068"/>
            <a:chExt cx="738814" cy="246295"/>
          </a:xfrm>
        </p:grpSpPr>
        <p:sp>
          <p:nvSpPr>
            <p:cNvPr id="50" name="Content Placeholder 2">
              <a:extLst>
                <a:ext uri="{FF2B5EF4-FFF2-40B4-BE49-F238E27FC236}">
                  <a16:creationId xmlns:a16="http://schemas.microsoft.com/office/drawing/2014/main" id="{807F2601-3C86-4ABC-8DB0-3CEBEC8CB86C}"/>
                </a:ext>
              </a:extLst>
            </p:cNvPr>
            <p:cNvSpPr txBox="1">
              <a:spLocks/>
            </p:cNvSpPr>
            <p:nvPr/>
          </p:nvSpPr>
          <p:spPr>
            <a:xfrm>
              <a:off x="1743281" y="271606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2" name="Right Bracket 61">
              <a:extLst>
                <a:ext uri="{FF2B5EF4-FFF2-40B4-BE49-F238E27FC236}">
                  <a16:creationId xmlns:a16="http://schemas.microsoft.com/office/drawing/2014/main" id="{4F556541-0D63-408D-8475-E27045E0BCF6}"/>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grpSp>
        <p:nvGrpSpPr>
          <p:cNvPr id="64" name="Group 63">
            <a:extLst>
              <a:ext uri="{FF2B5EF4-FFF2-40B4-BE49-F238E27FC236}">
                <a16:creationId xmlns:a16="http://schemas.microsoft.com/office/drawing/2014/main" id="{15BAB4DC-B073-4BCA-99BE-E92292FD0694}"/>
              </a:ext>
            </a:extLst>
          </p:cNvPr>
          <p:cNvGrpSpPr/>
          <p:nvPr/>
        </p:nvGrpSpPr>
        <p:grpSpPr>
          <a:xfrm>
            <a:off x="1090047" y="3978924"/>
            <a:ext cx="293748" cy="246295"/>
            <a:chOff x="1526612" y="2716068"/>
            <a:chExt cx="955488" cy="246295"/>
          </a:xfrm>
        </p:grpSpPr>
        <p:sp>
          <p:nvSpPr>
            <p:cNvPr id="65" name="Content Placeholder 2">
              <a:extLst>
                <a:ext uri="{FF2B5EF4-FFF2-40B4-BE49-F238E27FC236}">
                  <a16:creationId xmlns:a16="http://schemas.microsoft.com/office/drawing/2014/main" id="{3847F348-56F0-4475-B134-FC8F27C79199}"/>
                </a:ext>
              </a:extLst>
            </p:cNvPr>
            <p:cNvSpPr txBox="1">
              <a:spLocks/>
            </p:cNvSpPr>
            <p:nvPr/>
          </p:nvSpPr>
          <p:spPr>
            <a:xfrm>
              <a:off x="1526612" y="2716068"/>
              <a:ext cx="927554"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7" name="Right Bracket 66">
              <a:extLst>
                <a:ext uri="{FF2B5EF4-FFF2-40B4-BE49-F238E27FC236}">
                  <a16:creationId xmlns:a16="http://schemas.microsoft.com/office/drawing/2014/main" id="{9E8A0ED4-940A-49B7-98A4-3E52C86F17B8}"/>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56" name="Content Placeholder 2">
            <a:extLst>
              <a:ext uri="{FF2B5EF4-FFF2-40B4-BE49-F238E27FC236}">
                <a16:creationId xmlns:a16="http://schemas.microsoft.com/office/drawing/2014/main" id="{9EC027BB-6312-499D-9A78-196751D6AF71}"/>
              </a:ext>
            </a:extLst>
          </p:cNvPr>
          <p:cNvSpPr>
            <a:spLocks noGrp="1"/>
          </p:cNvSpPr>
          <p:nvPr>
            <p:ph idx="1"/>
          </p:nvPr>
        </p:nvSpPr>
        <p:spPr>
          <a:xfrm rot="16200000">
            <a:off x="-84613" y="1119973"/>
            <a:ext cx="914400"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Trial 1</a:t>
            </a:r>
          </a:p>
        </p:txBody>
      </p:sp>
      <p:sp>
        <p:nvSpPr>
          <p:cNvPr id="57" name="Content Placeholder 2">
            <a:extLst>
              <a:ext uri="{FF2B5EF4-FFF2-40B4-BE49-F238E27FC236}">
                <a16:creationId xmlns:a16="http://schemas.microsoft.com/office/drawing/2014/main" id="{BF50380E-CAA2-441A-942F-1FF27AC40DE5}"/>
              </a:ext>
            </a:extLst>
          </p:cNvPr>
          <p:cNvSpPr txBox="1">
            <a:spLocks/>
          </p:cNvSpPr>
          <p:nvPr/>
        </p:nvSpPr>
        <p:spPr>
          <a:xfrm rot="16200000">
            <a:off x="-84613" y="3763954"/>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Trial 3</a:t>
            </a:r>
          </a:p>
        </p:txBody>
      </p:sp>
      <p:sp>
        <p:nvSpPr>
          <p:cNvPr id="59" name="Content Placeholder 2">
            <a:extLst>
              <a:ext uri="{FF2B5EF4-FFF2-40B4-BE49-F238E27FC236}">
                <a16:creationId xmlns:a16="http://schemas.microsoft.com/office/drawing/2014/main" id="{32EF557B-12B0-45F6-A222-61C89198169B}"/>
              </a:ext>
            </a:extLst>
          </p:cNvPr>
          <p:cNvSpPr txBox="1">
            <a:spLocks/>
          </p:cNvSpPr>
          <p:nvPr/>
        </p:nvSpPr>
        <p:spPr>
          <a:xfrm rot="16200000">
            <a:off x="-84613" y="2474048"/>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Trial 2</a:t>
            </a:r>
          </a:p>
        </p:txBody>
      </p:sp>
      <p:sp>
        <p:nvSpPr>
          <p:cNvPr id="98" name="Content Placeholder 2">
            <a:extLst>
              <a:ext uri="{FF2B5EF4-FFF2-40B4-BE49-F238E27FC236}">
                <a16:creationId xmlns:a16="http://schemas.microsoft.com/office/drawing/2014/main" id="{8EDEDD9A-3900-4EAB-84E9-E732027B8321}"/>
              </a:ext>
            </a:extLst>
          </p:cNvPr>
          <p:cNvSpPr txBox="1">
            <a:spLocks/>
          </p:cNvSpPr>
          <p:nvPr/>
        </p:nvSpPr>
        <p:spPr>
          <a:xfrm>
            <a:off x="2103997" y="179643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9</a:t>
            </a:r>
          </a:p>
        </p:txBody>
      </p:sp>
      <p:sp>
        <p:nvSpPr>
          <p:cNvPr id="103" name="Content Placeholder 2">
            <a:extLst>
              <a:ext uri="{FF2B5EF4-FFF2-40B4-BE49-F238E27FC236}">
                <a16:creationId xmlns:a16="http://schemas.microsoft.com/office/drawing/2014/main" id="{D1FE1F86-2248-408B-B305-09C1A54602B1}"/>
              </a:ext>
            </a:extLst>
          </p:cNvPr>
          <p:cNvSpPr txBox="1">
            <a:spLocks/>
          </p:cNvSpPr>
          <p:nvPr/>
        </p:nvSpPr>
        <p:spPr>
          <a:xfrm>
            <a:off x="510469" y="3082862"/>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104" name="Content Placeholder 2">
            <a:extLst>
              <a:ext uri="{FF2B5EF4-FFF2-40B4-BE49-F238E27FC236}">
                <a16:creationId xmlns:a16="http://schemas.microsoft.com/office/drawing/2014/main" id="{F793D6C2-2BED-4A21-B98E-A6FCB0D264FC}"/>
              </a:ext>
            </a:extLst>
          </p:cNvPr>
          <p:cNvSpPr txBox="1">
            <a:spLocks/>
          </p:cNvSpPr>
          <p:nvPr/>
        </p:nvSpPr>
        <p:spPr>
          <a:xfrm>
            <a:off x="2114450" y="3091191"/>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107" name="Content Placeholder 2">
            <a:extLst>
              <a:ext uri="{FF2B5EF4-FFF2-40B4-BE49-F238E27FC236}">
                <a16:creationId xmlns:a16="http://schemas.microsoft.com/office/drawing/2014/main" id="{9ECC819A-563B-4FA4-8A45-C194AB3FDB20}"/>
              </a:ext>
            </a:extLst>
          </p:cNvPr>
          <p:cNvSpPr txBox="1">
            <a:spLocks/>
          </p:cNvSpPr>
          <p:nvPr/>
        </p:nvSpPr>
        <p:spPr>
          <a:xfrm>
            <a:off x="509698" y="4382403"/>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8     Day 12</a:t>
            </a:r>
          </a:p>
        </p:txBody>
      </p:sp>
      <p:sp>
        <p:nvSpPr>
          <p:cNvPr id="109" name="Content Placeholder 2">
            <a:extLst>
              <a:ext uri="{FF2B5EF4-FFF2-40B4-BE49-F238E27FC236}">
                <a16:creationId xmlns:a16="http://schemas.microsoft.com/office/drawing/2014/main" id="{FB35A91E-4698-4000-9A51-46256DA07505}"/>
              </a:ext>
            </a:extLst>
          </p:cNvPr>
          <p:cNvSpPr txBox="1">
            <a:spLocks/>
          </p:cNvSpPr>
          <p:nvPr/>
        </p:nvSpPr>
        <p:spPr>
          <a:xfrm>
            <a:off x="2132323" y="4382403"/>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8     Day 12</a:t>
            </a:r>
          </a:p>
        </p:txBody>
      </p:sp>
      <p:grpSp>
        <p:nvGrpSpPr>
          <p:cNvPr id="110" name="Group 109">
            <a:extLst>
              <a:ext uri="{FF2B5EF4-FFF2-40B4-BE49-F238E27FC236}">
                <a16:creationId xmlns:a16="http://schemas.microsoft.com/office/drawing/2014/main" id="{0E3D6C3E-8B2F-4BED-97DF-35217B417587}"/>
              </a:ext>
            </a:extLst>
          </p:cNvPr>
          <p:cNvGrpSpPr/>
          <p:nvPr/>
        </p:nvGrpSpPr>
        <p:grpSpPr>
          <a:xfrm>
            <a:off x="876498" y="3228995"/>
            <a:ext cx="402336" cy="246295"/>
            <a:chOff x="1750580" y="2681748"/>
            <a:chExt cx="731520" cy="246295"/>
          </a:xfrm>
        </p:grpSpPr>
        <p:sp>
          <p:nvSpPr>
            <p:cNvPr id="111" name="Content Placeholder 2">
              <a:extLst>
                <a:ext uri="{FF2B5EF4-FFF2-40B4-BE49-F238E27FC236}">
                  <a16:creationId xmlns:a16="http://schemas.microsoft.com/office/drawing/2014/main" id="{C93168A1-9133-4429-B9FC-05ECAEE51802}"/>
                </a:ext>
              </a:extLst>
            </p:cNvPr>
            <p:cNvSpPr txBox="1">
              <a:spLocks/>
            </p:cNvSpPr>
            <p:nvPr/>
          </p:nvSpPr>
          <p:spPr>
            <a:xfrm>
              <a:off x="1898984"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12" name="Right Bracket 111">
              <a:extLst>
                <a:ext uri="{FF2B5EF4-FFF2-40B4-BE49-F238E27FC236}">
                  <a16:creationId xmlns:a16="http://schemas.microsoft.com/office/drawing/2014/main" id="{BA5024A6-AFF7-4E0B-933B-A98390DF7146}"/>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B7DE5EC4-955C-4AA9-A9EC-D214DF81F6C3}"/>
              </a:ext>
            </a:extLst>
          </p:cNvPr>
          <p:cNvGrpSpPr/>
          <p:nvPr/>
        </p:nvGrpSpPr>
        <p:grpSpPr>
          <a:xfrm>
            <a:off x="1290229" y="3228995"/>
            <a:ext cx="402336" cy="246295"/>
            <a:chOff x="1750580" y="2681748"/>
            <a:chExt cx="731520" cy="246295"/>
          </a:xfrm>
        </p:grpSpPr>
        <p:sp>
          <p:nvSpPr>
            <p:cNvPr id="114" name="Content Placeholder 2">
              <a:extLst>
                <a:ext uri="{FF2B5EF4-FFF2-40B4-BE49-F238E27FC236}">
                  <a16:creationId xmlns:a16="http://schemas.microsoft.com/office/drawing/2014/main" id="{5886BCA6-A8E2-40D7-A4DF-78A5A1E057CE}"/>
                </a:ext>
              </a:extLst>
            </p:cNvPr>
            <p:cNvSpPr txBox="1">
              <a:spLocks/>
            </p:cNvSpPr>
            <p:nvPr/>
          </p:nvSpPr>
          <p:spPr>
            <a:xfrm>
              <a:off x="1838168" y="2681748"/>
              <a:ext cx="4720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15" name="Right Bracket 114">
              <a:extLst>
                <a:ext uri="{FF2B5EF4-FFF2-40B4-BE49-F238E27FC236}">
                  <a16:creationId xmlns:a16="http://schemas.microsoft.com/office/drawing/2014/main" id="{D6056033-31C9-457F-910C-2471A948AB0D}"/>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FEAB1DA2-DB24-497A-99C1-680FB7688D15}"/>
              </a:ext>
            </a:extLst>
          </p:cNvPr>
          <p:cNvGrpSpPr/>
          <p:nvPr/>
        </p:nvGrpSpPr>
        <p:grpSpPr>
          <a:xfrm>
            <a:off x="2749823" y="3352142"/>
            <a:ext cx="225870" cy="246295"/>
            <a:chOff x="1639961" y="2719794"/>
            <a:chExt cx="842139" cy="246295"/>
          </a:xfrm>
        </p:grpSpPr>
        <p:sp>
          <p:nvSpPr>
            <p:cNvPr id="117" name="Content Placeholder 2">
              <a:extLst>
                <a:ext uri="{FF2B5EF4-FFF2-40B4-BE49-F238E27FC236}">
                  <a16:creationId xmlns:a16="http://schemas.microsoft.com/office/drawing/2014/main" id="{1B8F41A1-5ED2-4ACA-8ED3-541EC367D3A0}"/>
                </a:ext>
              </a:extLst>
            </p:cNvPr>
            <p:cNvSpPr txBox="1">
              <a:spLocks/>
            </p:cNvSpPr>
            <p:nvPr/>
          </p:nvSpPr>
          <p:spPr>
            <a:xfrm>
              <a:off x="1639961" y="2719794"/>
              <a:ext cx="28516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18" name="Right Bracket 117">
              <a:extLst>
                <a:ext uri="{FF2B5EF4-FFF2-40B4-BE49-F238E27FC236}">
                  <a16:creationId xmlns:a16="http://schemas.microsoft.com/office/drawing/2014/main" id="{7B40DCA2-65FE-4C47-9B2A-4D11AC8F7874}"/>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22D3FFF6-5CC6-47B5-A026-41787FAF4B4B}"/>
              </a:ext>
            </a:extLst>
          </p:cNvPr>
          <p:cNvGrpSpPr/>
          <p:nvPr/>
        </p:nvGrpSpPr>
        <p:grpSpPr>
          <a:xfrm>
            <a:off x="2585046" y="724207"/>
            <a:ext cx="581260" cy="246295"/>
            <a:chOff x="1750580" y="2675590"/>
            <a:chExt cx="731520" cy="246295"/>
          </a:xfrm>
        </p:grpSpPr>
        <p:sp>
          <p:nvSpPr>
            <p:cNvPr id="120" name="Content Placeholder 2">
              <a:extLst>
                <a:ext uri="{FF2B5EF4-FFF2-40B4-BE49-F238E27FC236}">
                  <a16:creationId xmlns:a16="http://schemas.microsoft.com/office/drawing/2014/main" id="{1CE97636-24B6-4C1A-AE59-5A466DA18FE8}"/>
                </a:ext>
              </a:extLst>
            </p:cNvPr>
            <p:cNvSpPr txBox="1">
              <a:spLocks/>
            </p:cNvSpPr>
            <p:nvPr/>
          </p:nvSpPr>
          <p:spPr>
            <a:xfrm>
              <a:off x="1884150" y="2675590"/>
              <a:ext cx="399538"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21" name="Right Bracket 120">
              <a:extLst>
                <a:ext uri="{FF2B5EF4-FFF2-40B4-BE49-F238E27FC236}">
                  <a16:creationId xmlns:a16="http://schemas.microsoft.com/office/drawing/2014/main" id="{AC248F20-62BB-4876-9D7A-890111FE9729}"/>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pic>
        <p:nvPicPr>
          <p:cNvPr id="124" name="Picture 123">
            <a:extLst>
              <a:ext uri="{FF2B5EF4-FFF2-40B4-BE49-F238E27FC236}">
                <a16:creationId xmlns:a16="http://schemas.microsoft.com/office/drawing/2014/main" id="{97038CDC-231C-4394-8EE8-78D3B4BFF914}"/>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1956151" y="3329012"/>
            <a:ext cx="292985" cy="1047909"/>
          </a:xfrm>
          <a:prstGeom prst="rect">
            <a:avLst/>
          </a:prstGeom>
        </p:spPr>
      </p:pic>
      <p:pic>
        <p:nvPicPr>
          <p:cNvPr id="125" name="Picture 124">
            <a:extLst>
              <a:ext uri="{FF2B5EF4-FFF2-40B4-BE49-F238E27FC236}">
                <a16:creationId xmlns:a16="http://schemas.microsoft.com/office/drawing/2014/main" id="{DC18F743-1C03-4676-98D4-8F8838970209}"/>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1962309" y="2039146"/>
            <a:ext cx="292985" cy="1047909"/>
          </a:xfrm>
          <a:prstGeom prst="rect">
            <a:avLst/>
          </a:prstGeom>
        </p:spPr>
      </p:pic>
      <p:pic>
        <p:nvPicPr>
          <p:cNvPr id="126" name="Picture 125">
            <a:extLst>
              <a:ext uri="{FF2B5EF4-FFF2-40B4-BE49-F238E27FC236}">
                <a16:creationId xmlns:a16="http://schemas.microsoft.com/office/drawing/2014/main" id="{BB0758A5-0E2C-4896-8581-68EBA841D29E}"/>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1949993" y="742393"/>
            <a:ext cx="292985" cy="1047909"/>
          </a:xfrm>
          <a:prstGeom prst="rect">
            <a:avLst/>
          </a:prstGeom>
        </p:spPr>
      </p:pic>
      <p:pic>
        <p:nvPicPr>
          <p:cNvPr id="128" name="Picture 127">
            <a:extLst>
              <a:ext uri="{FF2B5EF4-FFF2-40B4-BE49-F238E27FC236}">
                <a16:creationId xmlns:a16="http://schemas.microsoft.com/office/drawing/2014/main" id="{4C5DFC89-05ED-4D2D-B497-F47E95245B1A}"/>
              </a:ext>
            </a:extLst>
          </p:cNvPr>
          <p:cNvPicPr>
            <a:picLocks noChangeAspect="1"/>
          </p:cNvPicPr>
          <p:nvPr/>
        </p:nvPicPr>
        <p:blipFill rotWithShape="1">
          <a:blip r:embed="rId4">
            <a:extLst>
              <a:ext uri="{28A0092B-C50C-407E-A947-70E740481C1C}">
                <a14:useLocalDpi xmlns:a14="http://schemas.microsoft.com/office/drawing/2010/main" val="0"/>
              </a:ext>
            </a:extLst>
          </a:blip>
          <a:srcRect l="3054" t="9507" r="92355" b="57146"/>
          <a:stretch/>
        </p:blipFill>
        <p:spPr>
          <a:xfrm>
            <a:off x="498089" y="782745"/>
            <a:ext cx="192908" cy="1027485"/>
          </a:xfrm>
          <a:prstGeom prst="rect">
            <a:avLst/>
          </a:prstGeom>
        </p:spPr>
      </p:pic>
      <p:grpSp>
        <p:nvGrpSpPr>
          <p:cNvPr id="61" name="Group 60">
            <a:extLst>
              <a:ext uri="{FF2B5EF4-FFF2-40B4-BE49-F238E27FC236}">
                <a16:creationId xmlns:a16="http://schemas.microsoft.com/office/drawing/2014/main" id="{805EF72C-ACFD-4105-821B-63D678B7BD61}"/>
              </a:ext>
            </a:extLst>
          </p:cNvPr>
          <p:cNvGrpSpPr/>
          <p:nvPr/>
        </p:nvGrpSpPr>
        <p:grpSpPr>
          <a:xfrm>
            <a:off x="675474" y="729329"/>
            <a:ext cx="962340" cy="400453"/>
            <a:chOff x="9793461" y="4357665"/>
            <a:chExt cx="1166777" cy="593861"/>
          </a:xfrm>
        </p:grpSpPr>
        <p:sp>
          <p:nvSpPr>
            <p:cNvPr id="70" name="Rectangle 69">
              <a:extLst>
                <a:ext uri="{FF2B5EF4-FFF2-40B4-BE49-F238E27FC236}">
                  <a16:creationId xmlns:a16="http://schemas.microsoft.com/office/drawing/2014/main" id="{7822D2F9-C8AC-4F5C-A754-4304448ECC6E}"/>
                </a:ext>
              </a:extLst>
            </p:cNvPr>
            <p:cNvSpPr/>
            <p:nvPr/>
          </p:nvSpPr>
          <p:spPr>
            <a:xfrm>
              <a:off x="9793461" y="4361172"/>
              <a:ext cx="980317" cy="5251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79" name="Picture 78">
              <a:extLst>
                <a:ext uri="{FF2B5EF4-FFF2-40B4-BE49-F238E27FC236}">
                  <a16:creationId xmlns:a16="http://schemas.microsoft.com/office/drawing/2014/main" id="{1F3605F8-F0D5-4E6F-8B07-AA633F91BE8C}"/>
                </a:ext>
              </a:extLst>
            </p:cNvPr>
            <p:cNvPicPr>
              <a:picLocks noChangeAspect="1"/>
            </p:cNvPicPr>
            <p:nvPr/>
          </p:nvPicPr>
          <p:blipFill rotWithShape="1">
            <a:blip r:embed="rId5"/>
            <a:srcRect l="90744" t="46946" r="6620" b="44357"/>
            <a:stretch/>
          </p:blipFill>
          <p:spPr>
            <a:xfrm>
              <a:off x="9804671" y="4382914"/>
              <a:ext cx="354632" cy="491481"/>
            </a:xfrm>
            <a:prstGeom prst="rect">
              <a:avLst/>
            </a:prstGeom>
          </p:spPr>
        </p:pic>
        <p:sp>
          <p:nvSpPr>
            <p:cNvPr id="82" name="Content Placeholder 2">
              <a:extLst>
                <a:ext uri="{FF2B5EF4-FFF2-40B4-BE49-F238E27FC236}">
                  <a16:creationId xmlns:a16="http://schemas.microsoft.com/office/drawing/2014/main" id="{E6428148-28B2-4AF6-B89C-165B766608B0}"/>
                </a:ext>
              </a:extLst>
            </p:cNvPr>
            <p:cNvSpPr txBox="1">
              <a:spLocks/>
            </p:cNvSpPr>
            <p:nvPr/>
          </p:nvSpPr>
          <p:spPr>
            <a:xfrm>
              <a:off x="10062018" y="4357665"/>
              <a:ext cx="898220" cy="59386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900" dirty="0">
                  <a:solidFill>
                    <a:schemeClr val="tx1"/>
                  </a:solidFill>
                  <a:latin typeface="Times New Roman" panose="02020603050405020304" pitchFamily="18" charset="0"/>
                  <a:cs typeface="Times New Roman" panose="02020603050405020304" pitchFamily="18" charset="0"/>
                </a:rPr>
                <a:t>Treatment</a:t>
              </a:r>
            </a:p>
          </p:txBody>
        </p:sp>
      </p:grpSp>
      <p:pic>
        <p:nvPicPr>
          <p:cNvPr id="129" name="Picture 128">
            <a:extLst>
              <a:ext uri="{FF2B5EF4-FFF2-40B4-BE49-F238E27FC236}">
                <a16:creationId xmlns:a16="http://schemas.microsoft.com/office/drawing/2014/main" id="{EE681B8F-B748-4CCC-8CB7-2FD9B69FF1DF}"/>
              </a:ext>
            </a:extLst>
          </p:cNvPr>
          <p:cNvPicPr>
            <a:picLocks noChangeAspect="1"/>
          </p:cNvPicPr>
          <p:nvPr/>
        </p:nvPicPr>
        <p:blipFill rotWithShape="1">
          <a:blip r:embed="rId4">
            <a:extLst>
              <a:ext uri="{28A0092B-C50C-407E-A947-70E740481C1C}">
                <a14:useLocalDpi xmlns:a14="http://schemas.microsoft.com/office/drawing/2010/main" val="0"/>
              </a:ext>
            </a:extLst>
          </a:blip>
          <a:srcRect l="34857" t="8184" r="60910" b="57808"/>
          <a:stretch/>
        </p:blipFill>
        <p:spPr>
          <a:xfrm>
            <a:off x="505833" y="2042342"/>
            <a:ext cx="177885" cy="1047909"/>
          </a:xfrm>
          <a:prstGeom prst="rect">
            <a:avLst/>
          </a:prstGeom>
        </p:spPr>
      </p:pic>
      <p:pic>
        <p:nvPicPr>
          <p:cNvPr id="130" name="Picture 129">
            <a:extLst>
              <a:ext uri="{FF2B5EF4-FFF2-40B4-BE49-F238E27FC236}">
                <a16:creationId xmlns:a16="http://schemas.microsoft.com/office/drawing/2014/main" id="{95AF6D10-04EE-4BFA-BCE0-4E7AC5C44410}"/>
              </a:ext>
            </a:extLst>
          </p:cNvPr>
          <p:cNvPicPr>
            <a:picLocks noChangeAspect="1"/>
          </p:cNvPicPr>
          <p:nvPr/>
        </p:nvPicPr>
        <p:blipFill rotWithShape="1">
          <a:blip r:embed="rId4">
            <a:extLst>
              <a:ext uri="{28A0092B-C50C-407E-A947-70E740481C1C}">
                <a14:useLocalDpi xmlns:a14="http://schemas.microsoft.com/office/drawing/2010/main" val="0"/>
              </a:ext>
            </a:extLst>
          </a:blip>
          <a:srcRect l="66012" t="5913" r="27682" b="57808"/>
          <a:stretch/>
        </p:blipFill>
        <p:spPr>
          <a:xfrm>
            <a:off x="420568" y="3256684"/>
            <a:ext cx="265023" cy="1117908"/>
          </a:xfrm>
          <a:prstGeom prst="rect">
            <a:avLst/>
          </a:prstGeom>
        </p:spPr>
      </p:pic>
    </p:spTree>
    <p:extLst>
      <p:ext uri="{BB962C8B-B14F-4D97-AF65-F5344CB8AC3E}">
        <p14:creationId xmlns:p14="http://schemas.microsoft.com/office/powerpoint/2010/main" val="174654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D8604662-8F5F-466C-9A15-B373EEC4E067}"/>
              </a:ext>
            </a:extLst>
          </p:cNvPr>
          <p:cNvPicPr>
            <a:picLocks noChangeAspect="1"/>
          </p:cNvPicPr>
          <p:nvPr/>
        </p:nvPicPr>
        <p:blipFill rotWithShape="1">
          <a:blip r:embed="rId3">
            <a:extLst>
              <a:ext uri="{28A0092B-C50C-407E-A947-70E740481C1C}">
                <a14:useLocalDpi xmlns:a14="http://schemas.microsoft.com/office/drawing/2010/main" val="0"/>
              </a:ext>
            </a:extLst>
          </a:blip>
          <a:srcRect t="66853" b="2552"/>
          <a:stretch/>
        </p:blipFill>
        <p:spPr>
          <a:xfrm>
            <a:off x="492583" y="3238254"/>
            <a:ext cx="2967231" cy="1134802"/>
          </a:xfrm>
          <a:prstGeom prst="rect">
            <a:avLst/>
          </a:prstGeom>
        </p:spPr>
      </p:pic>
      <p:pic>
        <p:nvPicPr>
          <p:cNvPr id="80" name="Picture 79">
            <a:extLst>
              <a:ext uri="{FF2B5EF4-FFF2-40B4-BE49-F238E27FC236}">
                <a16:creationId xmlns:a16="http://schemas.microsoft.com/office/drawing/2014/main" id="{84EB54E5-0C29-413A-90A7-BE4A925DE6A9}"/>
              </a:ext>
            </a:extLst>
          </p:cNvPr>
          <p:cNvPicPr>
            <a:picLocks noChangeAspect="1"/>
          </p:cNvPicPr>
          <p:nvPr/>
        </p:nvPicPr>
        <p:blipFill rotWithShape="1">
          <a:blip r:embed="rId3">
            <a:extLst>
              <a:ext uri="{28A0092B-C50C-407E-A947-70E740481C1C}">
                <a14:useLocalDpi xmlns:a14="http://schemas.microsoft.com/office/drawing/2010/main" val="0"/>
              </a:ext>
            </a:extLst>
          </a:blip>
          <a:srcRect t="33427" b="36035"/>
          <a:stretch/>
        </p:blipFill>
        <p:spPr>
          <a:xfrm>
            <a:off x="492583" y="1949672"/>
            <a:ext cx="2967231" cy="1132661"/>
          </a:xfrm>
          <a:prstGeom prst="rect">
            <a:avLst/>
          </a:prstGeom>
        </p:spPr>
      </p:pic>
      <p:sp>
        <p:nvSpPr>
          <p:cNvPr id="62" name="Content Placeholder 2">
            <a:extLst>
              <a:ext uri="{FF2B5EF4-FFF2-40B4-BE49-F238E27FC236}">
                <a16:creationId xmlns:a16="http://schemas.microsoft.com/office/drawing/2014/main" id="{C86775A5-F912-449B-8BAC-37CFAA129035}"/>
              </a:ext>
            </a:extLst>
          </p:cNvPr>
          <p:cNvSpPr txBox="1">
            <a:spLocks/>
          </p:cNvSpPr>
          <p:nvPr/>
        </p:nvSpPr>
        <p:spPr>
          <a:xfrm>
            <a:off x="2256755" y="317360"/>
            <a:ext cx="992264" cy="41644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(b) Number of </a:t>
            </a:r>
            <a:r>
              <a:rPr lang="en-US" sz="1050" i="1" dirty="0">
                <a:solidFill>
                  <a:schemeClr val="tx1"/>
                </a:solidFill>
                <a:latin typeface="Times New Roman" panose="02020603050405020304" pitchFamily="18" charset="0"/>
                <a:cs typeface="Times New Roman" panose="02020603050405020304" pitchFamily="18" charset="0"/>
              </a:rPr>
              <a:t>Vibrio</a:t>
            </a:r>
            <a:r>
              <a:rPr lang="en-US" sz="1050" dirty="0">
                <a:solidFill>
                  <a:schemeClr val="tx1"/>
                </a:solidFill>
                <a:latin typeface="Times New Roman" panose="02020603050405020304" pitchFamily="18" charset="0"/>
                <a:cs typeface="Times New Roman" panose="02020603050405020304" pitchFamily="18" charset="0"/>
              </a:rPr>
              <a:t> Reads</a:t>
            </a:r>
          </a:p>
        </p:txBody>
      </p:sp>
      <p:sp>
        <p:nvSpPr>
          <p:cNvPr id="63" name="Content Placeholder 2">
            <a:extLst>
              <a:ext uri="{FF2B5EF4-FFF2-40B4-BE49-F238E27FC236}">
                <a16:creationId xmlns:a16="http://schemas.microsoft.com/office/drawing/2014/main" id="{A1EFC48B-3969-4F7E-8C98-49E58F22EA6C}"/>
              </a:ext>
            </a:extLst>
          </p:cNvPr>
          <p:cNvSpPr txBox="1">
            <a:spLocks/>
          </p:cNvSpPr>
          <p:nvPr/>
        </p:nvSpPr>
        <p:spPr>
          <a:xfrm>
            <a:off x="494586" y="317360"/>
            <a:ext cx="1352092" cy="311867"/>
          </a:xfrm>
          <a:prstGeom prst="rect">
            <a:avLst/>
          </a:prstGeom>
          <a:solidFill>
            <a:schemeClr val="bg1"/>
          </a:solidFill>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(a) </a:t>
            </a:r>
            <a:r>
              <a:rPr lang="en-US" sz="1050" i="1" dirty="0">
                <a:solidFill>
                  <a:schemeClr val="tx1"/>
                </a:solidFill>
                <a:latin typeface="Times New Roman" panose="02020603050405020304" pitchFamily="18" charset="0"/>
                <a:cs typeface="Times New Roman" panose="02020603050405020304" pitchFamily="18" charset="0"/>
              </a:rPr>
              <a:t>Vibrio </a:t>
            </a:r>
            <a:r>
              <a:rPr lang="en-US" sz="1050" dirty="0">
                <a:solidFill>
                  <a:schemeClr val="tx1"/>
                </a:solidFill>
                <a:latin typeface="Times New Roman" panose="02020603050405020304" pitchFamily="18" charset="0"/>
                <a:cs typeface="Times New Roman" panose="02020603050405020304" pitchFamily="18" charset="0"/>
              </a:rPr>
              <a:t>Simpson’s Diversity Index</a:t>
            </a:r>
          </a:p>
        </p:txBody>
      </p:sp>
      <p:sp>
        <p:nvSpPr>
          <p:cNvPr id="20" name="Content Placeholder 2">
            <a:extLst>
              <a:ext uri="{FF2B5EF4-FFF2-40B4-BE49-F238E27FC236}">
                <a16:creationId xmlns:a16="http://schemas.microsoft.com/office/drawing/2014/main" id="{EE87F1DD-4D58-4D13-B427-2DC04946B708}"/>
              </a:ext>
            </a:extLst>
          </p:cNvPr>
          <p:cNvSpPr>
            <a:spLocks noGrp="1"/>
          </p:cNvSpPr>
          <p:nvPr>
            <p:ph idx="1"/>
          </p:nvPr>
        </p:nvSpPr>
        <p:spPr>
          <a:xfrm rot="16200000">
            <a:off x="-84613" y="1119973"/>
            <a:ext cx="914400"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Oyster</a:t>
            </a:r>
          </a:p>
        </p:txBody>
      </p:sp>
      <p:sp>
        <p:nvSpPr>
          <p:cNvPr id="22" name="Content Placeholder 2">
            <a:extLst>
              <a:ext uri="{FF2B5EF4-FFF2-40B4-BE49-F238E27FC236}">
                <a16:creationId xmlns:a16="http://schemas.microsoft.com/office/drawing/2014/main" id="{55D3A03A-9353-4383-8943-89C2B523FB71}"/>
              </a:ext>
            </a:extLst>
          </p:cNvPr>
          <p:cNvSpPr txBox="1">
            <a:spLocks/>
          </p:cNvSpPr>
          <p:nvPr/>
        </p:nvSpPr>
        <p:spPr>
          <a:xfrm rot="16200000">
            <a:off x="-84613" y="3755933"/>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Water</a:t>
            </a:r>
          </a:p>
        </p:txBody>
      </p:sp>
      <p:sp>
        <p:nvSpPr>
          <p:cNvPr id="28" name="Content Placeholder 2">
            <a:extLst>
              <a:ext uri="{FF2B5EF4-FFF2-40B4-BE49-F238E27FC236}">
                <a16:creationId xmlns:a16="http://schemas.microsoft.com/office/drawing/2014/main" id="{D0997264-D97E-4A34-A92C-A521FC21D201}"/>
              </a:ext>
            </a:extLst>
          </p:cNvPr>
          <p:cNvSpPr txBox="1">
            <a:spLocks/>
          </p:cNvSpPr>
          <p:nvPr/>
        </p:nvSpPr>
        <p:spPr>
          <a:xfrm rot="16200000">
            <a:off x="-84613" y="2466027"/>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Swab</a:t>
            </a:r>
          </a:p>
        </p:txBody>
      </p:sp>
      <p:sp>
        <p:nvSpPr>
          <p:cNvPr id="2" name="Rectangle 1">
            <a:extLst>
              <a:ext uri="{FF2B5EF4-FFF2-40B4-BE49-F238E27FC236}">
                <a16:creationId xmlns:a16="http://schemas.microsoft.com/office/drawing/2014/main" id="{28E04152-1918-42B7-9D2E-D5E53F124C84}"/>
              </a:ext>
            </a:extLst>
          </p:cNvPr>
          <p:cNvSpPr/>
          <p:nvPr/>
        </p:nvSpPr>
        <p:spPr>
          <a:xfrm>
            <a:off x="3675512" y="1588905"/>
            <a:ext cx="3544324" cy="2123658"/>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5. Simpson’s Index of Diversity for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 boxplots) and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 abundance (b, bar graph) in all samples types on Days 1/5 and 12 from Trial 1 (n=3).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are the most diverse in the tank biofilms (swab), and most abundant in the oyster and swab samples on Day 5.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are significantly more diverse over time in the swab and water samples, and significantly less abundant over time in all samples. </a:t>
            </a:r>
            <a:r>
              <a:rPr lang="en-US" sz="1200" b="1" dirty="0">
                <a:latin typeface="Times New Roman" panose="02020603050405020304" pitchFamily="18" charset="0"/>
                <a:cs typeface="Times New Roman" panose="02020603050405020304" pitchFamily="18" charset="0"/>
              </a:rPr>
              <a:t>Significance</a:t>
            </a:r>
            <a:r>
              <a:rPr lang="en-US" sz="1200" dirty="0">
                <a:latin typeface="Times New Roman" panose="02020603050405020304" pitchFamily="18" charset="0"/>
                <a:cs typeface="Times New Roman" panose="02020603050405020304" pitchFamily="18" charset="0"/>
              </a:rPr>
              <a:t>: *p&lt;0.05, **p&lt;0.01, ***p&lt;0.001</a:t>
            </a:r>
          </a:p>
          <a:p>
            <a:pPr algn="just"/>
            <a:endParaRPr lang="en-US" sz="1200" dirty="0">
              <a:latin typeface="Times New Roman" panose="02020603050405020304" pitchFamily="18" charset="0"/>
              <a:cs typeface="Times New Roman" panose="02020603050405020304" pitchFamily="18" charset="0"/>
            </a:endParaRPr>
          </a:p>
        </p:txBody>
      </p:sp>
      <p:sp>
        <p:nvSpPr>
          <p:cNvPr id="44" name="Content Placeholder 2">
            <a:extLst>
              <a:ext uri="{FF2B5EF4-FFF2-40B4-BE49-F238E27FC236}">
                <a16:creationId xmlns:a16="http://schemas.microsoft.com/office/drawing/2014/main" id="{1DD37CBD-BC4A-409A-A933-F2EAFCD33B53}"/>
              </a:ext>
            </a:extLst>
          </p:cNvPr>
          <p:cNvSpPr txBox="1">
            <a:spLocks/>
          </p:cNvSpPr>
          <p:nvPr/>
        </p:nvSpPr>
        <p:spPr>
          <a:xfrm>
            <a:off x="701802" y="4570342"/>
            <a:ext cx="2743200" cy="239625"/>
          </a:xfrm>
          <a:prstGeom prst="rect">
            <a:avLst/>
          </a:prstGeom>
          <a:solidFill>
            <a:schemeClr val="bg1"/>
          </a:solidFill>
          <a:ln>
            <a:noFill/>
          </a:ln>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endParaRPr lang="en-US" sz="1050"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CFDB3FA-0B3D-4C19-90E1-1DD4AD6640A1}"/>
              </a:ext>
            </a:extLst>
          </p:cNvPr>
          <p:cNvPicPr>
            <a:picLocks noChangeAspect="1"/>
          </p:cNvPicPr>
          <p:nvPr/>
        </p:nvPicPr>
        <p:blipFill rotWithShape="1">
          <a:blip r:embed="rId3">
            <a:extLst>
              <a:ext uri="{28A0092B-C50C-407E-A947-70E740481C1C}">
                <a14:useLocalDpi xmlns:a14="http://schemas.microsoft.com/office/drawing/2010/main" val="0"/>
              </a:ext>
            </a:extLst>
          </a:blip>
          <a:srcRect b="69097"/>
          <a:stretch/>
        </p:blipFill>
        <p:spPr>
          <a:xfrm>
            <a:off x="492583" y="647566"/>
            <a:ext cx="2967231" cy="1146185"/>
          </a:xfrm>
          <a:prstGeom prst="rect">
            <a:avLst/>
          </a:prstGeom>
        </p:spPr>
      </p:pic>
      <p:sp>
        <p:nvSpPr>
          <p:cNvPr id="49" name="Content Placeholder 2">
            <a:extLst>
              <a:ext uri="{FF2B5EF4-FFF2-40B4-BE49-F238E27FC236}">
                <a16:creationId xmlns:a16="http://schemas.microsoft.com/office/drawing/2014/main" id="{A1EDF521-1FA9-4DFD-BCA7-E346AE50A646}"/>
              </a:ext>
            </a:extLst>
          </p:cNvPr>
          <p:cNvSpPr txBox="1">
            <a:spLocks/>
          </p:cNvSpPr>
          <p:nvPr/>
        </p:nvSpPr>
        <p:spPr>
          <a:xfrm>
            <a:off x="510469" y="3082862"/>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grpSp>
        <p:nvGrpSpPr>
          <p:cNvPr id="68" name="Group 67">
            <a:extLst>
              <a:ext uri="{FF2B5EF4-FFF2-40B4-BE49-F238E27FC236}">
                <a16:creationId xmlns:a16="http://schemas.microsoft.com/office/drawing/2014/main" id="{722CE158-A236-426C-9164-6CEBE1C3AB0F}"/>
              </a:ext>
            </a:extLst>
          </p:cNvPr>
          <p:cNvGrpSpPr/>
          <p:nvPr/>
        </p:nvGrpSpPr>
        <p:grpSpPr>
          <a:xfrm>
            <a:off x="988995" y="1959140"/>
            <a:ext cx="583272" cy="220254"/>
            <a:chOff x="1750580" y="2677477"/>
            <a:chExt cx="731520" cy="220254"/>
          </a:xfrm>
        </p:grpSpPr>
        <p:sp>
          <p:nvSpPr>
            <p:cNvPr id="69" name="Content Placeholder 2">
              <a:extLst>
                <a:ext uri="{FF2B5EF4-FFF2-40B4-BE49-F238E27FC236}">
                  <a16:creationId xmlns:a16="http://schemas.microsoft.com/office/drawing/2014/main" id="{C322C2C4-1A82-44F1-B95F-CB5243381A78}"/>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70" name="Right Bracket 69">
              <a:extLst>
                <a:ext uri="{FF2B5EF4-FFF2-40B4-BE49-F238E27FC236}">
                  <a16:creationId xmlns:a16="http://schemas.microsoft.com/office/drawing/2014/main" id="{971DFBCA-78A1-4005-99EE-4F923C7B0735}"/>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0F66A860-CDF7-4487-8A9E-3A10E1CE7BCD}"/>
              </a:ext>
            </a:extLst>
          </p:cNvPr>
          <p:cNvGrpSpPr/>
          <p:nvPr/>
        </p:nvGrpSpPr>
        <p:grpSpPr>
          <a:xfrm>
            <a:off x="988996" y="3242504"/>
            <a:ext cx="583272" cy="220254"/>
            <a:chOff x="1750580" y="2677477"/>
            <a:chExt cx="731520" cy="220254"/>
          </a:xfrm>
        </p:grpSpPr>
        <p:sp>
          <p:nvSpPr>
            <p:cNvPr id="51" name="Content Placeholder 2">
              <a:extLst>
                <a:ext uri="{FF2B5EF4-FFF2-40B4-BE49-F238E27FC236}">
                  <a16:creationId xmlns:a16="http://schemas.microsoft.com/office/drawing/2014/main" id="{71B49BF4-BD37-4811-98A3-63774DC475AA}"/>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52" name="Right Bracket 51">
              <a:extLst>
                <a:ext uri="{FF2B5EF4-FFF2-40B4-BE49-F238E27FC236}">
                  <a16:creationId xmlns:a16="http://schemas.microsoft.com/office/drawing/2014/main" id="{B18DC215-A067-46A9-A8C5-9146FF047E5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9ACED58E-8467-4A79-834F-106F029959EF}"/>
              </a:ext>
            </a:extLst>
          </p:cNvPr>
          <p:cNvGrpSpPr/>
          <p:nvPr/>
        </p:nvGrpSpPr>
        <p:grpSpPr>
          <a:xfrm>
            <a:off x="1421736" y="3372465"/>
            <a:ext cx="267113" cy="220253"/>
            <a:chOff x="1604892" y="2436644"/>
            <a:chExt cx="877207" cy="879671"/>
          </a:xfrm>
        </p:grpSpPr>
        <p:sp>
          <p:nvSpPr>
            <p:cNvPr id="55" name="Content Placeholder 2">
              <a:extLst>
                <a:ext uri="{FF2B5EF4-FFF2-40B4-BE49-F238E27FC236}">
                  <a16:creationId xmlns:a16="http://schemas.microsoft.com/office/drawing/2014/main" id="{9B202390-A123-42A7-9AE8-84FB8212AAFE}"/>
                </a:ext>
              </a:extLst>
            </p:cNvPr>
            <p:cNvSpPr txBox="1">
              <a:spLocks/>
            </p:cNvSpPr>
            <p:nvPr/>
          </p:nvSpPr>
          <p:spPr>
            <a:xfrm>
              <a:off x="1604892" y="2436644"/>
              <a:ext cx="731521" cy="87967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56" name="Right Bracket 55">
              <a:extLst>
                <a:ext uri="{FF2B5EF4-FFF2-40B4-BE49-F238E27FC236}">
                  <a16:creationId xmlns:a16="http://schemas.microsoft.com/office/drawing/2014/main" id="{8C438A05-B2BB-4EFC-8EF2-4F490B19DE0D}"/>
                </a:ext>
              </a:extLst>
            </p:cNvPr>
            <p:cNvSpPr/>
            <p:nvPr/>
          </p:nvSpPr>
          <p:spPr>
            <a:xfrm rot="16200000">
              <a:off x="2116340" y="2467209"/>
              <a:ext cx="0" cy="731519"/>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9140630-CE3C-4B89-9506-E90A9AD14746}"/>
              </a:ext>
            </a:extLst>
          </p:cNvPr>
          <p:cNvGrpSpPr/>
          <p:nvPr/>
        </p:nvGrpSpPr>
        <p:grpSpPr>
          <a:xfrm>
            <a:off x="2535001" y="661691"/>
            <a:ext cx="545083" cy="220254"/>
            <a:chOff x="1750580" y="2677477"/>
            <a:chExt cx="731520" cy="220254"/>
          </a:xfrm>
        </p:grpSpPr>
        <p:sp>
          <p:nvSpPr>
            <p:cNvPr id="57" name="Content Placeholder 2">
              <a:extLst>
                <a:ext uri="{FF2B5EF4-FFF2-40B4-BE49-F238E27FC236}">
                  <a16:creationId xmlns:a16="http://schemas.microsoft.com/office/drawing/2014/main" id="{E9D970DA-30DF-452E-88E9-F9780889EC70}"/>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1" name="Right Bracket 60">
              <a:extLst>
                <a:ext uri="{FF2B5EF4-FFF2-40B4-BE49-F238E27FC236}">
                  <a16:creationId xmlns:a16="http://schemas.microsoft.com/office/drawing/2014/main" id="{F0060869-06ED-495B-9E6A-5555EBBFB607}"/>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3A2DF6AA-5D5D-4E3A-B538-56B4FEB2A763}"/>
              </a:ext>
            </a:extLst>
          </p:cNvPr>
          <p:cNvGrpSpPr/>
          <p:nvPr/>
        </p:nvGrpSpPr>
        <p:grpSpPr>
          <a:xfrm>
            <a:off x="2543023" y="1961096"/>
            <a:ext cx="545083" cy="220254"/>
            <a:chOff x="1750580" y="2677477"/>
            <a:chExt cx="731520" cy="220254"/>
          </a:xfrm>
        </p:grpSpPr>
        <p:sp>
          <p:nvSpPr>
            <p:cNvPr id="65" name="Content Placeholder 2">
              <a:extLst>
                <a:ext uri="{FF2B5EF4-FFF2-40B4-BE49-F238E27FC236}">
                  <a16:creationId xmlns:a16="http://schemas.microsoft.com/office/drawing/2014/main" id="{B717EE33-7FF3-4B67-BD9E-25A30A58A0B7}"/>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66" name="Right Bracket 65">
              <a:extLst>
                <a:ext uri="{FF2B5EF4-FFF2-40B4-BE49-F238E27FC236}">
                  <a16:creationId xmlns:a16="http://schemas.microsoft.com/office/drawing/2014/main" id="{4E3F99B9-E94C-462C-9B41-EFB00DA741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A68F2E5-5F79-41DB-9328-B322FCA5E553}"/>
              </a:ext>
            </a:extLst>
          </p:cNvPr>
          <p:cNvGrpSpPr/>
          <p:nvPr/>
        </p:nvGrpSpPr>
        <p:grpSpPr>
          <a:xfrm>
            <a:off x="2543024" y="4014483"/>
            <a:ext cx="545083" cy="220254"/>
            <a:chOff x="1750580" y="2677477"/>
            <a:chExt cx="731520" cy="220254"/>
          </a:xfrm>
        </p:grpSpPr>
        <p:sp>
          <p:nvSpPr>
            <p:cNvPr id="71" name="Content Placeholder 2">
              <a:extLst>
                <a:ext uri="{FF2B5EF4-FFF2-40B4-BE49-F238E27FC236}">
                  <a16:creationId xmlns:a16="http://schemas.microsoft.com/office/drawing/2014/main" id="{20BA5BA8-5579-4CA8-A3CB-0A2AE984D67E}"/>
                </a:ext>
              </a:extLst>
            </p:cNvPr>
            <p:cNvSpPr txBox="1">
              <a:spLocks/>
            </p:cNvSpPr>
            <p:nvPr/>
          </p:nvSpPr>
          <p:spPr>
            <a:xfrm>
              <a:off x="1870064"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73" name="Right Bracket 72">
              <a:extLst>
                <a:ext uri="{FF2B5EF4-FFF2-40B4-BE49-F238E27FC236}">
                  <a16:creationId xmlns:a16="http://schemas.microsoft.com/office/drawing/2014/main" id="{AB8BAD1F-088B-41BB-9455-293E990DCD5C}"/>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F36861A5-C5E5-4196-AF5B-A6ACA7C59511}"/>
              </a:ext>
            </a:extLst>
          </p:cNvPr>
          <p:cNvGrpSpPr/>
          <p:nvPr/>
        </p:nvGrpSpPr>
        <p:grpSpPr>
          <a:xfrm>
            <a:off x="2436205" y="3356100"/>
            <a:ext cx="1008797" cy="400453"/>
            <a:chOff x="9737135" y="4357665"/>
            <a:chExt cx="1223103" cy="593861"/>
          </a:xfrm>
        </p:grpSpPr>
        <p:sp>
          <p:nvSpPr>
            <p:cNvPr id="32" name="Rectangle 31">
              <a:extLst>
                <a:ext uri="{FF2B5EF4-FFF2-40B4-BE49-F238E27FC236}">
                  <a16:creationId xmlns:a16="http://schemas.microsoft.com/office/drawing/2014/main" id="{36088EA6-AC11-4080-B97F-B64D4201944D}"/>
                </a:ext>
              </a:extLst>
            </p:cNvPr>
            <p:cNvSpPr/>
            <p:nvPr/>
          </p:nvSpPr>
          <p:spPr>
            <a:xfrm>
              <a:off x="9737135" y="4361172"/>
              <a:ext cx="1113547" cy="5251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AAD04D6A-9171-41C1-AFBB-F428B41A232C}"/>
                </a:ext>
              </a:extLst>
            </p:cNvPr>
            <p:cNvPicPr>
              <a:picLocks noChangeAspect="1"/>
            </p:cNvPicPr>
            <p:nvPr/>
          </p:nvPicPr>
          <p:blipFill rotWithShape="1">
            <a:blip r:embed="rId4"/>
            <a:srcRect l="90744" t="46946" r="6620" b="44357"/>
            <a:stretch/>
          </p:blipFill>
          <p:spPr>
            <a:xfrm>
              <a:off x="9794946" y="4382914"/>
              <a:ext cx="354632" cy="491481"/>
            </a:xfrm>
            <a:prstGeom prst="rect">
              <a:avLst/>
            </a:prstGeom>
          </p:spPr>
        </p:pic>
        <p:sp>
          <p:nvSpPr>
            <p:cNvPr id="34" name="Content Placeholder 2">
              <a:extLst>
                <a:ext uri="{FF2B5EF4-FFF2-40B4-BE49-F238E27FC236}">
                  <a16:creationId xmlns:a16="http://schemas.microsoft.com/office/drawing/2014/main" id="{92A4258C-6743-4C20-BDCD-2FE2BE9338BE}"/>
                </a:ext>
              </a:extLst>
            </p:cNvPr>
            <p:cNvSpPr txBox="1">
              <a:spLocks/>
            </p:cNvSpPr>
            <p:nvPr/>
          </p:nvSpPr>
          <p:spPr>
            <a:xfrm>
              <a:off x="10062018" y="4357665"/>
              <a:ext cx="898220" cy="59386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900" dirty="0">
                  <a:solidFill>
                    <a:schemeClr val="tx1"/>
                  </a:solidFill>
                  <a:latin typeface="Times New Roman" panose="02020603050405020304" pitchFamily="18" charset="0"/>
                  <a:cs typeface="Times New Roman" panose="02020603050405020304" pitchFamily="18" charset="0"/>
                </a:rPr>
                <a:t>Treatment</a:t>
              </a:r>
            </a:p>
          </p:txBody>
        </p:sp>
      </p:grpSp>
      <p:sp>
        <p:nvSpPr>
          <p:cNvPr id="74" name="Content Placeholder 2">
            <a:extLst>
              <a:ext uri="{FF2B5EF4-FFF2-40B4-BE49-F238E27FC236}">
                <a16:creationId xmlns:a16="http://schemas.microsoft.com/office/drawing/2014/main" id="{D4A16D9F-9BA9-4755-BAD3-64F6E8C93010}"/>
              </a:ext>
            </a:extLst>
          </p:cNvPr>
          <p:cNvSpPr txBox="1">
            <a:spLocks/>
          </p:cNvSpPr>
          <p:nvPr/>
        </p:nvSpPr>
        <p:spPr>
          <a:xfrm>
            <a:off x="2074345" y="3091191"/>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6" name="Content Placeholder 2">
            <a:extLst>
              <a:ext uri="{FF2B5EF4-FFF2-40B4-BE49-F238E27FC236}">
                <a16:creationId xmlns:a16="http://schemas.microsoft.com/office/drawing/2014/main" id="{BFC260C4-5221-4B8E-8CF8-555E0EC68ADC}"/>
              </a:ext>
            </a:extLst>
          </p:cNvPr>
          <p:cNvSpPr txBox="1">
            <a:spLocks/>
          </p:cNvSpPr>
          <p:nvPr/>
        </p:nvSpPr>
        <p:spPr>
          <a:xfrm>
            <a:off x="510469" y="179118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7" name="Content Placeholder 2">
            <a:extLst>
              <a:ext uri="{FF2B5EF4-FFF2-40B4-BE49-F238E27FC236}">
                <a16:creationId xmlns:a16="http://schemas.microsoft.com/office/drawing/2014/main" id="{E85FD89C-6785-4319-AACC-C98E361677B2}"/>
              </a:ext>
            </a:extLst>
          </p:cNvPr>
          <p:cNvSpPr txBox="1">
            <a:spLocks/>
          </p:cNvSpPr>
          <p:nvPr/>
        </p:nvSpPr>
        <p:spPr>
          <a:xfrm>
            <a:off x="2074345" y="1799516"/>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8" name="Content Placeholder 2">
            <a:extLst>
              <a:ext uri="{FF2B5EF4-FFF2-40B4-BE49-F238E27FC236}">
                <a16:creationId xmlns:a16="http://schemas.microsoft.com/office/drawing/2014/main" id="{4E180A4C-842B-4FB6-9460-8B78E80A86A6}"/>
              </a:ext>
            </a:extLst>
          </p:cNvPr>
          <p:cNvSpPr txBox="1">
            <a:spLocks/>
          </p:cNvSpPr>
          <p:nvPr/>
        </p:nvSpPr>
        <p:spPr>
          <a:xfrm>
            <a:off x="509698" y="4374382"/>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79" name="Content Placeholder 2">
            <a:extLst>
              <a:ext uri="{FF2B5EF4-FFF2-40B4-BE49-F238E27FC236}">
                <a16:creationId xmlns:a16="http://schemas.microsoft.com/office/drawing/2014/main" id="{465DC564-4895-49F6-83DE-DDE465CD4524}"/>
              </a:ext>
            </a:extLst>
          </p:cNvPr>
          <p:cNvSpPr txBox="1">
            <a:spLocks/>
          </p:cNvSpPr>
          <p:nvPr/>
        </p:nvSpPr>
        <p:spPr>
          <a:xfrm>
            <a:off x="2073574" y="4382711"/>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grpSp>
        <p:nvGrpSpPr>
          <p:cNvPr id="11" name="Group 10">
            <a:extLst>
              <a:ext uri="{FF2B5EF4-FFF2-40B4-BE49-F238E27FC236}">
                <a16:creationId xmlns:a16="http://schemas.microsoft.com/office/drawing/2014/main" id="{BECEA6AC-FCA8-4343-B051-9BE9C6E06D87}"/>
              </a:ext>
            </a:extLst>
          </p:cNvPr>
          <p:cNvGrpSpPr/>
          <p:nvPr/>
        </p:nvGrpSpPr>
        <p:grpSpPr>
          <a:xfrm>
            <a:off x="2368628" y="1996501"/>
            <a:ext cx="73152" cy="1005840"/>
            <a:chOff x="6636391" y="2357169"/>
            <a:chExt cx="73152" cy="1145811"/>
          </a:xfrm>
        </p:grpSpPr>
        <p:cxnSp>
          <p:nvCxnSpPr>
            <p:cNvPr id="4" name="Straight Connector 3">
              <a:extLst>
                <a:ext uri="{FF2B5EF4-FFF2-40B4-BE49-F238E27FC236}">
                  <a16:creationId xmlns:a16="http://schemas.microsoft.com/office/drawing/2014/main" id="{ADE7BFAA-5BDD-4046-8F08-D5D427FA215B}"/>
                </a:ext>
              </a:extLst>
            </p:cNvPr>
            <p:cNvCxnSpPr/>
            <p:nvPr/>
          </p:nvCxnSpPr>
          <p:spPr>
            <a:xfrm>
              <a:off x="6672967" y="2357169"/>
              <a:ext cx="0" cy="1143000"/>
            </a:xfrm>
            <a:prstGeom prst="line">
              <a:avLst/>
            </a:prstGeom>
            <a:ln cap="rnd">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4164958-8AD8-4CE4-9E6B-4FC6B284A751}"/>
                </a:ext>
              </a:extLst>
            </p:cNvPr>
            <p:cNvCxnSpPr/>
            <p:nvPr/>
          </p:nvCxnSpPr>
          <p:spPr>
            <a:xfrm>
              <a:off x="6636391" y="3502980"/>
              <a:ext cx="73152" cy="0"/>
            </a:xfrm>
            <a:prstGeom prst="line">
              <a:avLst/>
            </a:prstGeom>
            <a:ln cap="rnd">
              <a:solidFill>
                <a:schemeClr val="tx1"/>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5D30078-1AA7-460D-A55E-FBDC756DD79C}"/>
                </a:ext>
              </a:extLst>
            </p:cNvPr>
            <p:cNvCxnSpPr/>
            <p:nvPr/>
          </p:nvCxnSpPr>
          <p:spPr>
            <a:xfrm>
              <a:off x="6636391" y="2357169"/>
              <a:ext cx="73152" cy="0"/>
            </a:xfrm>
            <a:prstGeom prst="line">
              <a:avLst/>
            </a:prstGeom>
            <a:ln cap="rnd">
              <a:solidFill>
                <a:schemeClr val="tx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8153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FCA65FF3-CC2A-4479-90EA-16A78A23E291}"/>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7655" t="14783" r="90201" b="45130"/>
          <a:stretch/>
        </p:blipFill>
        <p:spPr bwMode="auto">
          <a:xfrm>
            <a:off x="448419" y="3765873"/>
            <a:ext cx="2960529" cy="77686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720B674-DEBB-47AF-915B-9A68472CAF32}"/>
              </a:ext>
            </a:extLst>
          </p:cNvPr>
          <p:cNvSpPr/>
          <p:nvPr/>
        </p:nvSpPr>
        <p:spPr>
          <a:xfrm>
            <a:off x="354818" y="3743929"/>
            <a:ext cx="3181963" cy="838691"/>
          </a:xfrm>
          <a:prstGeom prst="rect">
            <a:avLst/>
          </a:prstGeom>
        </p:spPr>
        <p:txBody>
          <a:bodyPr wrap="square">
            <a:spAutoFit/>
          </a:bodyPr>
          <a:lstStyle/>
          <a:p>
            <a:pPr defTabSz="548640" fontAlgn="t">
              <a:spcAft>
                <a:spcPts val="480"/>
              </a:spcAft>
            </a:pPr>
            <a:r>
              <a:rPr lang="en-US" sz="900" dirty="0">
                <a:latin typeface="Times New Roman" panose="02020603050405020304" pitchFamily="18" charset="0"/>
                <a:cs typeface="Times New Roman" panose="02020603050405020304" pitchFamily="18" charset="0"/>
              </a:rPr>
              <a:t>TG: Vibrio alginolyticus strain WW1; GenBank: KX425011.1</a:t>
            </a:r>
          </a:p>
          <a:p>
            <a:pPr defTabSz="548640" fontAlgn="t">
              <a:spcAft>
                <a:spcPts val="480"/>
              </a:spcAft>
            </a:pPr>
            <a:r>
              <a:rPr lang="en-US" sz="900" dirty="0">
                <a:latin typeface="Times New Roman" panose="02020603050405020304" pitchFamily="18" charset="0"/>
                <a:cs typeface="Times New Roman" panose="02020603050405020304" pitchFamily="18" charset="0"/>
              </a:rPr>
              <a:t>AT: </a:t>
            </a:r>
            <a:r>
              <a:rPr lang="en-US" sz="900" dirty="0">
                <a:solidFill>
                  <a:prstClr val="black"/>
                </a:solidFill>
                <a:latin typeface="Times New Roman" panose="02020603050405020304" pitchFamily="18" charset="0"/>
                <a:cs typeface="Times New Roman" panose="02020603050405020304" pitchFamily="18" charset="0"/>
              </a:rPr>
              <a:t>Vibrio </a:t>
            </a:r>
            <a:r>
              <a:rPr lang="en-US" sz="900" dirty="0" err="1">
                <a:solidFill>
                  <a:prstClr val="black"/>
                </a:solidFill>
                <a:latin typeface="Times New Roman" panose="02020603050405020304" pitchFamily="18" charset="0"/>
                <a:cs typeface="Times New Roman" panose="02020603050405020304" pitchFamily="18" charset="0"/>
              </a:rPr>
              <a:t>celticus</a:t>
            </a:r>
            <a:r>
              <a:rPr lang="en-US" sz="900" dirty="0">
                <a:solidFill>
                  <a:prstClr val="black"/>
                </a:solidFill>
                <a:latin typeface="Times New Roman" panose="02020603050405020304" pitchFamily="18" charset="0"/>
                <a:cs typeface="Times New Roman" panose="02020603050405020304" pitchFamily="18" charset="0"/>
              </a:rPr>
              <a:t>, isolate 5OM18; GenBank: LN832936.1</a:t>
            </a:r>
          </a:p>
          <a:p>
            <a:pPr defTabSz="548640" fontAlgn="t">
              <a:spcAft>
                <a:spcPts val="480"/>
              </a:spcAft>
            </a:pPr>
            <a:r>
              <a:rPr lang="en-US" sz="900" dirty="0">
                <a:solidFill>
                  <a:prstClr val="black"/>
                </a:solidFill>
                <a:latin typeface="Times New Roman" panose="02020603050405020304" pitchFamily="18" charset="0"/>
                <a:cs typeface="Times New Roman" panose="02020603050405020304" pitchFamily="18" charset="0"/>
              </a:rPr>
              <a:t>GT: Vibrio </a:t>
            </a:r>
            <a:r>
              <a:rPr lang="en-US" sz="900" dirty="0" err="1">
                <a:solidFill>
                  <a:prstClr val="black"/>
                </a:solidFill>
                <a:latin typeface="Times New Roman" panose="02020603050405020304" pitchFamily="18" charset="0"/>
                <a:cs typeface="Times New Roman" panose="02020603050405020304" pitchFamily="18" charset="0"/>
              </a:rPr>
              <a:t>orientalis</a:t>
            </a:r>
            <a:r>
              <a:rPr lang="en-US" sz="900" dirty="0">
                <a:solidFill>
                  <a:prstClr val="black"/>
                </a:solidFill>
                <a:latin typeface="Times New Roman" panose="02020603050405020304" pitchFamily="18" charset="0"/>
                <a:cs typeface="Times New Roman" panose="02020603050405020304" pitchFamily="18" charset="0"/>
              </a:rPr>
              <a:t>, isolate LK2HaP4; GenBank: LT221239.1</a:t>
            </a:r>
          </a:p>
          <a:p>
            <a:pPr defTabSz="548640" fontAlgn="t">
              <a:spcAft>
                <a:spcPts val="480"/>
              </a:spcAft>
            </a:pPr>
            <a:r>
              <a:rPr lang="en-US" sz="900" dirty="0">
                <a:solidFill>
                  <a:prstClr val="black"/>
                </a:solidFill>
                <a:latin typeface="Times New Roman" panose="02020603050405020304" pitchFamily="18" charset="0"/>
                <a:cs typeface="Times New Roman" panose="02020603050405020304" pitchFamily="18" charset="0"/>
              </a:rPr>
              <a:t>GG: </a:t>
            </a:r>
            <a:r>
              <a:rPr lang="en-US" sz="900" dirty="0" err="1">
                <a:solidFill>
                  <a:prstClr val="black"/>
                </a:solidFill>
                <a:latin typeface="Times New Roman" panose="02020603050405020304" pitchFamily="18" charset="0"/>
                <a:cs typeface="Times New Roman" panose="02020603050405020304" pitchFamily="18" charset="0"/>
              </a:rPr>
              <a:t>Halovibrio</a:t>
            </a:r>
            <a:r>
              <a:rPr lang="en-US" sz="900" dirty="0">
                <a:solidFill>
                  <a:prstClr val="black"/>
                </a:solidFill>
                <a:latin typeface="Times New Roman" panose="02020603050405020304" pitchFamily="18" charset="0"/>
                <a:cs typeface="Times New Roman" panose="02020603050405020304" pitchFamily="18" charset="0"/>
              </a:rPr>
              <a:t> sp. strain 5F5; GenBank: KY636397.1</a:t>
            </a:r>
          </a:p>
        </p:txBody>
      </p:sp>
      <p:pic>
        <p:nvPicPr>
          <p:cNvPr id="10"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4F221296-717F-4E74-84EB-1AC9900D9F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87" t="14783" r="88893" b="45130"/>
          <a:stretch/>
        </p:blipFill>
        <p:spPr bwMode="auto">
          <a:xfrm>
            <a:off x="158357" y="3765874"/>
            <a:ext cx="290062" cy="7768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E59D91EE-05A1-4312-BEC3-294AE3FAA8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13" r="83620"/>
          <a:stretch/>
        </p:blipFill>
        <p:spPr bwMode="auto">
          <a:xfrm>
            <a:off x="632857" y="544305"/>
            <a:ext cx="684951"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6CF7DB8F-2006-4B9E-8A18-05D56C2E4D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040" t="3813" r="60134"/>
          <a:stretch/>
        </p:blipFill>
        <p:spPr bwMode="auto">
          <a:xfrm>
            <a:off x="324295" y="544305"/>
            <a:ext cx="494516"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F035DCDF-17E3-4960-BE87-BDB684FAB9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874" t="3813" r="25128"/>
          <a:stretch/>
        </p:blipFill>
        <p:spPr bwMode="auto">
          <a:xfrm>
            <a:off x="1347369" y="544305"/>
            <a:ext cx="501708"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4D18BC12-9447-4004-B729-BE5CB1E70C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636" t="3813"/>
          <a:stretch/>
        </p:blipFill>
        <p:spPr bwMode="auto">
          <a:xfrm>
            <a:off x="2391418" y="544305"/>
            <a:ext cx="558811" cy="31317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F4A8499F-6A56-4F34-8F4A-0FF125088A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001" t="3813" r="13226" b="6702"/>
          <a:stretch/>
        </p:blipFill>
        <p:spPr bwMode="auto">
          <a:xfrm>
            <a:off x="2895286" y="544305"/>
            <a:ext cx="492302" cy="29135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5E60F187-196D-4521-9359-A7B83B5709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13" t="3813" r="48161"/>
          <a:stretch/>
        </p:blipFill>
        <p:spPr bwMode="auto">
          <a:xfrm>
            <a:off x="1865947" y="544305"/>
            <a:ext cx="494516" cy="31317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5660B2-BE06-4622-88B6-E11766349635}"/>
              </a:ext>
            </a:extLst>
          </p:cNvPr>
          <p:cNvSpPr/>
          <p:nvPr/>
        </p:nvSpPr>
        <p:spPr>
          <a:xfrm>
            <a:off x="3791210" y="1308590"/>
            <a:ext cx="3255464" cy="1384995"/>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6. </a:t>
            </a:r>
            <a:r>
              <a:rPr lang="en-US" sz="1200" i="1" dirty="0">
                <a:latin typeface="Times New Roman" panose="02020603050405020304" pitchFamily="18" charset="0"/>
                <a:cs typeface="Times New Roman" panose="02020603050405020304" pitchFamily="18" charset="0"/>
              </a:rPr>
              <a:t>Vibrio </a:t>
            </a:r>
            <a:r>
              <a:rPr lang="en-US" sz="1200" dirty="0">
                <a:latin typeface="Times New Roman" panose="02020603050405020304" pitchFamily="18" charset="0"/>
                <a:cs typeface="Times New Roman" panose="02020603050405020304" pitchFamily="18" charset="0"/>
              </a:rPr>
              <a:t>spp. oligotypes in Control (CON) and Treatment (T) water samples on Days 5, 8, and 12 from Trial 3. These 8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were generated from changes in positions 23 and 37 in a total of 1727 sequences.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show differences in succession of species over time between control and treatment rearing water.</a:t>
            </a:r>
          </a:p>
        </p:txBody>
      </p:sp>
      <p:sp>
        <p:nvSpPr>
          <p:cNvPr id="20" name="Rectangle 19">
            <a:extLst>
              <a:ext uri="{FF2B5EF4-FFF2-40B4-BE49-F238E27FC236}">
                <a16:creationId xmlns:a16="http://schemas.microsoft.com/office/drawing/2014/main" id="{390CA82D-D990-4474-AACB-5F7D8921B127}"/>
              </a:ext>
            </a:extLst>
          </p:cNvPr>
          <p:cNvSpPr/>
          <p:nvPr/>
        </p:nvSpPr>
        <p:spPr>
          <a:xfrm rot="16200000">
            <a:off x="-1083241" y="1809495"/>
            <a:ext cx="2520129" cy="258532"/>
          </a:xfrm>
          <a:prstGeom prst="rect">
            <a:avLst/>
          </a:prstGeom>
          <a:solidFill>
            <a:schemeClr val="bg1"/>
          </a:solidFill>
        </p:spPr>
        <p:txBody>
          <a:bodyPr wrap="square">
            <a:spAutoFit/>
          </a:bodyPr>
          <a:lstStyle/>
          <a:p>
            <a:pPr algn="ctr" fontAlgn="t"/>
            <a:r>
              <a:rPr lang="en-US" sz="1080" dirty="0">
                <a:latin typeface="Times New Roman" panose="02020603050405020304" pitchFamily="18" charset="0"/>
                <a:cs typeface="Times New Roman" panose="02020603050405020304" pitchFamily="18" charset="0"/>
              </a:rPr>
              <a:t>Oligotypes</a:t>
            </a:r>
          </a:p>
        </p:txBody>
      </p:sp>
      <p:graphicFrame>
        <p:nvGraphicFramePr>
          <p:cNvPr id="26" name="Table 25">
            <a:extLst>
              <a:ext uri="{FF2B5EF4-FFF2-40B4-BE49-F238E27FC236}">
                <a16:creationId xmlns:a16="http://schemas.microsoft.com/office/drawing/2014/main" id="{06CCDF83-1AAC-4B92-833A-F9B4E9D85B91}"/>
              </a:ext>
            </a:extLst>
          </p:cNvPr>
          <p:cNvGraphicFramePr>
            <a:graphicFrameLocks noGrp="1"/>
          </p:cNvGraphicFramePr>
          <p:nvPr>
            <p:extLst>
              <p:ext uri="{D42A27DB-BD31-4B8C-83A1-F6EECF244321}">
                <p14:modId xmlns:p14="http://schemas.microsoft.com/office/powerpoint/2010/main" val="2654866092"/>
              </p:ext>
            </p:extLst>
          </p:nvPr>
        </p:nvGraphicFramePr>
        <p:xfrm>
          <a:off x="311409" y="544304"/>
          <a:ext cx="3089514" cy="3135398"/>
        </p:xfrm>
        <a:graphic>
          <a:graphicData uri="http://schemas.openxmlformats.org/drawingml/2006/table">
            <a:tbl>
              <a:tblPr lastRow="1" bandRow="1">
                <a:tableStyleId>{8EC20E35-A176-4012-BC5E-935CFFF8708E}</a:tableStyleId>
              </a:tblPr>
              <a:tblGrid>
                <a:gridCol w="514919">
                  <a:extLst>
                    <a:ext uri="{9D8B030D-6E8A-4147-A177-3AD203B41FA5}">
                      <a16:colId xmlns:a16="http://schemas.microsoft.com/office/drawing/2014/main" val="1979778462"/>
                    </a:ext>
                  </a:extLst>
                </a:gridCol>
                <a:gridCol w="514919">
                  <a:extLst>
                    <a:ext uri="{9D8B030D-6E8A-4147-A177-3AD203B41FA5}">
                      <a16:colId xmlns:a16="http://schemas.microsoft.com/office/drawing/2014/main" val="1876456677"/>
                    </a:ext>
                  </a:extLst>
                </a:gridCol>
                <a:gridCol w="514919">
                  <a:extLst>
                    <a:ext uri="{9D8B030D-6E8A-4147-A177-3AD203B41FA5}">
                      <a16:colId xmlns:a16="http://schemas.microsoft.com/office/drawing/2014/main" val="3056925298"/>
                    </a:ext>
                  </a:extLst>
                </a:gridCol>
                <a:gridCol w="514919">
                  <a:extLst>
                    <a:ext uri="{9D8B030D-6E8A-4147-A177-3AD203B41FA5}">
                      <a16:colId xmlns:a16="http://schemas.microsoft.com/office/drawing/2014/main" val="3046989232"/>
                    </a:ext>
                  </a:extLst>
                </a:gridCol>
                <a:gridCol w="514919">
                  <a:extLst>
                    <a:ext uri="{9D8B030D-6E8A-4147-A177-3AD203B41FA5}">
                      <a16:colId xmlns:a16="http://schemas.microsoft.com/office/drawing/2014/main" val="1416670930"/>
                    </a:ext>
                  </a:extLst>
                </a:gridCol>
                <a:gridCol w="514919">
                  <a:extLst>
                    <a:ext uri="{9D8B030D-6E8A-4147-A177-3AD203B41FA5}">
                      <a16:colId xmlns:a16="http://schemas.microsoft.com/office/drawing/2014/main" val="3850355546"/>
                    </a:ext>
                  </a:extLst>
                </a:gridCol>
              </a:tblGrid>
              <a:tr h="2659821">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731520" rtl="0" eaLnBrk="1" fontAlgn="auto" latinLnBrk="0" hangingPunct="1">
                        <a:lnSpc>
                          <a:spcPct val="100000"/>
                        </a:lnSpc>
                        <a:spcBef>
                          <a:spcPts val="0"/>
                        </a:spcBef>
                        <a:spcAft>
                          <a:spcPts val="0"/>
                        </a:spcAft>
                        <a:buClrTx/>
                        <a:buSzTx/>
                        <a:buFontTx/>
                        <a:buNone/>
                        <a:tabLst/>
                        <a:defRPr/>
                      </a:pPr>
                      <a:endParaRPr lang="en-US" sz="600" dirty="0">
                        <a:latin typeface="Times New Roman" panose="02020603050405020304" pitchFamily="18" charset="0"/>
                        <a:cs typeface="Times New Roman" panose="02020603050405020304" pitchFamily="18" charset="0"/>
                      </a:endParaRPr>
                    </a:p>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43356154"/>
                  </a:ext>
                </a:extLst>
              </a:tr>
              <a:tr h="198419">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62087540"/>
                  </a:ext>
                </a:extLst>
              </a:tr>
              <a:tr h="277158">
                <a:tc gridSpan="2">
                  <a:txBody>
                    <a:bodyPr/>
                    <a:lstStyle/>
                    <a:p>
                      <a:pPr algn="ctr"/>
                      <a:r>
                        <a:rPr lang="en-US" sz="1400" dirty="0">
                          <a:latin typeface="Times New Roman" panose="02020603050405020304" pitchFamily="18" charset="0"/>
                          <a:cs typeface="Times New Roman" panose="02020603050405020304" pitchFamily="18" charset="0"/>
                        </a:rPr>
                        <a:t>Day 5</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8</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12</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33872474"/>
                  </a:ext>
                </a:extLst>
              </a:tr>
            </a:tbl>
          </a:graphicData>
        </a:graphic>
      </p:graphicFrame>
    </p:spTree>
    <p:extLst>
      <p:ext uri="{BB962C8B-B14F-4D97-AF65-F5344CB8AC3E}">
        <p14:creationId xmlns:p14="http://schemas.microsoft.com/office/powerpoint/2010/main" val="99018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D27D6F-28CB-4781-A486-F01665574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4"/>
            <a:ext cx="7315200" cy="3701949"/>
          </a:xfrm>
          <a:prstGeom prst="rect">
            <a:avLst/>
          </a:prstGeom>
        </p:spPr>
      </p:pic>
      <p:grpSp>
        <p:nvGrpSpPr>
          <p:cNvPr id="30" name="Group 29">
            <a:extLst>
              <a:ext uri="{FF2B5EF4-FFF2-40B4-BE49-F238E27FC236}">
                <a16:creationId xmlns:a16="http://schemas.microsoft.com/office/drawing/2014/main" id="{C3B5FB46-BCE7-4306-B4A9-4B6133635DF9}"/>
              </a:ext>
            </a:extLst>
          </p:cNvPr>
          <p:cNvGrpSpPr/>
          <p:nvPr/>
        </p:nvGrpSpPr>
        <p:grpSpPr>
          <a:xfrm>
            <a:off x="1167027" y="2610454"/>
            <a:ext cx="983183" cy="1153129"/>
            <a:chOff x="2048887" y="8063"/>
            <a:chExt cx="1638639" cy="1921882"/>
          </a:xfrm>
        </p:grpSpPr>
        <p:grpSp>
          <p:nvGrpSpPr>
            <p:cNvPr id="29" name="Group 28">
              <a:extLst>
                <a:ext uri="{FF2B5EF4-FFF2-40B4-BE49-F238E27FC236}">
                  <a16:creationId xmlns:a16="http://schemas.microsoft.com/office/drawing/2014/main" id="{DEAC9322-72F9-4319-B368-B98BD18D1FB9}"/>
                </a:ext>
              </a:extLst>
            </p:cNvPr>
            <p:cNvGrpSpPr/>
            <p:nvPr/>
          </p:nvGrpSpPr>
          <p:grpSpPr>
            <a:xfrm>
              <a:off x="2048887" y="262985"/>
              <a:ext cx="1638639" cy="1666960"/>
              <a:chOff x="2048887" y="262985"/>
              <a:chExt cx="1638639" cy="1666960"/>
            </a:xfrm>
          </p:grpSpPr>
          <p:sp>
            <p:nvSpPr>
              <p:cNvPr id="24" name="Title 1">
                <a:extLst>
                  <a:ext uri="{FF2B5EF4-FFF2-40B4-BE49-F238E27FC236}">
                    <a16:creationId xmlns:a16="http://schemas.microsoft.com/office/drawing/2014/main" id="{D9320246-2853-4472-899C-47988EF85170}"/>
                  </a:ext>
                </a:extLst>
              </p:cNvPr>
              <p:cNvSpPr txBox="1">
                <a:spLocks/>
              </p:cNvSpPr>
              <p:nvPr/>
            </p:nvSpPr>
            <p:spPr>
              <a:xfrm>
                <a:off x="2048887" y="26298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F3AFD9C8-FC37-4946-B11F-56A7E147DE90}"/>
                  </a:ext>
                </a:extLst>
              </p:cNvPr>
              <p:cNvSpPr/>
              <p:nvPr/>
            </p:nvSpPr>
            <p:spPr>
              <a:xfrm>
                <a:off x="2192462" y="330953"/>
                <a:ext cx="624840" cy="620892"/>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F700568D-2ECB-42D8-B1A8-827E90128044}"/>
                  </a:ext>
                </a:extLst>
              </p:cNvPr>
              <p:cNvSpPr/>
              <p:nvPr/>
            </p:nvSpPr>
            <p:spPr>
              <a:xfrm>
                <a:off x="2436302" y="1658207"/>
                <a:ext cx="137160" cy="1371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23E2AC7E-681A-4A0B-B341-2DE1B239D03F}"/>
                  </a:ext>
                </a:extLst>
              </p:cNvPr>
              <p:cNvSpPr/>
              <p:nvPr/>
            </p:nvSpPr>
            <p:spPr>
              <a:xfrm>
                <a:off x="2322002" y="921637"/>
                <a:ext cx="365760" cy="3657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23" name="Content Placeholder 2">
                <a:extLst>
                  <a:ext uri="{FF2B5EF4-FFF2-40B4-BE49-F238E27FC236}">
                    <a16:creationId xmlns:a16="http://schemas.microsoft.com/office/drawing/2014/main" id="{D3A25068-547A-4EE5-8695-FDC1C851EEE8}"/>
                  </a:ext>
                </a:extLst>
              </p:cNvPr>
              <p:cNvSpPr txBox="1">
                <a:spLocks/>
              </p:cNvSpPr>
              <p:nvPr/>
            </p:nvSpPr>
            <p:spPr>
              <a:xfrm>
                <a:off x="2836803" y="457199"/>
                <a:ext cx="850723" cy="1472746"/>
              </a:xfrm>
              <a:prstGeom prst="rect">
                <a:avLst/>
              </a:prstGeom>
            </p:spPr>
            <p:txBody>
              <a:bodyPr vert="horz" lIns="0" tIns="27432" rIns="0" bIns="27432"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2,700,000</a:t>
                </a:r>
              </a:p>
              <a:p>
                <a:pPr marL="0" indent="0" algn="ctr">
                  <a:spcBef>
                    <a:spcPts val="0"/>
                  </a:spcBef>
                  <a:spcAft>
                    <a:spcPts val="0"/>
                  </a:spcAft>
                  <a:buNone/>
                </a:pPr>
                <a:endParaRPr lang="en-US" sz="72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8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1,350,000</a:t>
                </a:r>
              </a:p>
              <a:p>
                <a:pPr marL="0" indent="0" algn="ctr">
                  <a:spcBef>
                    <a:spcPts val="0"/>
                  </a:spcBef>
                  <a:spcAft>
                    <a:spcPts val="0"/>
                  </a:spcAft>
                  <a:buNone/>
                </a:pPr>
                <a:endParaRPr lang="en-US" sz="11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675,000</a:t>
                </a:r>
              </a:p>
              <a:p>
                <a:pPr marL="0" indent="0" algn="ctr">
                  <a:spcBef>
                    <a:spcPts val="0"/>
                  </a:spcBef>
                  <a:spcAft>
                    <a:spcPts val="0"/>
                  </a:spcAft>
                  <a:buNone/>
                </a:pPr>
                <a:endParaRPr lang="en-US" sz="5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a:t>
                </a:r>
              </a:p>
            </p:txBody>
          </p:sp>
          <p:sp>
            <p:nvSpPr>
              <p:cNvPr id="27" name="Oval 26">
                <a:extLst>
                  <a:ext uri="{FF2B5EF4-FFF2-40B4-BE49-F238E27FC236}">
                    <a16:creationId xmlns:a16="http://schemas.microsoft.com/office/drawing/2014/main" id="{F1B7B542-0EE6-42DA-99CC-7ED5F75BA30A}"/>
                  </a:ext>
                </a:extLst>
              </p:cNvPr>
              <p:cNvSpPr/>
              <p:nvPr/>
            </p:nvSpPr>
            <p:spPr>
              <a:xfrm>
                <a:off x="2386010" y="1343235"/>
                <a:ext cx="237743" cy="237743"/>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28" name="Content Placeholder 2">
              <a:extLst>
                <a:ext uri="{FF2B5EF4-FFF2-40B4-BE49-F238E27FC236}">
                  <a16:creationId xmlns:a16="http://schemas.microsoft.com/office/drawing/2014/main" id="{2F2943CB-0E14-4558-A80C-02A361DC1233}"/>
                </a:ext>
              </a:extLst>
            </p:cNvPr>
            <p:cNvSpPr txBox="1">
              <a:spLocks/>
            </p:cNvSpPr>
            <p:nvPr/>
          </p:nvSpPr>
          <p:spPr>
            <a:xfrm>
              <a:off x="2171613" y="8063"/>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solidFill>
                    <a:schemeClr val="tx1"/>
                  </a:solidFill>
                  <a:latin typeface="Times New Roman" panose="02020603050405020304" pitchFamily="18" charset="0"/>
                  <a:cs typeface="Times New Roman" panose="02020603050405020304" pitchFamily="18" charset="0"/>
                </a:rPr>
                <a:t>Number of Reads</a:t>
              </a:r>
            </a:p>
          </p:txBody>
        </p:sp>
      </p:grpSp>
      <p:grpSp>
        <p:nvGrpSpPr>
          <p:cNvPr id="3" name="Group 2">
            <a:extLst>
              <a:ext uri="{FF2B5EF4-FFF2-40B4-BE49-F238E27FC236}">
                <a16:creationId xmlns:a16="http://schemas.microsoft.com/office/drawing/2014/main" id="{2FACF37E-4A7C-42C6-9472-3E46CCAA2CF3}"/>
              </a:ext>
            </a:extLst>
          </p:cNvPr>
          <p:cNvGrpSpPr/>
          <p:nvPr/>
        </p:nvGrpSpPr>
        <p:grpSpPr>
          <a:xfrm>
            <a:off x="148896" y="2608390"/>
            <a:ext cx="971093" cy="1155195"/>
            <a:chOff x="8752397" y="38984"/>
            <a:chExt cx="1618488" cy="1925325"/>
          </a:xfrm>
        </p:grpSpPr>
        <p:grpSp>
          <p:nvGrpSpPr>
            <p:cNvPr id="2" name="Group 1">
              <a:extLst>
                <a:ext uri="{FF2B5EF4-FFF2-40B4-BE49-F238E27FC236}">
                  <a16:creationId xmlns:a16="http://schemas.microsoft.com/office/drawing/2014/main" id="{B10AC978-B955-4C66-8066-FB7C63FFFB89}"/>
                </a:ext>
              </a:extLst>
            </p:cNvPr>
            <p:cNvGrpSpPr/>
            <p:nvPr/>
          </p:nvGrpSpPr>
          <p:grpSpPr>
            <a:xfrm>
              <a:off x="8752397" y="38984"/>
              <a:ext cx="1618488" cy="1925325"/>
              <a:chOff x="8752397" y="38984"/>
              <a:chExt cx="1618488" cy="1925325"/>
            </a:xfrm>
          </p:grpSpPr>
          <p:grpSp>
            <p:nvGrpSpPr>
              <p:cNvPr id="32" name="Group 31">
                <a:extLst>
                  <a:ext uri="{FF2B5EF4-FFF2-40B4-BE49-F238E27FC236}">
                    <a16:creationId xmlns:a16="http://schemas.microsoft.com/office/drawing/2014/main" id="{43B6DBD2-B85C-4BA6-8491-F5E7EE2A99EE}"/>
                  </a:ext>
                </a:extLst>
              </p:cNvPr>
              <p:cNvGrpSpPr/>
              <p:nvPr/>
            </p:nvGrpSpPr>
            <p:grpSpPr>
              <a:xfrm>
                <a:off x="8752397" y="38984"/>
                <a:ext cx="1618488" cy="1925325"/>
                <a:chOff x="105197" y="4620"/>
                <a:chExt cx="1618488" cy="1925325"/>
              </a:xfrm>
            </p:grpSpPr>
            <p:grpSp>
              <p:nvGrpSpPr>
                <p:cNvPr id="25" name="Group 24">
                  <a:extLst>
                    <a:ext uri="{FF2B5EF4-FFF2-40B4-BE49-F238E27FC236}">
                      <a16:creationId xmlns:a16="http://schemas.microsoft.com/office/drawing/2014/main" id="{E678CFFB-6714-4C76-84FC-77A921C8D526}"/>
                    </a:ext>
                  </a:extLst>
                </p:cNvPr>
                <p:cNvGrpSpPr/>
                <p:nvPr/>
              </p:nvGrpSpPr>
              <p:grpSpPr>
                <a:xfrm>
                  <a:off x="105197" y="262986"/>
                  <a:ext cx="1618488" cy="1666959"/>
                  <a:chOff x="10220241" y="82075"/>
                  <a:chExt cx="1618488" cy="1666959"/>
                </a:xfrm>
              </p:grpSpPr>
              <p:sp>
                <p:nvSpPr>
                  <p:cNvPr id="17" name="Title 1">
                    <a:extLst>
                      <a:ext uri="{FF2B5EF4-FFF2-40B4-BE49-F238E27FC236}">
                        <a16:creationId xmlns:a16="http://schemas.microsoft.com/office/drawing/2014/main" id="{74442DD6-DD82-4492-8531-55C5399A6C00}"/>
                      </a:ext>
                    </a:extLst>
                  </p:cNvPr>
                  <p:cNvSpPr txBox="1">
                    <a:spLocks/>
                  </p:cNvSpPr>
                  <p:nvPr/>
                </p:nvSpPr>
                <p:spPr>
                  <a:xfrm>
                    <a:off x="10220241" y="8207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8EB08BD-C9DA-4C5A-B11C-EA2F3117A64B}"/>
                      </a:ext>
                    </a:extLst>
                  </p:cNvPr>
                  <p:cNvSpPr txBox="1">
                    <a:spLocks/>
                  </p:cNvSpPr>
                  <p:nvPr/>
                </p:nvSpPr>
                <p:spPr>
                  <a:xfrm>
                    <a:off x="10580692" y="141606"/>
                    <a:ext cx="574174" cy="1607428"/>
                  </a:xfrm>
                  <a:prstGeom prst="rect">
                    <a:avLst/>
                  </a:prstGeom>
                </p:spPr>
                <p:txBody>
                  <a:bodyPr vert="horz" lIns="0" tIns="27432" rIns="0" bIns="27432"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840" b="1" dirty="0">
                        <a:latin typeface="Times New Roman" panose="02020603050405020304" pitchFamily="18" charset="0"/>
                        <a:cs typeface="Times New Roman" panose="02020603050405020304" pitchFamily="18" charset="0"/>
                      </a:rPr>
                      <a:t>3.6</a:t>
                    </a: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840" b="1" dirty="0">
                        <a:latin typeface="Times New Roman" panose="02020603050405020304" pitchFamily="18" charset="0"/>
                        <a:cs typeface="Times New Roman" panose="02020603050405020304" pitchFamily="18" charset="0"/>
                      </a:rPr>
                      <a:t>1</a:t>
                    </a:r>
                  </a:p>
                  <a:p>
                    <a:pPr>
                      <a:spcBef>
                        <a:spcPts val="0"/>
                      </a:spcBef>
                      <a:spcAft>
                        <a:spcPts val="0"/>
                      </a:spcAft>
                    </a:pPr>
                    <a:r>
                      <a:rPr lang="en-US" sz="840" b="1" dirty="0">
                        <a:latin typeface="Times New Roman" panose="02020603050405020304" pitchFamily="18" charset="0"/>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81B0E99B-7853-4BC6-A2B0-CBE0B448F2C4}"/>
                          </a:ext>
                        </a:extLst>
                      </p:cNvPr>
                      <p:cNvSpPr txBox="1">
                        <a:spLocks/>
                      </p:cNvSpPr>
                      <p:nvPr/>
                    </p:nvSpPr>
                    <p:spPr>
                      <a:xfrm>
                        <a:off x="10863558" y="561623"/>
                        <a:ext cx="890124" cy="686476"/>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f>
                                <m:fPr>
                                  <m:ctrlPr>
                                    <a:rPr lang="en-US" sz="840" b="1" i="1">
                                      <a:latin typeface="Cambria Math" panose="02040503050406030204" pitchFamily="18" charset="0"/>
                                    </a:rPr>
                                  </m:ctrlPr>
                                </m:fPr>
                                <m:num>
                                  <m:r>
                                    <m:rPr>
                                      <m:sty m:val="p"/>
                                    </m:rPr>
                                    <a:rPr lang="en-US" sz="840">
                                      <a:latin typeface="Cambria Math" panose="02040503050406030204" pitchFamily="18" charset="0"/>
                                    </a:rPr>
                                    <m:t>Treatment</m:t>
                                  </m:r>
                                </m:num>
                                <m:den>
                                  <m:r>
                                    <m:rPr>
                                      <m:sty m:val="p"/>
                                    </m:rPr>
                                    <a:rPr lang="en-US" sz="840">
                                      <a:latin typeface="Cambria Math" panose="02040503050406030204" pitchFamily="18" charset="0"/>
                                    </a:rPr>
                                    <m:t>Control</m:t>
                                  </m:r>
                                </m:den>
                              </m:f>
                            </m:oMath>
                          </m:oMathPara>
                        </a14:m>
                        <a:endParaRPr lang="en-US" sz="840" b="1" dirty="0">
                          <a:latin typeface="Times New Roman" panose="02020603050405020304" pitchFamily="18" charset="0"/>
                          <a:cs typeface="Times New Roman" panose="02020603050405020304" pitchFamily="18" charset="0"/>
                        </a:endParaRPr>
                      </a:p>
                    </p:txBody>
                  </p:sp>
                </mc:Choice>
                <mc:Fallback xmlns="">
                  <p:sp>
                    <p:nvSpPr>
                      <p:cNvPr id="11" name="Content Placeholder 2">
                        <a:extLst>
                          <a:ext uri="{FF2B5EF4-FFF2-40B4-BE49-F238E27FC236}">
                            <a16:creationId xmlns:a16="http://schemas.microsoft.com/office/drawing/2014/main" id="{81B0E99B-7853-4BC6-A2B0-CBE0B448F2C4}"/>
                          </a:ext>
                        </a:extLst>
                      </p:cNvPr>
                      <p:cNvSpPr txBox="1">
                        <a:spLocks noRot="1" noChangeAspect="1" noMove="1" noResize="1" noEditPoints="1" noAdjustHandles="1" noChangeArrowheads="1" noChangeShapeType="1" noTextEdit="1"/>
                      </p:cNvSpPr>
                      <p:nvPr/>
                    </p:nvSpPr>
                    <p:spPr>
                      <a:xfrm>
                        <a:off x="10863558" y="561623"/>
                        <a:ext cx="890124" cy="686476"/>
                      </a:xfrm>
                      <a:prstGeom prst="rect">
                        <a:avLst/>
                      </a:prstGeom>
                      <a:blipFill>
                        <a:blip r:embed="rId4"/>
                        <a:stretch>
                          <a:fillRect l="-5747" r="-2299"/>
                        </a:stretch>
                      </a:blipFill>
                    </p:spPr>
                    <p:txBody>
                      <a:bodyPr/>
                      <a:lstStyle/>
                      <a:p>
                        <a:r>
                          <a:rPr lang="en-US">
                            <a:noFill/>
                          </a:rPr>
                          <a:t> </a:t>
                        </a:r>
                      </a:p>
                    </p:txBody>
                  </p:sp>
                </mc:Fallback>
              </mc:AlternateContent>
            </p:grpSp>
            <p:sp>
              <p:nvSpPr>
                <p:cNvPr id="31" name="Content Placeholder 2">
                  <a:extLst>
                    <a:ext uri="{FF2B5EF4-FFF2-40B4-BE49-F238E27FC236}">
                      <a16:creationId xmlns:a16="http://schemas.microsoft.com/office/drawing/2014/main" id="{772CCAEE-9206-4B7A-B6DF-FAA99BD217E6}"/>
                    </a:ext>
                  </a:extLst>
                </p:cNvPr>
                <p:cNvSpPr txBox="1">
                  <a:spLocks/>
                </p:cNvSpPr>
                <p:nvPr/>
              </p:nvSpPr>
              <p:spPr>
                <a:xfrm>
                  <a:off x="233067" y="4620"/>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solidFill>
                        <a:schemeClr val="tx1"/>
                      </a:solidFill>
                      <a:latin typeface="Times New Roman" panose="02020603050405020304" pitchFamily="18" charset="0"/>
                      <a:cs typeface="Times New Roman" panose="02020603050405020304" pitchFamily="18" charset="0"/>
                    </a:rPr>
                    <a:t>Occurrence</a:t>
                  </a:r>
                </a:p>
              </p:txBody>
            </p:sp>
          </p:grpSp>
          <p:pic>
            <p:nvPicPr>
              <p:cNvPr id="26" name="Picture 25">
                <a:extLst>
                  <a:ext uri="{FF2B5EF4-FFF2-40B4-BE49-F238E27FC236}">
                    <a16:creationId xmlns:a16="http://schemas.microsoft.com/office/drawing/2014/main" id="{F7BC0AE6-1FCE-43BF-A50B-BF17490F4B11}"/>
                  </a:ext>
                </a:extLst>
              </p:cNvPr>
              <p:cNvPicPr>
                <a:picLocks noChangeAspect="1"/>
              </p:cNvPicPr>
              <p:nvPr/>
            </p:nvPicPr>
            <p:blipFill rotWithShape="1">
              <a:blip r:embed="rId5"/>
              <a:srcRect r="3481" b="6431"/>
              <a:stretch/>
            </p:blipFill>
            <p:spPr>
              <a:xfrm rot="16200000">
                <a:off x="8244226" y="990327"/>
                <a:ext cx="1501077" cy="347858"/>
              </a:xfrm>
              <a:prstGeom prst="rect">
                <a:avLst/>
              </a:prstGeom>
            </p:spPr>
          </p:pic>
        </p:grpSp>
        <p:sp>
          <p:nvSpPr>
            <p:cNvPr id="35" name="Oval 34">
              <a:extLst>
                <a:ext uri="{FF2B5EF4-FFF2-40B4-BE49-F238E27FC236}">
                  <a16:creationId xmlns:a16="http://schemas.microsoft.com/office/drawing/2014/main" id="{18643A74-44DB-4588-A983-80F9B6DA8DB5}"/>
                </a:ext>
              </a:extLst>
            </p:cNvPr>
            <p:cNvSpPr/>
            <p:nvPr/>
          </p:nvSpPr>
          <p:spPr>
            <a:xfrm>
              <a:off x="9623971" y="1323324"/>
              <a:ext cx="365760" cy="365760"/>
            </a:xfrm>
            <a:prstGeom prst="ellipse">
              <a:avLst/>
            </a:prstGeom>
            <a:solidFill>
              <a:schemeClr val="accent5">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36" name="Diamond 35">
              <a:extLst>
                <a:ext uri="{FF2B5EF4-FFF2-40B4-BE49-F238E27FC236}">
                  <a16:creationId xmlns:a16="http://schemas.microsoft.com/office/drawing/2014/main" id="{5E81E92B-5B1B-4ACD-BEEF-E7AAD089092B}"/>
                </a:ext>
              </a:extLst>
            </p:cNvPr>
            <p:cNvSpPr/>
            <p:nvPr/>
          </p:nvSpPr>
          <p:spPr>
            <a:xfrm>
              <a:off x="9623971" y="388679"/>
              <a:ext cx="365760" cy="365760"/>
            </a:xfrm>
            <a:prstGeom prst="diamond">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id="{5EB567E4-8A3E-4B6B-9DAE-BFD6245E6F5D}"/>
              </a:ext>
            </a:extLst>
          </p:cNvPr>
          <p:cNvSpPr/>
          <p:nvPr/>
        </p:nvSpPr>
        <p:spPr>
          <a:xfrm>
            <a:off x="195581" y="4144869"/>
            <a:ext cx="7023100" cy="1200329"/>
          </a:xfrm>
          <a:prstGeom prst="rect">
            <a:avLst/>
          </a:prstGeom>
        </p:spPr>
        <p:txBody>
          <a:bodyPr wrap="square">
            <a:spAutoFit/>
          </a:bodyPr>
          <a:lstStyle/>
          <a:p>
            <a:pPr defTabSz="548399">
              <a:defRPr/>
            </a:pPr>
            <a:r>
              <a:rPr lang="en-US" sz="1200" dirty="0">
                <a:latin typeface="Times New Roman" panose="02020603050405020304" pitchFamily="18" charset="0"/>
                <a:cs typeface="Times New Roman" panose="02020603050405020304" pitchFamily="18" charset="0"/>
              </a:rPr>
              <a:t>Figure 7. Co-occurrence network analysis based on Bray-Curtis dissimilarity metric (max distance =0.5, Order level) for water samples from Trial 3 (n=18). Taxa that change in the same way share an edge; nodes that have edges occur in the same proportions and in the same samples. Darker blue circle nodes indicate taxa that occurs in the Control significantly more than Treated water samples. White nodes have equal occurrence in treated and control water samples. Darker red diamond nodes indicated taxa that occurs in the Treated significantly more than Control water samples. </a:t>
            </a:r>
          </a:p>
        </p:txBody>
      </p:sp>
    </p:spTree>
    <p:extLst>
      <p:ext uri="{BB962C8B-B14F-4D97-AF65-F5344CB8AC3E}">
        <p14:creationId xmlns:p14="http://schemas.microsoft.com/office/powerpoint/2010/main" val="309683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252E-A4C8-400D-B9C3-068C0EA1418F}"/>
              </a:ext>
            </a:extLst>
          </p:cNvPr>
          <p:cNvSpPr>
            <a:spLocks noGrp="1"/>
          </p:cNvSpPr>
          <p:nvPr>
            <p:ph type="title"/>
          </p:nvPr>
        </p:nvSpPr>
        <p:spPr/>
        <p:txBody>
          <a:bodyPr/>
          <a:lstStyle/>
          <a:p>
            <a:r>
              <a:rPr lang="en-US" dirty="0"/>
              <a:t>Supplementary Figures</a:t>
            </a:r>
          </a:p>
        </p:txBody>
      </p:sp>
      <p:sp>
        <p:nvSpPr>
          <p:cNvPr id="3" name="Text Placeholder 2">
            <a:extLst>
              <a:ext uri="{FF2B5EF4-FFF2-40B4-BE49-F238E27FC236}">
                <a16:creationId xmlns:a16="http://schemas.microsoft.com/office/drawing/2014/main" id="{EF1C0A11-C88B-4A0B-A488-97B9B37CC54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2065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42397</TotalTime>
  <Words>1600</Words>
  <Application>Microsoft Office PowerPoint</Application>
  <PresentationFormat>Custom</PresentationFormat>
  <Paragraphs>342</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Trial 1</vt:lpstr>
      <vt:lpstr>PowerPoint Presentation</vt:lpstr>
      <vt:lpstr>PowerPoint Presentation</vt:lpstr>
      <vt:lpstr>PowerPoint Presentation</vt:lpstr>
      <vt:lpstr>PowerPoint Presentation</vt:lpstr>
      <vt:lpstr>Supplementary Figures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Stevick</dc:creator>
  <cp:lastModifiedBy>Rebecca Stevick</cp:lastModifiedBy>
  <cp:revision>1788</cp:revision>
  <cp:lastPrinted>2017-12-13T20:05:43Z</cp:lastPrinted>
  <dcterms:created xsi:type="dcterms:W3CDTF">2017-09-02T01:53:31Z</dcterms:created>
  <dcterms:modified xsi:type="dcterms:W3CDTF">2018-04-23T19:46:49Z</dcterms:modified>
</cp:coreProperties>
</file>