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handoutMasterIdLst>
    <p:handoutMasterId r:id="rId25"/>
  </p:handoutMasterIdLst>
  <p:sldIdLst>
    <p:sldId id="314" r:id="rId2"/>
    <p:sldId id="351" r:id="rId3"/>
    <p:sldId id="276" r:id="rId4"/>
    <p:sldId id="341" r:id="rId5"/>
    <p:sldId id="356" r:id="rId6"/>
    <p:sldId id="305" r:id="rId7"/>
    <p:sldId id="352" r:id="rId8"/>
    <p:sldId id="326" r:id="rId9"/>
    <p:sldId id="350" r:id="rId10"/>
    <p:sldId id="355" r:id="rId11"/>
    <p:sldId id="339" r:id="rId12"/>
    <p:sldId id="274" r:id="rId13"/>
    <p:sldId id="306" r:id="rId14"/>
    <p:sldId id="360" r:id="rId15"/>
    <p:sldId id="361" r:id="rId16"/>
    <p:sldId id="362" r:id="rId17"/>
    <p:sldId id="363" r:id="rId18"/>
    <p:sldId id="364" r:id="rId19"/>
    <p:sldId id="365" r:id="rId20"/>
    <p:sldId id="366" r:id="rId21"/>
    <p:sldId id="368" r:id="rId22"/>
    <p:sldId id="367" r:id="rId23"/>
  </p:sldIdLst>
  <p:sldSz cx="8229600" cy="5486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ADD8E6"/>
    <a:srgbClr val="FF9B9B"/>
    <a:srgbClr val="E6E6E6"/>
    <a:srgbClr val="CCFFFF"/>
    <a:srgbClr val="8B0000"/>
    <a:srgbClr val="E7E7E7"/>
    <a:srgbClr val="99FFCC"/>
    <a:srgbClr val="93FFC4"/>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91192" autoAdjust="0"/>
  </p:normalViewPr>
  <p:slideViewPr>
    <p:cSldViewPr snapToGrid="0">
      <p:cViewPr varScale="1">
        <p:scale>
          <a:sx n="84" d="100"/>
          <a:sy n="84" d="100"/>
        </p:scale>
        <p:origin x="78" y="702"/>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11/30/2018</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11/30/2018</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14</a:t>
            </a:fld>
            <a:endParaRPr lang="en-US"/>
          </a:p>
        </p:txBody>
      </p:sp>
    </p:spTree>
    <p:extLst>
      <p:ext uri="{BB962C8B-B14F-4D97-AF65-F5344CB8AC3E}">
        <p14:creationId xmlns:p14="http://schemas.microsoft.com/office/powerpoint/2010/main" val="382119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114193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16</a:t>
            </a:fld>
            <a:endParaRPr lang="en-US"/>
          </a:p>
        </p:txBody>
      </p:sp>
    </p:spTree>
    <p:extLst>
      <p:ext uri="{BB962C8B-B14F-4D97-AF65-F5344CB8AC3E}">
        <p14:creationId xmlns:p14="http://schemas.microsoft.com/office/powerpoint/2010/main" val="248826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17</a:t>
            </a:fld>
            <a:endParaRPr lang="en-US"/>
          </a:p>
        </p:txBody>
      </p:sp>
    </p:spTree>
    <p:extLst>
      <p:ext uri="{BB962C8B-B14F-4D97-AF65-F5344CB8AC3E}">
        <p14:creationId xmlns:p14="http://schemas.microsoft.com/office/powerpoint/2010/main" val="31117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18</a:t>
            </a:fld>
            <a:endParaRPr lang="en-US"/>
          </a:p>
        </p:txBody>
      </p:sp>
    </p:spTree>
    <p:extLst>
      <p:ext uri="{BB962C8B-B14F-4D97-AF65-F5344CB8AC3E}">
        <p14:creationId xmlns:p14="http://schemas.microsoft.com/office/powerpoint/2010/main" val="168703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19</a:t>
            </a:fld>
            <a:endParaRPr lang="en-US"/>
          </a:p>
        </p:txBody>
      </p:sp>
    </p:spTree>
    <p:extLst>
      <p:ext uri="{BB962C8B-B14F-4D97-AF65-F5344CB8AC3E}">
        <p14:creationId xmlns:p14="http://schemas.microsoft.com/office/powerpoint/2010/main" val="111583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20</a:t>
            </a:fld>
            <a:endParaRPr lang="en-US"/>
          </a:p>
        </p:txBody>
      </p:sp>
    </p:spTree>
    <p:extLst>
      <p:ext uri="{BB962C8B-B14F-4D97-AF65-F5344CB8AC3E}">
        <p14:creationId xmlns:p14="http://schemas.microsoft.com/office/powerpoint/2010/main" val="16577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21</a:t>
            </a:fld>
            <a:endParaRPr lang="en-US"/>
          </a:p>
        </p:txBody>
      </p:sp>
    </p:spTree>
    <p:extLst>
      <p:ext uri="{BB962C8B-B14F-4D97-AF65-F5344CB8AC3E}">
        <p14:creationId xmlns:p14="http://schemas.microsoft.com/office/powerpoint/2010/main" val="5921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22</a:t>
            </a:fld>
            <a:endParaRPr lang="en-US"/>
          </a:p>
        </p:txBody>
      </p:sp>
    </p:spTree>
    <p:extLst>
      <p:ext uri="{BB962C8B-B14F-4D97-AF65-F5344CB8AC3E}">
        <p14:creationId xmlns:p14="http://schemas.microsoft.com/office/powerpoint/2010/main" val="41961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750x550</a:t>
            </a:r>
          </a:p>
          <a:p>
            <a:endParaRPr lang="en-US" dirty="0"/>
          </a:p>
          <a:p>
            <a:r>
              <a:rPr lang="en-US" b="1" dirty="0"/>
              <a:t>Marta: Significance for OC</a:t>
            </a:r>
            <a:r>
              <a:rPr lang="en-US" b="1" baseline="0" dirty="0"/>
              <a:t> in trials 1 and 2 for control versus treatment? (only time effect shown)</a:t>
            </a:r>
          </a:p>
          <a:p>
            <a:r>
              <a:rPr lang="en-US" b="0" baseline="0" dirty="0"/>
              <a:t>Rebecca: No significance between treatments… p=.078 and p=.295</a:t>
            </a:r>
            <a:endParaRPr lang="en-US" b="1" dirty="0"/>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600x750</a:t>
            </a:r>
          </a:p>
          <a:p>
            <a:r>
              <a:rPr lang="en-US" dirty="0"/>
              <a:t>FOR WATER -</a:t>
            </a:r>
            <a:r>
              <a:rPr lang="en-US" baseline="0" dirty="0"/>
              <a:t> SINCE WE ARE SHOWING A SIGNIFICANT EFEFCT OF TIME, WE MAY WANT TO CHANGE THE SCALE - AND MAKE A NOTE IN THE LEGEND – DONE.</a:t>
            </a: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We can shorten it -</a:t>
            </a:r>
            <a:r>
              <a:rPr lang="en-US" baseline="0" dirty="0"/>
              <a:t> see how done </a:t>
            </a:r>
            <a:r>
              <a:rPr lang="en-US" baseline="0"/>
              <a:t>in previous figs</a:t>
            </a: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897890"/>
            <a:ext cx="699516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028700" y="2881630"/>
            <a:ext cx="61722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83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06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92100"/>
            <a:ext cx="1774508"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92100"/>
            <a:ext cx="5220653"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85001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143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367791"/>
            <a:ext cx="709803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561499" y="3671571"/>
            <a:ext cx="709803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3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92101"/>
            <a:ext cx="709803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344930"/>
            <a:ext cx="3481506"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66858" y="2004060"/>
            <a:ext cx="3481506"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344930"/>
            <a:ext cx="349865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4166235" y="2004060"/>
            <a:ext cx="349865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267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931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80640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498652" y="789941"/>
            <a:ext cx="4166235"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7566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789941"/>
            <a:ext cx="4166235"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2032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92101"/>
            <a:ext cx="709803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460500"/>
            <a:ext cx="709803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5085081"/>
            <a:ext cx="185166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11/30/2018</a:t>
            </a:fld>
            <a:endParaRPr lang="en-US"/>
          </a:p>
        </p:txBody>
      </p:sp>
      <p:sp>
        <p:nvSpPr>
          <p:cNvPr id="5" name="Footer Placeholder 4"/>
          <p:cNvSpPr>
            <a:spLocks noGrp="1"/>
          </p:cNvSpPr>
          <p:nvPr>
            <p:ph type="ftr" sz="quarter" idx="3"/>
          </p:nvPr>
        </p:nvSpPr>
        <p:spPr>
          <a:xfrm>
            <a:off x="2726055" y="5085081"/>
            <a:ext cx="277749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5085081"/>
            <a:ext cx="185166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553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850006" y="1146894"/>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850009" y="790417"/>
            <a:ext cx="659397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W=water, S=swabs, O=oysters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F7B7FE-C822-4AFE-AA2D-046BB3EE9127}"/>
              </a:ext>
            </a:extLst>
          </p:cNvPr>
          <p:cNvSpPr/>
          <p:nvPr/>
        </p:nvSpPr>
        <p:spPr>
          <a:xfrm>
            <a:off x="1449093" y="4443308"/>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8" y="246049"/>
            <a:ext cx="5446405" cy="3636497"/>
          </a:xfrm>
          <a:prstGeom prst="rect">
            <a:avLst/>
          </a:prstGeom>
        </p:spPr>
      </p:pic>
      <p:sp>
        <p:nvSpPr>
          <p:cNvPr id="6" name="Content Placeholder 2">
            <a:extLst>
              <a:ext uri="{FF2B5EF4-FFF2-40B4-BE49-F238E27FC236}">
                <a16:creationId xmlns:a16="http://schemas.microsoft.com/office/drawing/2014/main" id="{4203576B-F47B-4E09-9BDB-24D7EA8A1E0A}"/>
              </a:ext>
            </a:extLst>
          </p:cNvPr>
          <p:cNvSpPr>
            <a:spLocks noGrp="1"/>
          </p:cNvSpPr>
          <p:nvPr>
            <p:ph idx="1"/>
          </p:nvPr>
        </p:nvSpPr>
        <p:spPr>
          <a:xfrm rot="16200000">
            <a:off x="159700"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a16="http://schemas.microsoft.com/office/drawing/2014/main" id="{4E78F918-2327-4E19-86DA-9F2D1E65CDC8}"/>
              </a:ext>
            </a:extLst>
          </p:cNvPr>
          <p:cNvSpPr txBox="1">
            <a:spLocks/>
          </p:cNvSpPr>
          <p:nvPr/>
        </p:nvSpPr>
        <p:spPr>
          <a:xfrm>
            <a:off x="2918475"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a16="http://schemas.microsoft.com/office/drawing/2014/main"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5132658" y="2144169"/>
            <a:ext cx="961121" cy="704154"/>
          </a:xfrm>
          <a:prstGeom prst="rect">
            <a:avLst/>
          </a:prstGeom>
        </p:spPr>
      </p:pic>
      <p:sp>
        <p:nvSpPr>
          <p:cNvPr id="12" name="Content Placeholder 2">
            <a:extLst>
              <a:ext uri="{FF2B5EF4-FFF2-40B4-BE49-F238E27FC236}">
                <a16:creationId xmlns:a16="http://schemas.microsoft.com/office/drawing/2014/main" id="{62DC30E7-B524-49C3-B517-AA59627E36DA}"/>
              </a:ext>
            </a:extLst>
          </p:cNvPr>
          <p:cNvSpPr txBox="1">
            <a:spLocks/>
          </p:cNvSpPr>
          <p:nvPr/>
        </p:nvSpPr>
        <p:spPr>
          <a:xfrm>
            <a:off x="55104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437" b="24932"/>
          <a:stretch/>
        </p:blipFill>
        <p:spPr>
          <a:xfrm>
            <a:off x="460002" y="1040868"/>
            <a:ext cx="7312403" cy="2561684"/>
          </a:xfrm>
          <a:prstGeom prst="rect">
            <a:avLst/>
          </a:prstGeom>
        </p:spPr>
      </p:pic>
      <p:graphicFrame>
        <p:nvGraphicFramePr>
          <p:cNvPr id="18" name="Table 17">
            <a:extLst>
              <a:ext uri="{FF2B5EF4-FFF2-40B4-BE49-F238E27FC236}">
                <a16:creationId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1952639367"/>
              </p:ext>
            </p:extLst>
          </p:nvPr>
        </p:nvGraphicFramePr>
        <p:xfrm>
          <a:off x="472358"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a16="http://schemas.microsoft.com/office/drawing/2014/main" val="2589051411"/>
                    </a:ext>
                  </a:extLst>
                </a:gridCol>
                <a:gridCol w="731688">
                  <a:extLst>
                    <a:ext uri="{9D8B030D-6E8A-4147-A177-3AD203B41FA5}">
                      <a16:colId xmlns:a16="http://schemas.microsoft.com/office/drawing/2014/main" val="1979778462"/>
                    </a:ext>
                  </a:extLst>
                </a:gridCol>
                <a:gridCol w="731688">
                  <a:extLst>
                    <a:ext uri="{9D8B030D-6E8A-4147-A177-3AD203B41FA5}">
                      <a16:colId xmlns:a16="http://schemas.microsoft.com/office/drawing/2014/main" val="1876456677"/>
                    </a:ext>
                  </a:extLst>
                </a:gridCol>
                <a:gridCol w="731688">
                  <a:extLst>
                    <a:ext uri="{9D8B030D-6E8A-4147-A177-3AD203B41FA5}">
                      <a16:colId xmlns:a16="http://schemas.microsoft.com/office/drawing/2014/main" val="1416670930"/>
                    </a:ext>
                  </a:extLst>
                </a:gridCol>
                <a:gridCol w="731688">
                  <a:extLst>
                    <a:ext uri="{9D8B030D-6E8A-4147-A177-3AD203B41FA5}">
                      <a16:colId xmlns:a16="http://schemas.microsoft.com/office/drawing/2014/main" val="3850355546"/>
                    </a:ext>
                  </a:extLst>
                </a:gridCol>
                <a:gridCol w="731688">
                  <a:extLst>
                    <a:ext uri="{9D8B030D-6E8A-4147-A177-3AD203B41FA5}">
                      <a16:colId xmlns:a16="http://schemas.microsoft.com/office/drawing/2014/main" val="3957058359"/>
                    </a:ext>
                  </a:extLst>
                </a:gridCol>
                <a:gridCol w="731688">
                  <a:extLst>
                    <a:ext uri="{9D8B030D-6E8A-4147-A177-3AD203B41FA5}">
                      <a16:colId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936A067A-795C-4CA6-982F-381719296B61}"/>
              </a:ext>
            </a:extLst>
          </p:cNvPr>
          <p:cNvSpPr/>
          <p:nvPr/>
        </p:nvSpPr>
        <p:spPr>
          <a:xfrm>
            <a:off x="886617" y="4643747"/>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S2. 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2248482" y="703106"/>
            <a:ext cx="536731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1237007"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312102" y="1976337"/>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6188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18230">
                  <a:extLst>
                    <a:ext uri="{9D8B030D-6E8A-4147-A177-3AD203B41FA5}">
                      <a16:colId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573873" y="2837181"/>
            <a:ext cx="479941" cy="1047703"/>
          </a:xfrm>
          <a:prstGeom prst="rect">
            <a:avLst/>
          </a:prstGeom>
        </p:spPr>
      </p:pic>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6014267" y="2837182"/>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585D88-9671-418F-99C9-5AB79B2E9B3B}"/>
              </a:ext>
            </a:extLst>
          </p:cNvPr>
          <p:cNvSpPr/>
          <p:nvPr/>
        </p:nvSpPr>
        <p:spPr>
          <a:xfrm>
            <a:off x="2399558"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id="{78B1810A-6AC4-4A77-8C45-D873A350DDB9}"/>
              </a:ext>
            </a:extLst>
          </p:cNvPr>
          <p:cNvSpPr/>
          <p:nvPr/>
        </p:nvSpPr>
        <p:spPr>
          <a:xfrm>
            <a:off x="507720" y="4333257"/>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S3.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573863" y="692205"/>
            <a:ext cx="604232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582770" y="931458"/>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582770" y="3051359"/>
            <a:ext cx="7052310" cy="1035499"/>
          </a:xfrm>
          <a:prstGeom prst="rect">
            <a:avLst/>
          </a:prstGeom>
          <a:solidFill>
            <a:schemeClr val="bg1"/>
          </a:solidFill>
        </p:spPr>
      </p:pic>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8478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444685" y="3138034"/>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572666" y="633046"/>
          <a:ext cx="7055364" cy="3472159"/>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71616">
                  <a:extLst>
                    <a:ext uri="{9D8B030D-6E8A-4147-A177-3AD203B41FA5}">
                      <a16:colId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5240866" y="1247358"/>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681260" y="1247359"/>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4C947A1-E07C-424B-B112-2767FDE6340A}"/>
              </a:ext>
            </a:extLst>
          </p:cNvPr>
          <p:cNvSpPr/>
          <p:nvPr/>
        </p:nvSpPr>
        <p:spPr>
          <a:xfrm>
            <a:off x="2376278"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id="{5932C805-CE66-45B7-B10F-47CB5005459B}"/>
              </a:ext>
            </a:extLst>
          </p:cNvPr>
          <p:cNvSpPr/>
          <p:nvPr/>
        </p:nvSpPr>
        <p:spPr>
          <a:xfrm>
            <a:off x="532156" y="4161240"/>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S4.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S1. ANOVA for abundance of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Cyanobacteria </a:t>
            </a:r>
            <a:r>
              <a:rPr lang="en-US" sz="1200" dirty="0">
                <a:latin typeface="Times New Roman" panose="02020603050405020304" pitchFamily="18" charset="0"/>
                <a:cs typeface="Times New Roman" panose="02020603050405020304" pitchFamily="18" charset="0"/>
              </a:rPr>
              <a:t>by Sample Type.</a:t>
            </a:r>
          </a:p>
        </p:txBody>
      </p:sp>
      <p:graphicFrame>
        <p:nvGraphicFramePr>
          <p:cNvPr id="12" name="Table 11">
            <a:extLst>
              <a:ext uri="{FF2B5EF4-FFF2-40B4-BE49-F238E27FC236}">
                <a16:creationId xmlns:a16="http://schemas.microsoft.com/office/drawing/2014/main" id="{26ED6F2D-B18B-4DA2-B93C-2D587EAAD813}"/>
              </a:ext>
            </a:extLst>
          </p:cNvPr>
          <p:cNvGraphicFramePr>
            <a:graphicFrameLocks noGrp="1"/>
          </p:cNvGraphicFramePr>
          <p:nvPr>
            <p:extLst>
              <p:ext uri="{D42A27DB-BD31-4B8C-83A1-F6EECF244321}">
                <p14:modId xmlns:p14="http://schemas.microsoft.com/office/powerpoint/2010/main" val="1387638263"/>
              </p:ext>
            </p:extLst>
          </p:nvPr>
        </p:nvGraphicFramePr>
        <p:xfrm>
          <a:off x="395493" y="626040"/>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Proteobacteria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Sample 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2.83E+12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3.33E+10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7408B0E8-53E6-4902-8C97-27C119D3A76F}"/>
              </a:ext>
            </a:extLst>
          </p:cNvPr>
          <p:cNvGraphicFramePr>
            <a:graphicFrameLocks noGrp="1"/>
          </p:cNvGraphicFramePr>
          <p:nvPr>
            <p:extLst>
              <p:ext uri="{D42A27DB-BD31-4B8C-83A1-F6EECF244321}">
                <p14:modId xmlns:p14="http://schemas.microsoft.com/office/powerpoint/2010/main" val="3500748811"/>
              </p:ext>
            </p:extLst>
          </p:nvPr>
        </p:nvGraphicFramePr>
        <p:xfrm>
          <a:off x="395493" y="1681410"/>
          <a:ext cx="6600222" cy="10972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Cyanobacteria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2.24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0.138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85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1.65E+12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1.94E+10</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289010"/>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 – no water</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9.19E+11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23.51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1.66E-05</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l">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584367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7.67E+11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1.78E+10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77180"/>
                  </a:ext>
                </a:extLst>
              </a:tr>
            </a:tbl>
          </a:graphicData>
        </a:graphic>
      </p:graphicFrame>
    </p:spTree>
    <p:extLst>
      <p:ext uri="{BB962C8B-B14F-4D97-AF65-F5344CB8AC3E}">
        <p14:creationId xmlns:p14="http://schemas.microsoft.com/office/powerpoint/2010/main" val="346064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68260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S2. Two-way ANOVAs for the Simpson’s Index of Diversity values by Trial, Sample Type, Day, and/or Treatment.</a:t>
            </a:r>
          </a:p>
        </p:txBody>
      </p:sp>
      <p:graphicFrame>
        <p:nvGraphicFramePr>
          <p:cNvPr id="9" name="Table 8">
            <a:extLst>
              <a:ext uri="{FF2B5EF4-FFF2-40B4-BE49-F238E27FC236}">
                <a16:creationId xmlns:a16="http://schemas.microsoft.com/office/drawing/2014/main" id="{C2785996-3246-471D-8104-5444778E88AE}"/>
              </a:ext>
            </a:extLst>
          </p:cNvPr>
          <p:cNvGraphicFramePr>
            <a:graphicFrameLocks noGrp="1"/>
          </p:cNvGraphicFramePr>
          <p:nvPr>
            <p:extLst>
              <p:ext uri="{D42A27DB-BD31-4B8C-83A1-F6EECF244321}">
                <p14:modId xmlns:p14="http://schemas.microsoft.com/office/powerpoint/2010/main" val="2838416382"/>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1.6714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0.8357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&lt; 2e-16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7451783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0.1628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0.0814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485534413"/>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E3807757-16FF-422E-8110-1AB97DDE0A33}"/>
              </a:ext>
            </a:extLst>
          </p:cNvPr>
          <p:cNvGraphicFramePr>
            <a:graphicFrameLocks noGrp="1"/>
          </p:cNvGraphicFramePr>
          <p:nvPr>
            <p:extLst>
              <p:ext uri="{D42A27DB-BD31-4B8C-83A1-F6EECF244321}">
                <p14:modId xmlns:p14="http://schemas.microsoft.com/office/powerpoint/2010/main" val="3244096074"/>
              </p:ext>
            </p:extLst>
          </p:nvPr>
        </p:nvGraphicFramePr>
        <p:xfrm>
          <a:off x="395493" y="3547536"/>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Water Only –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0.09514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0.00238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6665F97C-B517-403E-9745-BDECB43107BE}"/>
              </a:ext>
            </a:extLst>
          </p:cNvPr>
          <p:cNvGraphicFramePr>
            <a:graphicFrameLocks noGrp="1"/>
          </p:cNvGraphicFramePr>
          <p:nvPr>
            <p:extLst>
              <p:ext uri="{D42A27DB-BD31-4B8C-83A1-F6EECF244321}">
                <p14:modId xmlns:p14="http://schemas.microsoft.com/office/powerpoint/2010/main" val="772721246"/>
              </p:ext>
            </p:extLst>
          </p:nvPr>
        </p:nvGraphicFramePr>
        <p:xfrm>
          <a:off x="395493" y="2086788"/>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71727">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0.06988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0.193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0.01577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0.388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900653343"/>
                  </a:ext>
                </a:extLst>
              </a:tr>
              <a:tr h="182880">
                <a:tc>
                  <a:txBody>
                    <a:bodyPr/>
                    <a:lstStyle/>
                    <a:p>
                      <a:pPr algn="l" fontAlgn="b"/>
                      <a:r>
                        <a:rPr lang="en-US" sz="1200" b="0" i="0" u="none" strike="noStrike">
                          <a:solidFill>
                            <a:srgbClr val="000000"/>
                          </a:solidFill>
                          <a:effectLst/>
                          <a:latin typeface="Times New Roman" panose="02020603050405020304" pitchFamily="18" charset="0"/>
                        </a:rPr>
                        <a:t>Day:Group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0.00711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456425463"/>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3.372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0.04063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50615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S3. Two-way ANOVAs for the Simpson’s Index of Diversity values by Day and Treatment in Trial 1.</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04310484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9.36E-04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9.37E-04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0.623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0.453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0.006347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0.0007933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60568372"/>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71.378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0.663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3.86E-02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4.80E-03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3314485064"/>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0.59824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0.8155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0.16606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0.02076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60983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S4. Two-way ANOVAs for the Simpson’s Index of Diversity values by Day and Treatment in Trial 2.</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7561397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12.27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0.75137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2.834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0.13078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0.010454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0.001307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54902638"/>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3.346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0.485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0.026704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0.003338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632262373"/>
              </p:ext>
            </p:extLst>
          </p:nvPr>
        </p:nvGraphicFramePr>
        <p:xfrm>
          <a:off x="395493" y="3151854"/>
          <a:ext cx="6600222" cy="942975"/>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0.327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Resduals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0.10379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0.017298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396240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S5. Two-way ANOVA for the Simpson’s Index of Diversity values by Day and Treatment in Trial 3.</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946935420"/>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0.00561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0.012229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0.000873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7581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S6. Two-way ANOVAs for abundance of </a:t>
            </a:r>
            <a:r>
              <a:rPr lang="en-US" sz="1200" i="1" dirty="0">
                <a:latin typeface="Times New Roman" panose="02020603050405020304" pitchFamily="18" charset="0"/>
                <a:cs typeface="Times New Roman" panose="02020603050405020304" pitchFamily="18" charset="0"/>
              </a:rPr>
              <a:t>Bacillus </a:t>
            </a:r>
            <a:r>
              <a:rPr lang="en-US" sz="1200" dirty="0">
                <a:latin typeface="Times New Roman" panose="02020603050405020304" pitchFamily="18" charset="0"/>
                <a:cs typeface="Times New Roman" panose="02020603050405020304" pitchFamily="18" charset="0"/>
              </a:rPr>
              <a:t>spp.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29944155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4.282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7.23E-02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0.0517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5.003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4.66E+03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5.83E+02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055187206"/>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5.432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0.0481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059912342"/>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6.866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0.01933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1702573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121612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86709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A4BEDF9C-3F73-45F4-A683-573B761B4BA8}"/>
              </a:ext>
            </a:extLst>
          </p:cNvPr>
          <p:cNvSpPr/>
          <p:nvPr/>
        </p:nvSpPr>
        <p:spPr>
          <a:xfrm>
            <a:off x="457200" y="3918271"/>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grpSp>
        <p:nvGrpSpPr>
          <p:cNvPr id="12" name="Group 11">
            <a:extLst>
              <a:ext uri="{FF2B5EF4-FFF2-40B4-BE49-F238E27FC236}">
                <a16:creationId xmlns:a16="http://schemas.microsoft.com/office/drawing/2014/main" id="{ADA38115-6EFA-4A2F-9CEA-001E622ECAF3}"/>
              </a:ext>
            </a:extLst>
          </p:cNvPr>
          <p:cNvGrpSpPr/>
          <p:nvPr/>
        </p:nvGrpSpPr>
        <p:grpSpPr>
          <a:xfrm>
            <a:off x="873296" y="556378"/>
            <a:ext cx="6138052" cy="2265353"/>
            <a:chOff x="1111936" y="2106347"/>
            <a:chExt cx="6138052" cy="2265353"/>
          </a:xfrm>
        </p:grpSpPr>
        <p:grpSp>
          <p:nvGrpSpPr>
            <p:cNvPr id="11" name="Group 10">
              <a:extLst>
                <a:ext uri="{FF2B5EF4-FFF2-40B4-BE49-F238E27FC236}">
                  <a16:creationId xmlns:a16="http://schemas.microsoft.com/office/drawing/2014/main" id="{62886FC5-7C48-4551-8296-1A14CCCF2ACA}"/>
                </a:ext>
              </a:extLst>
            </p:cNvPr>
            <p:cNvGrpSpPr/>
            <p:nvPr/>
          </p:nvGrpSpPr>
          <p:grpSpPr>
            <a:xfrm>
              <a:off x="1111936" y="2106347"/>
              <a:ext cx="6138052" cy="2265353"/>
              <a:chOff x="1111936" y="2106347"/>
              <a:chExt cx="6138052" cy="2265353"/>
            </a:xfrm>
          </p:grpSpPr>
          <p:grpSp>
            <p:nvGrpSpPr>
              <p:cNvPr id="31" name="Group 30">
                <a:extLst>
                  <a:ext uri="{FF2B5EF4-FFF2-40B4-BE49-F238E27FC236}">
                    <a16:creationId xmlns:a16="http://schemas.microsoft.com/office/drawing/2014/main" id="{7A9F78EC-1EF1-49B4-9248-FB96974AD2B8}"/>
                  </a:ext>
                </a:extLst>
              </p:cNvPr>
              <p:cNvGrpSpPr/>
              <p:nvPr/>
            </p:nvGrpSpPr>
            <p:grpSpPr>
              <a:xfrm>
                <a:off x="1111936" y="2649758"/>
                <a:ext cx="6138052" cy="1721942"/>
                <a:chOff x="557764" y="1512182"/>
                <a:chExt cx="6138052" cy="1721942"/>
              </a:xfrm>
            </p:grpSpPr>
            <p:pic>
              <p:nvPicPr>
                <p:cNvPr id="32" name="Picture 31">
                  <a:extLst>
                    <a:ext uri="{FF2B5EF4-FFF2-40B4-BE49-F238E27FC236}">
                      <a16:creationId xmlns:a16="http://schemas.microsoft.com/office/drawing/2014/main" id="{C81BE4EB-EB7D-4FF1-940B-A94DB5AE2739}"/>
                    </a:ext>
                  </a:extLst>
                </p:cNvPr>
                <p:cNvPicPr>
                  <a:picLocks noChangeAspect="1"/>
                </p:cNvPicPr>
                <p:nvPr/>
              </p:nvPicPr>
              <p:blipFill rotWithShape="1">
                <a:blip r:embed="rId3">
                  <a:extLst>
                    <a:ext uri="{28A0092B-C50C-407E-A947-70E740481C1C}">
                      <a14:useLocalDpi xmlns:a14="http://schemas.microsoft.com/office/drawing/2010/main" val="0"/>
                    </a:ext>
                  </a:extLst>
                </a:blip>
                <a:srcRect l="3243" t="45252" r="73378"/>
                <a:stretch/>
              </p:blipFill>
              <p:spPr>
                <a:xfrm>
                  <a:off x="557764" y="1512182"/>
                  <a:ext cx="1411815" cy="1721942"/>
                </a:xfrm>
                <a:prstGeom prst="rect">
                  <a:avLst/>
                </a:prstGeom>
              </p:spPr>
            </p:pic>
            <p:pic>
              <p:nvPicPr>
                <p:cNvPr id="33" name="Picture 32">
                  <a:extLst>
                    <a:ext uri="{FF2B5EF4-FFF2-40B4-BE49-F238E27FC236}">
                      <a16:creationId xmlns:a16="http://schemas.microsoft.com/office/drawing/2014/main" id="{0A613BE4-2C34-4814-874F-F05107E78882}"/>
                    </a:ext>
                  </a:extLst>
                </p:cNvPr>
                <p:cNvPicPr>
                  <a:picLocks noChangeAspect="1"/>
                </p:cNvPicPr>
                <p:nvPr/>
              </p:nvPicPr>
              <p:blipFill rotWithShape="1">
                <a:blip r:embed="rId3">
                  <a:extLst>
                    <a:ext uri="{28A0092B-C50C-407E-A947-70E740481C1C}">
                      <a14:useLocalDpi xmlns:a14="http://schemas.microsoft.com/office/drawing/2010/main" val="0"/>
                    </a:ext>
                  </a:extLst>
                </a:blip>
                <a:srcRect l="26669" t="45252" r="46694"/>
                <a:stretch/>
              </p:blipFill>
              <p:spPr>
                <a:xfrm>
                  <a:off x="2120057" y="1512182"/>
                  <a:ext cx="1608543" cy="1721942"/>
                </a:xfrm>
                <a:prstGeom prst="rect">
                  <a:avLst/>
                </a:prstGeom>
              </p:spPr>
            </p:pic>
            <p:pic>
              <p:nvPicPr>
                <p:cNvPr id="34" name="Picture 33">
                  <a:extLst>
                    <a:ext uri="{FF2B5EF4-FFF2-40B4-BE49-F238E27FC236}">
                      <a16:creationId xmlns:a16="http://schemas.microsoft.com/office/drawing/2014/main" id="{9F4DC616-DD7A-4503-B73E-81D359251BA1}"/>
                    </a:ext>
                  </a:extLst>
                </p:cNvPr>
                <p:cNvPicPr>
                  <a:picLocks noChangeAspect="1"/>
                </p:cNvPicPr>
                <p:nvPr/>
              </p:nvPicPr>
              <p:blipFill rotWithShape="1">
                <a:blip r:embed="rId3">
                  <a:extLst>
                    <a:ext uri="{28A0092B-C50C-407E-A947-70E740481C1C}">
                      <a14:useLocalDpi xmlns:a14="http://schemas.microsoft.com/office/drawing/2010/main" val="0"/>
                    </a:ext>
                  </a:extLst>
                </a:blip>
                <a:srcRect l="53122" t="45252"/>
                <a:stretch/>
              </p:blipFill>
              <p:spPr>
                <a:xfrm>
                  <a:off x="3864940" y="1512182"/>
                  <a:ext cx="2830876" cy="1721942"/>
                </a:xfrm>
                <a:prstGeom prst="rect">
                  <a:avLst/>
                </a:prstGeom>
              </p:spPr>
            </p:pic>
          </p:grpSp>
          <p:pic>
            <p:nvPicPr>
              <p:cNvPr id="35" name="Picture 34">
                <a:extLst>
                  <a:ext uri="{FF2B5EF4-FFF2-40B4-BE49-F238E27FC236}">
                    <a16:creationId xmlns:a16="http://schemas.microsoft.com/office/drawing/2014/main" id="{F837929B-2FA8-4BA2-A278-13054C852B11}"/>
                  </a:ext>
                </a:extLst>
              </p:cNvPr>
              <p:cNvPicPr>
                <a:picLocks noChangeAspect="1"/>
              </p:cNvPicPr>
              <p:nvPr/>
            </p:nvPicPr>
            <p:blipFill rotWithShape="1">
              <a:blip r:embed="rId3">
                <a:extLst>
                  <a:ext uri="{28A0092B-C50C-407E-A947-70E740481C1C}">
                    <a14:useLocalDpi xmlns:a14="http://schemas.microsoft.com/office/drawing/2010/main" val="0"/>
                  </a:ext>
                </a:extLst>
              </a:blip>
              <a:srcRect l="3243" t="-173" r="73378" b="82441"/>
              <a:stretch/>
            </p:blipFill>
            <p:spPr>
              <a:xfrm>
                <a:off x="1111936" y="2106347"/>
                <a:ext cx="1411815" cy="557688"/>
              </a:xfrm>
              <a:prstGeom prst="rect">
                <a:avLst/>
              </a:prstGeom>
            </p:spPr>
          </p:pic>
          <p:pic>
            <p:nvPicPr>
              <p:cNvPr id="37" name="Picture 36">
                <a:extLst>
                  <a:ext uri="{FF2B5EF4-FFF2-40B4-BE49-F238E27FC236}">
                    <a16:creationId xmlns:a16="http://schemas.microsoft.com/office/drawing/2014/main" id="{B98BB856-897D-41E2-AD6F-DB71913B5EA3}"/>
                  </a:ext>
                </a:extLst>
              </p:cNvPr>
              <p:cNvPicPr>
                <a:picLocks noChangeAspect="1"/>
              </p:cNvPicPr>
              <p:nvPr/>
            </p:nvPicPr>
            <p:blipFill rotWithShape="1">
              <a:blip r:embed="rId3">
                <a:extLst>
                  <a:ext uri="{28A0092B-C50C-407E-A947-70E740481C1C}">
                    <a14:useLocalDpi xmlns:a14="http://schemas.microsoft.com/office/drawing/2010/main" val="0"/>
                  </a:ext>
                </a:extLst>
              </a:blip>
              <a:srcRect l="26669" r="46694" b="81847"/>
              <a:stretch/>
            </p:blipFill>
            <p:spPr>
              <a:xfrm>
                <a:off x="2672912" y="2106347"/>
                <a:ext cx="1608543" cy="570939"/>
              </a:xfrm>
              <a:prstGeom prst="rect">
                <a:avLst/>
              </a:prstGeom>
            </p:spPr>
          </p:pic>
        </p:grpSp>
        <p:pic>
          <p:nvPicPr>
            <p:cNvPr id="38" name="Picture 37">
              <a:extLst>
                <a:ext uri="{FF2B5EF4-FFF2-40B4-BE49-F238E27FC236}">
                  <a16:creationId xmlns:a16="http://schemas.microsoft.com/office/drawing/2014/main" id="{1047C7C2-EBF2-443A-ADFD-78A1C23039F8}"/>
                </a:ext>
              </a:extLst>
            </p:cNvPr>
            <p:cNvPicPr>
              <a:picLocks noChangeAspect="1"/>
            </p:cNvPicPr>
            <p:nvPr/>
          </p:nvPicPr>
          <p:blipFill rotWithShape="1">
            <a:blip r:embed="rId3">
              <a:extLst>
                <a:ext uri="{28A0092B-C50C-407E-A947-70E740481C1C}">
                  <a14:useLocalDpi xmlns:a14="http://schemas.microsoft.com/office/drawing/2010/main" val="0"/>
                </a:ext>
              </a:extLst>
            </a:blip>
            <a:srcRect l="53122" b="82503"/>
            <a:stretch/>
          </p:blipFill>
          <p:spPr>
            <a:xfrm>
              <a:off x="4413138" y="2106347"/>
              <a:ext cx="2830876" cy="550331"/>
            </a:xfrm>
            <a:prstGeom prst="rect">
              <a:avLst/>
            </a:prstGeom>
          </p:spPr>
        </p:pic>
      </p:grpSp>
      <p:grpSp>
        <p:nvGrpSpPr>
          <p:cNvPr id="13" name="Group 12">
            <a:extLst>
              <a:ext uri="{FF2B5EF4-FFF2-40B4-BE49-F238E27FC236}">
                <a16:creationId xmlns:a16="http://schemas.microsoft.com/office/drawing/2014/main" id="{81E12FB8-417F-4FF5-827D-6704C4FA2E9E}"/>
              </a:ext>
            </a:extLst>
          </p:cNvPr>
          <p:cNvGrpSpPr/>
          <p:nvPr/>
        </p:nvGrpSpPr>
        <p:grpSpPr>
          <a:xfrm>
            <a:off x="329179" y="585422"/>
            <a:ext cx="524713" cy="2261217"/>
            <a:chOff x="329179" y="585422"/>
            <a:chExt cx="524713" cy="2261217"/>
          </a:xfrm>
        </p:grpSpPr>
        <p:sp>
          <p:nvSpPr>
            <p:cNvPr id="40" name="Content Placeholder 2">
              <a:extLst>
                <a:ext uri="{FF2B5EF4-FFF2-40B4-BE49-F238E27FC236}">
                  <a16:creationId xmlns:a16="http://schemas.microsoft.com/office/drawing/2014/main" id="{350FA809-514D-412B-AD43-DB4F161F399F}"/>
                </a:ext>
              </a:extLst>
            </p:cNvPr>
            <p:cNvSpPr txBox="1">
              <a:spLocks/>
            </p:cNvSpPr>
            <p:nvPr/>
          </p:nvSpPr>
          <p:spPr>
            <a:xfrm rot="16200000">
              <a:off x="-331820" y="1807278"/>
              <a:ext cx="1596317" cy="27432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Percent Abundance (%)</a:t>
              </a:r>
            </a:p>
          </p:txBody>
        </p:sp>
        <p:sp>
          <p:nvSpPr>
            <p:cNvPr id="41" name="Content Placeholder 2">
              <a:extLst>
                <a:ext uri="{FF2B5EF4-FFF2-40B4-BE49-F238E27FC236}">
                  <a16:creationId xmlns:a16="http://schemas.microsoft.com/office/drawing/2014/main" id="{021ECC46-94A3-4642-92AD-B3E3AC0BAEB8}"/>
                </a:ext>
              </a:extLst>
            </p:cNvPr>
            <p:cNvSpPr txBox="1">
              <a:spLocks/>
            </p:cNvSpPr>
            <p:nvPr/>
          </p:nvSpPr>
          <p:spPr>
            <a:xfrm>
              <a:off x="613476" y="1099321"/>
              <a:ext cx="240416" cy="1747318"/>
            </a:xfrm>
            <a:prstGeom prst="rect">
              <a:avLst/>
            </a:prstGeom>
            <a:solidFill>
              <a:schemeClr val="bg1"/>
            </a:solid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80000"/>
                </a:lnSpc>
                <a:spcBef>
                  <a:spcPts val="600"/>
                </a:spcBef>
                <a:spcAft>
                  <a:spcPts val="360"/>
                </a:spcAft>
              </a:pPr>
              <a:endParaRPr lang="en-US" sz="9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75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50</a:t>
              </a:r>
            </a:p>
            <a:p>
              <a:pPr algn="ctr">
                <a:lnSpc>
                  <a:spcPct val="80000"/>
                </a:lnSpc>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25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a:t>
              </a:r>
            </a:p>
          </p:txBody>
        </p:sp>
        <p:sp>
          <p:nvSpPr>
            <p:cNvPr id="42" name="Content Placeholder 2">
              <a:extLst>
                <a:ext uri="{FF2B5EF4-FFF2-40B4-BE49-F238E27FC236}">
                  <a16:creationId xmlns:a16="http://schemas.microsoft.com/office/drawing/2014/main" id="{50603BCB-B61B-4DE9-97F1-D6663BDAB036}"/>
                </a:ext>
              </a:extLst>
            </p:cNvPr>
            <p:cNvSpPr txBox="1">
              <a:spLocks/>
            </p:cNvSpPr>
            <p:nvPr/>
          </p:nvSpPr>
          <p:spPr>
            <a:xfrm>
              <a:off x="453667" y="641241"/>
              <a:ext cx="400224" cy="51749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1e+07</a:t>
              </a:r>
            </a:p>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5e+06</a:t>
              </a:r>
            </a:p>
            <a:p>
              <a:pPr algn="r">
                <a:lnSpc>
                  <a:spcPct val="80000"/>
                </a:lnSpc>
                <a:spcBef>
                  <a:spcPts val="360"/>
                </a:spcBef>
              </a:pPr>
              <a:r>
                <a:rPr lang="en-US" sz="800" dirty="0">
                  <a:solidFill>
                    <a:schemeClr val="tx1"/>
                  </a:solidFill>
                  <a:latin typeface="Times New Roman" panose="02020603050405020304" pitchFamily="18" charset="0"/>
                  <a:cs typeface="Times New Roman" panose="02020603050405020304" pitchFamily="18" charset="0"/>
                </a:rPr>
                <a:t>0</a:t>
              </a:r>
            </a:p>
          </p:txBody>
        </p:sp>
        <p:sp>
          <p:nvSpPr>
            <p:cNvPr id="43" name="Content Placeholder 2">
              <a:extLst>
                <a:ext uri="{FF2B5EF4-FFF2-40B4-BE49-F238E27FC236}">
                  <a16:creationId xmlns:a16="http://schemas.microsoft.com/office/drawing/2014/main" id="{0033D466-5132-4CA5-89EC-CC922E416F71}"/>
                </a:ext>
              </a:extLst>
            </p:cNvPr>
            <p:cNvSpPr txBox="1">
              <a:spLocks/>
            </p:cNvSpPr>
            <p:nvPr/>
          </p:nvSpPr>
          <p:spPr>
            <a:xfrm rot="16200000">
              <a:off x="126606" y="787995"/>
              <a:ext cx="679466" cy="274320"/>
            </a:xfrm>
            <a:prstGeom prst="rect">
              <a:avLst/>
            </a:prstGeom>
            <a:no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Read Abundance</a:t>
              </a:r>
            </a:p>
          </p:txBody>
        </p:sp>
      </p:grpSp>
      <p:grpSp>
        <p:nvGrpSpPr>
          <p:cNvPr id="44" name="Group 43">
            <a:extLst>
              <a:ext uri="{FF2B5EF4-FFF2-40B4-BE49-F238E27FC236}">
                <a16:creationId xmlns:a16="http://schemas.microsoft.com/office/drawing/2014/main" id="{92F72D27-9714-40F7-BC35-15CBD6D5C7B1}"/>
              </a:ext>
            </a:extLst>
          </p:cNvPr>
          <p:cNvGrpSpPr/>
          <p:nvPr/>
        </p:nvGrpSpPr>
        <p:grpSpPr>
          <a:xfrm>
            <a:off x="7058317" y="585422"/>
            <a:ext cx="840769" cy="2271025"/>
            <a:chOff x="6722636" y="841660"/>
            <a:chExt cx="840769" cy="2271025"/>
          </a:xfrm>
        </p:grpSpPr>
        <p:sp>
          <p:nvSpPr>
            <p:cNvPr id="47" name="Rectangle 46">
              <a:extLst>
                <a:ext uri="{FF2B5EF4-FFF2-40B4-BE49-F238E27FC236}">
                  <a16:creationId xmlns:a16="http://schemas.microsoft.com/office/drawing/2014/main" id="{AF5C36A2-DF04-4F4C-B0CF-7025308121BE}"/>
                </a:ext>
              </a:extLst>
            </p:cNvPr>
            <p:cNvSpPr/>
            <p:nvPr/>
          </p:nvSpPr>
          <p:spPr>
            <a:xfrm>
              <a:off x="6740445" y="1374566"/>
              <a:ext cx="822960" cy="1698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34E80836-655B-437D-A3EF-222BDA12596E}"/>
                </a:ext>
              </a:extLst>
            </p:cNvPr>
            <p:cNvGrpSpPr/>
            <p:nvPr/>
          </p:nvGrpSpPr>
          <p:grpSpPr>
            <a:xfrm>
              <a:off x="6740444" y="1355268"/>
              <a:ext cx="800658" cy="1757417"/>
              <a:chOff x="6400050" y="1355268"/>
              <a:chExt cx="800658" cy="1757417"/>
            </a:xfrm>
          </p:grpSpPr>
          <p:pic>
            <p:nvPicPr>
              <p:cNvPr id="55" name="Picture 54">
                <a:extLst>
                  <a:ext uri="{FF2B5EF4-FFF2-40B4-BE49-F238E27FC236}">
                    <a16:creationId xmlns:a16="http://schemas.microsoft.com/office/drawing/2014/main" id="{FB248757-0FB5-4401-92F8-9B22EA069AA8}"/>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6445" t="7169" r="11473" b="28998"/>
              <a:stretch/>
            </p:blipFill>
            <p:spPr>
              <a:xfrm>
                <a:off x="6400050" y="1574224"/>
                <a:ext cx="147419" cy="1526837"/>
              </a:xfrm>
              <a:prstGeom prst="rect">
                <a:avLst/>
              </a:prstGeom>
            </p:spPr>
          </p:pic>
          <p:sp>
            <p:nvSpPr>
              <p:cNvPr id="56" name="Content Placeholder 2">
                <a:extLst>
                  <a:ext uri="{FF2B5EF4-FFF2-40B4-BE49-F238E27FC236}">
                    <a16:creationId xmlns:a16="http://schemas.microsoft.com/office/drawing/2014/main" id="{66C44407-9019-4873-A4A1-C9FC93E85685}"/>
                  </a:ext>
                </a:extLst>
              </p:cNvPr>
              <p:cNvSpPr txBox="1">
                <a:spLocks/>
              </p:cNvSpPr>
              <p:nvPr/>
            </p:nvSpPr>
            <p:spPr>
              <a:xfrm>
                <a:off x="6487047" y="1355268"/>
                <a:ext cx="653240" cy="220019"/>
              </a:xfrm>
              <a:prstGeom prst="rect">
                <a:avLst/>
              </a:prstGeom>
              <a:no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57" name="Content Placeholder 2">
                <a:extLst>
                  <a:ext uri="{FF2B5EF4-FFF2-40B4-BE49-F238E27FC236}">
                    <a16:creationId xmlns:a16="http://schemas.microsoft.com/office/drawing/2014/main" id="{7BB03451-E5F0-441A-A476-2C444FEF2313}"/>
                  </a:ext>
                </a:extLst>
              </p:cNvPr>
              <p:cNvSpPr txBox="1">
                <a:spLocks/>
              </p:cNvSpPr>
              <p:nvPr/>
            </p:nvSpPr>
            <p:spPr>
              <a:xfrm>
                <a:off x="6547469" y="1548474"/>
                <a:ext cx="653239" cy="1564211"/>
              </a:xfrm>
              <a:prstGeom prst="rect">
                <a:avLst/>
              </a:prstGeom>
              <a:no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Proteobacteria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Bacteroidetes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Cyanobacteria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Actinobacteria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Firmicutes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Planctomycetes</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Chlamydiae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Unknown</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Verrucomicrobia</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Fusobacteria</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Spirochaetae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Lentispaerae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Others</a:t>
                </a:r>
              </a:p>
            </p:txBody>
          </p:sp>
        </p:grpSp>
        <p:sp>
          <p:nvSpPr>
            <p:cNvPr id="49" name="Rectangle 48">
              <a:extLst>
                <a:ext uri="{FF2B5EF4-FFF2-40B4-BE49-F238E27FC236}">
                  <a16:creationId xmlns:a16="http://schemas.microsoft.com/office/drawing/2014/main" id="{EE39E2E3-FFD5-41F8-9F35-5CB4171F9077}"/>
                </a:ext>
              </a:extLst>
            </p:cNvPr>
            <p:cNvSpPr/>
            <p:nvPr/>
          </p:nvSpPr>
          <p:spPr>
            <a:xfrm>
              <a:off x="6740445" y="841660"/>
              <a:ext cx="822960" cy="499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a:extLst>
                <a:ext uri="{FF2B5EF4-FFF2-40B4-BE49-F238E27FC236}">
                  <a16:creationId xmlns:a16="http://schemas.microsoft.com/office/drawing/2014/main" id="{E172714A-CF3E-42DA-BA73-33869DA6BA3B}"/>
                </a:ext>
              </a:extLst>
            </p:cNvPr>
            <p:cNvGrpSpPr/>
            <p:nvPr/>
          </p:nvGrpSpPr>
          <p:grpSpPr>
            <a:xfrm>
              <a:off x="6722636" y="841660"/>
              <a:ext cx="813965" cy="501668"/>
              <a:chOff x="9494635" y="5878881"/>
              <a:chExt cx="1897721" cy="1377321"/>
            </a:xfrm>
          </p:grpSpPr>
          <p:sp>
            <p:nvSpPr>
              <p:cNvPr id="51" name="Content Placeholder 2">
                <a:extLst>
                  <a:ext uri="{FF2B5EF4-FFF2-40B4-BE49-F238E27FC236}">
                    <a16:creationId xmlns:a16="http://schemas.microsoft.com/office/drawing/2014/main" id="{F634C802-B4FD-4614-BD03-62A19526899A}"/>
                  </a:ext>
                </a:extLst>
              </p:cNvPr>
              <p:cNvSpPr txBox="1">
                <a:spLocks/>
              </p:cNvSpPr>
              <p:nvPr/>
            </p:nvSpPr>
            <p:spPr>
              <a:xfrm>
                <a:off x="9494635" y="5878881"/>
                <a:ext cx="1897721" cy="554041"/>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52" name="Picture 51">
                <a:extLst>
                  <a:ext uri="{FF2B5EF4-FFF2-40B4-BE49-F238E27FC236}">
                    <a16:creationId xmlns:a16="http://schemas.microsoft.com/office/drawing/2014/main" id="{75AE82F2-A036-499C-98AF-624CE6106890}"/>
                  </a:ext>
                </a:extLst>
              </p:cNvPr>
              <p:cNvPicPr>
                <a:picLocks noChangeAspect="1"/>
              </p:cNvPicPr>
              <p:nvPr/>
            </p:nvPicPr>
            <p:blipFill rotWithShape="1">
              <a:blip r:embed="rId5">
                <a:clrChange>
                  <a:clrFrom>
                    <a:srgbClr val="FFFFFF"/>
                  </a:clrFrom>
                  <a:clrTo>
                    <a:srgbClr val="FFFFFF">
                      <a:alpha val="0"/>
                    </a:srgbClr>
                  </a:clrTo>
                </a:clrChange>
              </a:blip>
              <a:srcRect l="90744" t="46946" r="6753" b="44840"/>
              <a:stretch/>
            </p:blipFill>
            <p:spPr>
              <a:xfrm>
                <a:off x="9714761" y="6364376"/>
                <a:ext cx="433228" cy="793917"/>
              </a:xfrm>
              <a:prstGeom prst="rect">
                <a:avLst/>
              </a:prstGeom>
            </p:spPr>
          </p:pic>
          <p:sp>
            <p:nvSpPr>
              <p:cNvPr id="54" name="Content Placeholder 2">
                <a:extLst>
                  <a:ext uri="{FF2B5EF4-FFF2-40B4-BE49-F238E27FC236}">
                    <a16:creationId xmlns:a16="http://schemas.microsoft.com/office/drawing/2014/main" id="{B1CBFA3A-C506-40F8-A0E1-0009E602B842}"/>
                  </a:ext>
                </a:extLst>
              </p:cNvPr>
              <p:cNvSpPr txBox="1">
                <a:spLocks/>
              </p:cNvSpPr>
              <p:nvPr/>
            </p:nvSpPr>
            <p:spPr>
              <a:xfrm>
                <a:off x="9979179" y="6358034"/>
                <a:ext cx="1410293" cy="8981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80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800" dirty="0">
                    <a:solidFill>
                      <a:schemeClr val="tx1"/>
                    </a:solidFill>
                    <a:latin typeface="Times New Roman" panose="02020603050405020304" pitchFamily="18" charset="0"/>
                    <a:cs typeface="Times New Roman" panose="02020603050405020304" pitchFamily="18" charset="0"/>
                  </a:rPr>
                  <a:t>Treatment</a:t>
                </a:r>
              </a:p>
            </p:txBody>
          </p:sp>
        </p:grpSp>
      </p:grpSp>
      <p:graphicFrame>
        <p:nvGraphicFramePr>
          <p:cNvPr id="61" name="Table 60">
            <a:extLst>
              <a:ext uri="{FF2B5EF4-FFF2-40B4-BE49-F238E27FC236}">
                <a16:creationId xmlns:a16="http://schemas.microsoft.com/office/drawing/2014/main" id="{48736F14-43A9-4BE9-A784-6614B35B7184}"/>
              </a:ext>
            </a:extLst>
          </p:cNvPr>
          <p:cNvGraphicFramePr>
            <a:graphicFrameLocks noGrp="1"/>
          </p:cNvGraphicFramePr>
          <p:nvPr>
            <p:extLst>
              <p:ext uri="{D42A27DB-BD31-4B8C-83A1-F6EECF244321}">
                <p14:modId xmlns:p14="http://schemas.microsoft.com/office/powerpoint/2010/main" val="859390871"/>
              </p:ext>
            </p:extLst>
          </p:nvPr>
        </p:nvGraphicFramePr>
        <p:xfrm>
          <a:off x="885881" y="511460"/>
          <a:ext cx="7023440" cy="3066288"/>
        </p:xfrm>
        <a:graphic>
          <a:graphicData uri="http://schemas.openxmlformats.org/drawingml/2006/table">
            <a:tbl>
              <a:tblPr lastRow="1" bandRow="1">
                <a:tableStyleId>{8EC20E35-A176-4012-BC5E-935CFFF8708E}</a:tableStyleId>
              </a:tblPr>
              <a:tblGrid>
                <a:gridCol w="200620">
                  <a:extLst>
                    <a:ext uri="{9D8B030D-6E8A-4147-A177-3AD203B41FA5}">
                      <a16:colId xmlns:a16="http://schemas.microsoft.com/office/drawing/2014/main" val="1979778462"/>
                    </a:ext>
                  </a:extLst>
                </a:gridCol>
                <a:gridCol w="200620">
                  <a:extLst>
                    <a:ext uri="{9D8B030D-6E8A-4147-A177-3AD203B41FA5}">
                      <a16:colId xmlns:a16="http://schemas.microsoft.com/office/drawing/2014/main" val="689270991"/>
                    </a:ext>
                  </a:extLst>
                </a:gridCol>
                <a:gridCol w="188620">
                  <a:extLst>
                    <a:ext uri="{9D8B030D-6E8A-4147-A177-3AD203B41FA5}">
                      <a16:colId xmlns:a16="http://schemas.microsoft.com/office/drawing/2014/main" val="1876456677"/>
                    </a:ext>
                  </a:extLst>
                </a:gridCol>
                <a:gridCol w="212622">
                  <a:extLst>
                    <a:ext uri="{9D8B030D-6E8A-4147-A177-3AD203B41FA5}">
                      <a16:colId xmlns:a16="http://schemas.microsoft.com/office/drawing/2014/main" val="4197499457"/>
                    </a:ext>
                  </a:extLst>
                </a:gridCol>
                <a:gridCol w="200620">
                  <a:extLst>
                    <a:ext uri="{9D8B030D-6E8A-4147-A177-3AD203B41FA5}">
                      <a16:colId xmlns:a16="http://schemas.microsoft.com/office/drawing/2014/main" val="2341784678"/>
                    </a:ext>
                  </a:extLst>
                </a:gridCol>
                <a:gridCol w="200620">
                  <a:extLst>
                    <a:ext uri="{9D8B030D-6E8A-4147-A177-3AD203B41FA5}">
                      <a16:colId xmlns:a16="http://schemas.microsoft.com/office/drawing/2014/main" val="3046989232"/>
                    </a:ext>
                  </a:extLst>
                </a:gridCol>
                <a:gridCol w="200620">
                  <a:extLst>
                    <a:ext uri="{9D8B030D-6E8A-4147-A177-3AD203B41FA5}">
                      <a16:colId xmlns:a16="http://schemas.microsoft.com/office/drawing/2014/main" val="3017166207"/>
                    </a:ext>
                  </a:extLst>
                </a:gridCol>
                <a:gridCol w="140122">
                  <a:extLst>
                    <a:ext uri="{9D8B030D-6E8A-4147-A177-3AD203B41FA5}">
                      <a16:colId xmlns:a16="http://schemas.microsoft.com/office/drawing/2014/main" val="1502163387"/>
                    </a:ext>
                  </a:extLst>
                </a:gridCol>
                <a:gridCol w="203819">
                  <a:extLst>
                    <a:ext uri="{9D8B030D-6E8A-4147-A177-3AD203B41FA5}">
                      <a16:colId xmlns:a16="http://schemas.microsoft.com/office/drawing/2014/main" val="1416670930"/>
                    </a:ext>
                  </a:extLst>
                </a:gridCol>
                <a:gridCol w="200620">
                  <a:extLst>
                    <a:ext uri="{9D8B030D-6E8A-4147-A177-3AD203B41FA5}">
                      <a16:colId xmlns:a16="http://schemas.microsoft.com/office/drawing/2014/main" val="3046229808"/>
                    </a:ext>
                  </a:extLst>
                </a:gridCol>
                <a:gridCol w="200620">
                  <a:extLst>
                    <a:ext uri="{9D8B030D-6E8A-4147-A177-3AD203B41FA5}">
                      <a16:colId xmlns:a16="http://schemas.microsoft.com/office/drawing/2014/main" val="3850355546"/>
                    </a:ext>
                  </a:extLst>
                </a:gridCol>
                <a:gridCol w="200620">
                  <a:extLst>
                    <a:ext uri="{9D8B030D-6E8A-4147-A177-3AD203B41FA5}">
                      <a16:colId xmlns:a16="http://schemas.microsoft.com/office/drawing/2014/main" val="422635479"/>
                    </a:ext>
                  </a:extLst>
                </a:gridCol>
                <a:gridCol w="200620">
                  <a:extLst>
                    <a:ext uri="{9D8B030D-6E8A-4147-A177-3AD203B41FA5}">
                      <a16:colId xmlns:a16="http://schemas.microsoft.com/office/drawing/2014/main" val="2790538848"/>
                    </a:ext>
                  </a:extLst>
                </a:gridCol>
                <a:gridCol w="200620">
                  <a:extLst>
                    <a:ext uri="{9D8B030D-6E8A-4147-A177-3AD203B41FA5}">
                      <a16:colId xmlns:a16="http://schemas.microsoft.com/office/drawing/2014/main" val="2376824313"/>
                    </a:ext>
                  </a:extLst>
                </a:gridCol>
                <a:gridCol w="200620">
                  <a:extLst>
                    <a:ext uri="{9D8B030D-6E8A-4147-A177-3AD203B41FA5}">
                      <a16:colId xmlns:a16="http://schemas.microsoft.com/office/drawing/2014/main" val="103416616"/>
                    </a:ext>
                  </a:extLst>
                </a:gridCol>
                <a:gridCol w="200620">
                  <a:extLst>
                    <a:ext uri="{9D8B030D-6E8A-4147-A177-3AD203B41FA5}">
                      <a16:colId xmlns:a16="http://schemas.microsoft.com/office/drawing/2014/main" val="917275767"/>
                    </a:ext>
                  </a:extLst>
                </a:gridCol>
                <a:gridCol w="143322">
                  <a:extLst>
                    <a:ext uri="{9D8B030D-6E8A-4147-A177-3AD203B41FA5}">
                      <a16:colId xmlns:a16="http://schemas.microsoft.com/office/drawing/2014/main" val="1879700116"/>
                    </a:ext>
                  </a:extLst>
                </a:gridCol>
                <a:gridCol w="200620">
                  <a:extLst>
                    <a:ext uri="{9D8B030D-6E8A-4147-A177-3AD203B41FA5}">
                      <a16:colId xmlns:a16="http://schemas.microsoft.com/office/drawing/2014/main" val="3957058359"/>
                    </a:ext>
                  </a:extLst>
                </a:gridCol>
                <a:gridCol w="200620">
                  <a:extLst>
                    <a:ext uri="{9D8B030D-6E8A-4147-A177-3AD203B41FA5}">
                      <a16:colId xmlns:a16="http://schemas.microsoft.com/office/drawing/2014/main" val="1497685824"/>
                    </a:ext>
                  </a:extLst>
                </a:gridCol>
                <a:gridCol w="200620">
                  <a:extLst>
                    <a:ext uri="{9D8B030D-6E8A-4147-A177-3AD203B41FA5}">
                      <a16:colId xmlns:a16="http://schemas.microsoft.com/office/drawing/2014/main" val="606106377"/>
                    </a:ext>
                  </a:extLst>
                </a:gridCol>
                <a:gridCol w="200620">
                  <a:extLst>
                    <a:ext uri="{9D8B030D-6E8A-4147-A177-3AD203B41FA5}">
                      <a16:colId xmlns:a16="http://schemas.microsoft.com/office/drawing/2014/main" val="3819461079"/>
                    </a:ext>
                  </a:extLst>
                </a:gridCol>
                <a:gridCol w="200620">
                  <a:extLst>
                    <a:ext uri="{9D8B030D-6E8A-4147-A177-3AD203B41FA5}">
                      <a16:colId xmlns:a16="http://schemas.microsoft.com/office/drawing/2014/main" val="2744979411"/>
                    </a:ext>
                  </a:extLst>
                </a:gridCol>
                <a:gridCol w="200620">
                  <a:extLst>
                    <a:ext uri="{9D8B030D-6E8A-4147-A177-3AD203B41FA5}">
                      <a16:colId xmlns:a16="http://schemas.microsoft.com/office/drawing/2014/main" val="3638678559"/>
                    </a:ext>
                  </a:extLst>
                </a:gridCol>
                <a:gridCol w="200620">
                  <a:extLst>
                    <a:ext uri="{9D8B030D-6E8A-4147-A177-3AD203B41FA5}">
                      <a16:colId xmlns:a16="http://schemas.microsoft.com/office/drawing/2014/main" val="2324653561"/>
                    </a:ext>
                  </a:extLst>
                </a:gridCol>
                <a:gridCol w="200620">
                  <a:extLst>
                    <a:ext uri="{9D8B030D-6E8A-4147-A177-3AD203B41FA5}">
                      <a16:colId xmlns:a16="http://schemas.microsoft.com/office/drawing/2014/main" val="57709493"/>
                    </a:ext>
                  </a:extLst>
                </a:gridCol>
                <a:gridCol w="200620">
                  <a:extLst>
                    <a:ext uri="{9D8B030D-6E8A-4147-A177-3AD203B41FA5}">
                      <a16:colId xmlns:a16="http://schemas.microsoft.com/office/drawing/2014/main" val="1835325847"/>
                    </a:ext>
                  </a:extLst>
                </a:gridCol>
                <a:gridCol w="200620">
                  <a:extLst>
                    <a:ext uri="{9D8B030D-6E8A-4147-A177-3AD203B41FA5}">
                      <a16:colId xmlns:a16="http://schemas.microsoft.com/office/drawing/2014/main" val="1522012692"/>
                    </a:ext>
                  </a:extLst>
                </a:gridCol>
                <a:gridCol w="200620">
                  <a:extLst>
                    <a:ext uri="{9D8B030D-6E8A-4147-A177-3AD203B41FA5}">
                      <a16:colId xmlns:a16="http://schemas.microsoft.com/office/drawing/2014/main" val="2075019598"/>
                    </a:ext>
                  </a:extLst>
                </a:gridCol>
                <a:gridCol w="200620">
                  <a:extLst>
                    <a:ext uri="{9D8B030D-6E8A-4147-A177-3AD203B41FA5}">
                      <a16:colId xmlns:a16="http://schemas.microsoft.com/office/drawing/2014/main" val="1423084687"/>
                    </a:ext>
                  </a:extLst>
                </a:gridCol>
                <a:gridCol w="200620">
                  <a:extLst>
                    <a:ext uri="{9D8B030D-6E8A-4147-A177-3AD203B41FA5}">
                      <a16:colId xmlns:a16="http://schemas.microsoft.com/office/drawing/2014/main" val="3243390526"/>
                    </a:ext>
                  </a:extLst>
                </a:gridCol>
                <a:gridCol w="200620">
                  <a:extLst>
                    <a:ext uri="{9D8B030D-6E8A-4147-A177-3AD203B41FA5}">
                      <a16:colId xmlns:a16="http://schemas.microsoft.com/office/drawing/2014/main" val="1775842156"/>
                    </a:ext>
                  </a:extLst>
                </a:gridCol>
                <a:gridCol w="918815">
                  <a:extLst>
                    <a:ext uri="{9D8B030D-6E8A-4147-A177-3AD203B41FA5}">
                      <a16:colId xmlns:a16="http://schemas.microsoft.com/office/drawing/2014/main" val="799058994"/>
                    </a:ext>
                  </a:extLst>
                </a:gridCol>
              </a:tblGrid>
              <a:tr h="228600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0">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8</a:t>
                      </a:r>
                    </a:p>
                  </a:txBody>
                  <a:tcPr marL="54864" marR="54864"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62087540"/>
                  </a:ext>
                </a:extLst>
              </a:tr>
              <a:tr h="0">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b="1"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33872474"/>
                  </a:ext>
                </a:extLst>
              </a:tr>
              <a:tr h="274320">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28575"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spTree>
    <p:extLst>
      <p:ext uri="{BB962C8B-B14F-4D97-AF65-F5344CB8AC3E}">
        <p14:creationId xmlns:p14="http://schemas.microsoft.com/office/powerpoint/2010/main" val="100496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95493" y="164375"/>
            <a:ext cx="741806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S7. Two-way ANOVAs for abundance of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536190881"/>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74.823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15.202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0.00455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0.93269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2.57E+08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4281876709"/>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17.412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5.782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0.54084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4.10E+09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5.12E+08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542337316"/>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0.35355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9.236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0.83267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2.37E+10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1.69E+09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409493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194310" y="91985"/>
            <a:ext cx="784098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S8. Two-way ANOVAs for Simpson’s Index of Diversity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264879501"/>
              </p:ext>
            </p:extLst>
          </p:nvPr>
        </p:nvGraphicFramePr>
        <p:xfrm>
          <a:off x="395493" y="1769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2.118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.600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3.41E-01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4.26E-02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420294415"/>
              </p:ext>
            </p:extLst>
          </p:nvPr>
        </p:nvGraphicFramePr>
        <p:xfrm>
          <a:off x="395493" y="3031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66.039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3.90E-05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3.95E-03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4.90E-04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323024920"/>
              </p:ext>
            </p:extLst>
          </p:nvPr>
        </p:nvGraphicFramePr>
        <p:xfrm>
          <a:off x="395493" y="4294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48.177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8.295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0.020507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8.493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0.019459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2.89E-02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B3AD5924-416E-4F08-88D6-A24E56E4DDA0}"/>
              </a:ext>
            </a:extLst>
          </p:cNvPr>
          <p:cNvGraphicFramePr>
            <a:graphicFrameLocks noGrp="1"/>
          </p:cNvGraphicFramePr>
          <p:nvPr>
            <p:extLst>
              <p:ext uri="{D42A27DB-BD31-4B8C-83A1-F6EECF244321}">
                <p14:modId xmlns:p14="http://schemas.microsoft.com/office/powerpoint/2010/main" val="992094803"/>
              </p:ext>
            </p:extLst>
          </p:nvPr>
        </p:nvGraphicFramePr>
        <p:xfrm>
          <a:off x="395493" y="55365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0.11245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0.00268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Type:Day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0.2494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0.12471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8.053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0.4646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0.01549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9552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210632" y="1072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S9. Two-way ANOVAs for abundance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349670610"/>
              </p:ext>
            </p:extLst>
          </p:nvPr>
        </p:nvGraphicFramePr>
        <p:xfrm>
          <a:off x="429783" y="1717992"/>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25.417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1.00E-03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7.65E+08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9.56E+07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454763880"/>
              </p:ext>
            </p:extLst>
          </p:nvPr>
        </p:nvGraphicFramePr>
        <p:xfrm>
          <a:off x="429783" y="2980899"/>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9.791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5.07E+08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927479015"/>
              </p:ext>
            </p:extLst>
          </p:nvPr>
        </p:nvGraphicFramePr>
        <p:xfrm>
          <a:off x="429783" y="4243806"/>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22.534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0.28601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3.69E+04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0F26CE9B-E546-42F5-8BFB-68814A5A06DC}"/>
              </a:ext>
            </a:extLst>
          </p:cNvPr>
          <p:cNvGraphicFramePr>
            <a:graphicFrameLocks noGrp="1"/>
          </p:cNvGraphicFramePr>
          <p:nvPr>
            <p:extLst>
              <p:ext uri="{D42A27DB-BD31-4B8C-83A1-F6EECF244321}">
                <p14:modId xmlns:p14="http://schemas.microsoft.com/office/powerpoint/2010/main" val="1511559081"/>
              </p:ext>
            </p:extLst>
          </p:nvPr>
        </p:nvGraphicFramePr>
        <p:xfrm>
          <a:off x="429783" y="483413"/>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4.08E+09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2.04E+09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2.71E-05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Type:Day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3.44E+09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4.85E+09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849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911656F-9427-4EB8-8CB2-28822B71B5DF}"/>
              </a:ext>
            </a:extLst>
          </p:cNvPr>
          <p:cNvPicPr>
            <a:picLocks noChangeAspect="1"/>
          </p:cNvPicPr>
          <p:nvPr/>
        </p:nvPicPr>
        <p:blipFill rotWithShape="1">
          <a:blip r:embed="rId3">
            <a:extLst>
              <a:ext uri="{28A0092B-C50C-407E-A947-70E740481C1C}">
                <a14:useLocalDpi xmlns:a14="http://schemas.microsoft.com/office/drawing/2010/main" val="0"/>
              </a:ext>
            </a:extLst>
          </a:blip>
          <a:srcRect l="1691" t="13287"/>
          <a:stretch/>
        </p:blipFill>
        <p:spPr>
          <a:xfrm>
            <a:off x="749673" y="497247"/>
            <a:ext cx="5984659" cy="2552938"/>
          </a:xfrm>
          <a:prstGeom prst="rect">
            <a:avLst/>
          </a:prstGeom>
        </p:spPr>
      </p:pic>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559200" y="1500176"/>
            <a:ext cx="2298208" cy="202931"/>
          </a:xfrm>
          <a:prstGeom prst="rect">
            <a:avLst/>
          </a:prstGeom>
          <a:solidFill>
            <a:schemeClr val="bg1"/>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10" name="Rectangle 9">
            <a:extLst>
              <a:ext uri="{FF2B5EF4-FFF2-40B4-BE49-F238E27FC236}">
                <a16:creationId xmlns:a16="http://schemas.microsoft.com/office/drawing/2014/main" id="{BA7F4E45-719C-4341-9206-E6010EFC812B}"/>
              </a:ext>
            </a:extLst>
          </p:cNvPr>
          <p:cNvSpPr/>
          <p:nvPr/>
        </p:nvSpPr>
        <p:spPr>
          <a:xfrm>
            <a:off x="494494" y="3929483"/>
            <a:ext cx="7241042"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by sample (larvae, swab, water) and trial (n=3). No significant differences in diversity were found between control (light blue) and treatment (dark red) within each sample type and trial. Bacterial community diversity significantly increased over time in larvae, swab, and water samples from Trial 1, and water samples from Trial 3. Diversity in water was significantly higher in Trial 3 than Trials 1 and 2. Note: there are no treated oyster larvae samples from Trial 2, Day 6.</a:t>
            </a:r>
          </a:p>
        </p:txBody>
      </p:sp>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522552097"/>
              </p:ext>
            </p:extLst>
          </p:nvPr>
        </p:nvGraphicFramePr>
        <p:xfrm>
          <a:off x="891155"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val="1979778462"/>
                    </a:ext>
                  </a:extLst>
                </a:gridCol>
                <a:gridCol w="194891">
                  <a:extLst>
                    <a:ext uri="{9D8B030D-6E8A-4147-A177-3AD203B41FA5}">
                      <a16:colId xmlns:a16="http://schemas.microsoft.com/office/drawing/2014/main" val="689270991"/>
                    </a:ext>
                  </a:extLst>
                </a:gridCol>
                <a:gridCol w="194891">
                  <a:extLst>
                    <a:ext uri="{9D8B030D-6E8A-4147-A177-3AD203B41FA5}">
                      <a16:colId xmlns:a16="http://schemas.microsoft.com/office/drawing/2014/main" val="1876456677"/>
                    </a:ext>
                  </a:extLst>
                </a:gridCol>
                <a:gridCol w="194891">
                  <a:extLst>
                    <a:ext uri="{9D8B030D-6E8A-4147-A177-3AD203B41FA5}">
                      <a16:colId xmlns:a16="http://schemas.microsoft.com/office/drawing/2014/main" val="4197499457"/>
                    </a:ext>
                  </a:extLst>
                </a:gridCol>
                <a:gridCol w="194891">
                  <a:extLst>
                    <a:ext uri="{9D8B030D-6E8A-4147-A177-3AD203B41FA5}">
                      <a16:colId xmlns:a16="http://schemas.microsoft.com/office/drawing/2014/main" val="2341784678"/>
                    </a:ext>
                  </a:extLst>
                </a:gridCol>
                <a:gridCol w="194891">
                  <a:extLst>
                    <a:ext uri="{9D8B030D-6E8A-4147-A177-3AD203B41FA5}">
                      <a16:colId xmlns:a16="http://schemas.microsoft.com/office/drawing/2014/main" val="3132267888"/>
                    </a:ext>
                  </a:extLst>
                </a:gridCol>
                <a:gridCol w="194891">
                  <a:extLst>
                    <a:ext uri="{9D8B030D-6E8A-4147-A177-3AD203B41FA5}">
                      <a16:colId xmlns:a16="http://schemas.microsoft.com/office/drawing/2014/main" val="3046989232"/>
                    </a:ext>
                  </a:extLst>
                </a:gridCol>
                <a:gridCol w="194891">
                  <a:extLst>
                    <a:ext uri="{9D8B030D-6E8A-4147-A177-3AD203B41FA5}">
                      <a16:colId xmlns:a16="http://schemas.microsoft.com/office/drawing/2014/main" val="3017166207"/>
                    </a:ext>
                  </a:extLst>
                </a:gridCol>
                <a:gridCol w="194891">
                  <a:extLst>
                    <a:ext uri="{9D8B030D-6E8A-4147-A177-3AD203B41FA5}">
                      <a16:colId xmlns:a16="http://schemas.microsoft.com/office/drawing/2014/main" val="1416670930"/>
                    </a:ext>
                  </a:extLst>
                </a:gridCol>
                <a:gridCol w="194891">
                  <a:extLst>
                    <a:ext uri="{9D8B030D-6E8A-4147-A177-3AD203B41FA5}">
                      <a16:colId xmlns:a16="http://schemas.microsoft.com/office/drawing/2014/main" val="3046229808"/>
                    </a:ext>
                  </a:extLst>
                </a:gridCol>
                <a:gridCol w="194891">
                  <a:extLst>
                    <a:ext uri="{9D8B030D-6E8A-4147-A177-3AD203B41FA5}">
                      <a16:colId xmlns:a16="http://schemas.microsoft.com/office/drawing/2014/main" val="3850355546"/>
                    </a:ext>
                  </a:extLst>
                </a:gridCol>
                <a:gridCol w="194891">
                  <a:extLst>
                    <a:ext uri="{9D8B030D-6E8A-4147-A177-3AD203B41FA5}">
                      <a16:colId xmlns:a16="http://schemas.microsoft.com/office/drawing/2014/main" val="422635479"/>
                    </a:ext>
                  </a:extLst>
                </a:gridCol>
                <a:gridCol w="194891">
                  <a:extLst>
                    <a:ext uri="{9D8B030D-6E8A-4147-A177-3AD203B41FA5}">
                      <a16:colId xmlns:a16="http://schemas.microsoft.com/office/drawing/2014/main" val="2790538848"/>
                    </a:ext>
                  </a:extLst>
                </a:gridCol>
                <a:gridCol w="194891">
                  <a:extLst>
                    <a:ext uri="{9D8B030D-6E8A-4147-A177-3AD203B41FA5}">
                      <a16:colId xmlns:a16="http://schemas.microsoft.com/office/drawing/2014/main" val="2376824313"/>
                    </a:ext>
                  </a:extLst>
                </a:gridCol>
                <a:gridCol w="194891">
                  <a:extLst>
                    <a:ext uri="{9D8B030D-6E8A-4147-A177-3AD203B41FA5}">
                      <a16:colId xmlns:a16="http://schemas.microsoft.com/office/drawing/2014/main" val="103416616"/>
                    </a:ext>
                  </a:extLst>
                </a:gridCol>
                <a:gridCol w="194891">
                  <a:extLst>
                    <a:ext uri="{9D8B030D-6E8A-4147-A177-3AD203B41FA5}">
                      <a16:colId xmlns:a16="http://schemas.microsoft.com/office/drawing/2014/main" val="917275767"/>
                    </a:ext>
                  </a:extLst>
                </a:gridCol>
                <a:gridCol w="194891">
                  <a:extLst>
                    <a:ext uri="{9D8B030D-6E8A-4147-A177-3AD203B41FA5}">
                      <a16:colId xmlns:a16="http://schemas.microsoft.com/office/drawing/2014/main" val="3957058359"/>
                    </a:ext>
                  </a:extLst>
                </a:gridCol>
                <a:gridCol w="194891">
                  <a:extLst>
                    <a:ext uri="{9D8B030D-6E8A-4147-A177-3AD203B41FA5}">
                      <a16:colId xmlns:a16="http://schemas.microsoft.com/office/drawing/2014/main" val="1497685824"/>
                    </a:ext>
                  </a:extLst>
                </a:gridCol>
                <a:gridCol w="194891">
                  <a:extLst>
                    <a:ext uri="{9D8B030D-6E8A-4147-A177-3AD203B41FA5}">
                      <a16:colId xmlns:a16="http://schemas.microsoft.com/office/drawing/2014/main" val="606106377"/>
                    </a:ext>
                  </a:extLst>
                </a:gridCol>
                <a:gridCol w="194891">
                  <a:extLst>
                    <a:ext uri="{9D8B030D-6E8A-4147-A177-3AD203B41FA5}">
                      <a16:colId xmlns:a16="http://schemas.microsoft.com/office/drawing/2014/main" val="3819461079"/>
                    </a:ext>
                  </a:extLst>
                </a:gridCol>
                <a:gridCol w="194891">
                  <a:extLst>
                    <a:ext uri="{9D8B030D-6E8A-4147-A177-3AD203B41FA5}">
                      <a16:colId xmlns:a16="http://schemas.microsoft.com/office/drawing/2014/main" val="2744979411"/>
                    </a:ext>
                  </a:extLst>
                </a:gridCol>
                <a:gridCol w="194891">
                  <a:extLst>
                    <a:ext uri="{9D8B030D-6E8A-4147-A177-3AD203B41FA5}">
                      <a16:colId xmlns:a16="http://schemas.microsoft.com/office/drawing/2014/main" val="3638678559"/>
                    </a:ext>
                  </a:extLst>
                </a:gridCol>
                <a:gridCol w="194891">
                  <a:extLst>
                    <a:ext uri="{9D8B030D-6E8A-4147-A177-3AD203B41FA5}">
                      <a16:colId xmlns:a16="http://schemas.microsoft.com/office/drawing/2014/main" val="2324653561"/>
                    </a:ext>
                  </a:extLst>
                </a:gridCol>
                <a:gridCol w="194891">
                  <a:extLst>
                    <a:ext uri="{9D8B030D-6E8A-4147-A177-3AD203B41FA5}">
                      <a16:colId xmlns:a16="http://schemas.microsoft.com/office/drawing/2014/main" val="57709493"/>
                    </a:ext>
                  </a:extLst>
                </a:gridCol>
                <a:gridCol w="194891">
                  <a:extLst>
                    <a:ext uri="{9D8B030D-6E8A-4147-A177-3AD203B41FA5}">
                      <a16:colId xmlns:a16="http://schemas.microsoft.com/office/drawing/2014/main" val="1835325847"/>
                    </a:ext>
                  </a:extLst>
                </a:gridCol>
                <a:gridCol w="194891">
                  <a:extLst>
                    <a:ext uri="{9D8B030D-6E8A-4147-A177-3AD203B41FA5}">
                      <a16:colId xmlns:a16="http://schemas.microsoft.com/office/drawing/2014/main" val="1522012692"/>
                    </a:ext>
                  </a:extLst>
                </a:gridCol>
                <a:gridCol w="194891">
                  <a:extLst>
                    <a:ext uri="{9D8B030D-6E8A-4147-A177-3AD203B41FA5}">
                      <a16:colId xmlns:a16="http://schemas.microsoft.com/office/drawing/2014/main" val="2075019598"/>
                    </a:ext>
                  </a:extLst>
                </a:gridCol>
                <a:gridCol w="194891">
                  <a:extLst>
                    <a:ext uri="{9D8B030D-6E8A-4147-A177-3AD203B41FA5}">
                      <a16:colId xmlns:a16="http://schemas.microsoft.com/office/drawing/2014/main" val="1423084687"/>
                    </a:ext>
                  </a:extLst>
                </a:gridCol>
                <a:gridCol w="194891">
                  <a:extLst>
                    <a:ext uri="{9D8B030D-6E8A-4147-A177-3AD203B41FA5}">
                      <a16:colId xmlns:a16="http://schemas.microsoft.com/office/drawing/2014/main" val="3243390526"/>
                    </a:ext>
                  </a:extLst>
                </a:gridCol>
                <a:gridCol w="194891">
                  <a:extLst>
                    <a:ext uri="{9D8B030D-6E8A-4147-A177-3AD203B41FA5}">
                      <a16:colId xmlns:a16="http://schemas.microsoft.com/office/drawing/2014/main" val="1775842156"/>
                    </a:ext>
                  </a:extLst>
                </a:gridCol>
                <a:gridCol w="1012799">
                  <a:extLst>
                    <a:ext uri="{9D8B030D-6E8A-4147-A177-3AD203B41FA5}">
                      <a16:colId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grpSp>
        <p:nvGrpSpPr>
          <p:cNvPr id="12" name="Group 11">
            <a:extLst>
              <a:ext uri="{FF2B5EF4-FFF2-40B4-BE49-F238E27FC236}">
                <a16:creationId xmlns:a16="http://schemas.microsoft.com/office/drawing/2014/main" id="{18E70258-BCD0-426B-A812-9C0637D93D65}"/>
              </a:ext>
            </a:extLst>
          </p:cNvPr>
          <p:cNvGrpSpPr/>
          <p:nvPr/>
        </p:nvGrpSpPr>
        <p:grpSpPr>
          <a:xfrm>
            <a:off x="1081066" y="509666"/>
            <a:ext cx="364539" cy="296469"/>
            <a:chOff x="1707650" y="2681748"/>
            <a:chExt cx="774450" cy="246295"/>
          </a:xfrm>
        </p:grpSpPr>
        <p:sp>
          <p:nvSpPr>
            <p:cNvPr id="13" name="Content Placeholder 2">
              <a:extLst>
                <a:ext uri="{FF2B5EF4-FFF2-40B4-BE49-F238E27FC236}">
                  <a16:creationId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534CBD9-C53B-4FB7-A94B-FDFDBB77D084}"/>
              </a:ext>
            </a:extLst>
          </p:cNvPr>
          <p:cNvGrpSpPr/>
          <p:nvPr/>
        </p:nvGrpSpPr>
        <p:grpSpPr>
          <a:xfrm>
            <a:off x="2649784" y="509666"/>
            <a:ext cx="364539" cy="296469"/>
            <a:chOff x="1707650" y="2681748"/>
            <a:chExt cx="774450" cy="246295"/>
          </a:xfrm>
        </p:grpSpPr>
        <p:sp>
          <p:nvSpPr>
            <p:cNvPr id="17" name="Content Placeholder 2">
              <a:extLst>
                <a:ext uri="{FF2B5EF4-FFF2-40B4-BE49-F238E27FC236}">
                  <a16:creationId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E091EBC-49E6-49AF-8E7B-F9C34524F933}"/>
              </a:ext>
            </a:extLst>
          </p:cNvPr>
          <p:cNvGrpSpPr/>
          <p:nvPr/>
        </p:nvGrpSpPr>
        <p:grpSpPr>
          <a:xfrm>
            <a:off x="4972831" y="509666"/>
            <a:ext cx="364539" cy="296469"/>
            <a:chOff x="1707650" y="2681748"/>
            <a:chExt cx="774450" cy="246295"/>
          </a:xfrm>
        </p:grpSpPr>
        <p:sp>
          <p:nvSpPr>
            <p:cNvPr id="22" name="Content Placeholder 2">
              <a:extLst>
                <a:ext uri="{FF2B5EF4-FFF2-40B4-BE49-F238E27FC236}">
                  <a16:creationId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00D625A-1693-4410-9226-122B6D32FEB0}"/>
              </a:ext>
            </a:extLst>
          </p:cNvPr>
          <p:cNvGrpSpPr/>
          <p:nvPr/>
        </p:nvGrpSpPr>
        <p:grpSpPr>
          <a:xfrm>
            <a:off x="6119619" y="509666"/>
            <a:ext cx="364539" cy="296469"/>
            <a:chOff x="1707650" y="2681748"/>
            <a:chExt cx="774450" cy="246295"/>
          </a:xfrm>
        </p:grpSpPr>
        <p:sp>
          <p:nvSpPr>
            <p:cNvPr id="25" name="Content Placeholder 2">
              <a:extLst>
                <a:ext uri="{FF2B5EF4-FFF2-40B4-BE49-F238E27FC236}">
                  <a16:creationId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76B920B-0BE9-4A1C-ABD6-A10E041D613C}"/>
              </a:ext>
            </a:extLst>
          </p:cNvPr>
          <p:cNvGrpSpPr/>
          <p:nvPr/>
        </p:nvGrpSpPr>
        <p:grpSpPr>
          <a:xfrm>
            <a:off x="5756586" y="676553"/>
            <a:ext cx="732621" cy="296469"/>
            <a:chOff x="1718090" y="2681748"/>
            <a:chExt cx="764010" cy="246295"/>
          </a:xfrm>
        </p:grpSpPr>
        <p:sp>
          <p:nvSpPr>
            <p:cNvPr id="28" name="Content Placeholder 2">
              <a:extLst>
                <a:ext uri="{FF2B5EF4-FFF2-40B4-BE49-F238E27FC236}">
                  <a16:creationId xmlns:a16="http://schemas.microsoft.com/office/drawing/2014/main" id="{3BB51929-5E76-4067-A5FA-443EF407202E}"/>
                </a:ext>
              </a:extLst>
            </p:cNvPr>
            <p:cNvSpPr txBox="1">
              <a:spLocks/>
            </p:cNvSpPr>
            <p:nvPr/>
          </p:nvSpPr>
          <p:spPr>
            <a:xfrm>
              <a:off x="171809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190F493-52DB-47ED-99F6-7286755CD495}"/>
              </a:ext>
            </a:extLst>
          </p:cNvPr>
          <p:cNvGrpSpPr/>
          <p:nvPr/>
        </p:nvGrpSpPr>
        <p:grpSpPr>
          <a:xfrm>
            <a:off x="4868504" y="1760597"/>
            <a:ext cx="1727877" cy="296469"/>
            <a:chOff x="4411301" y="1760594"/>
            <a:chExt cx="1727877" cy="296469"/>
          </a:xfrm>
        </p:grpSpPr>
        <p:grpSp>
          <p:nvGrpSpPr>
            <p:cNvPr id="33" name="Group 32">
              <a:extLst>
                <a:ext uri="{FF2B5EF4-FFF2-40B4-BE49-F238E27FC236}">
                  <a16:creationId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E38B29A-3912-4A9F-8ECF-EB538AED8A12}"/>
              </a:ext>
            </a:extLst>
          </p:cNvPr>
          <p:cNvGrpSpPr/>
          <p:nvPr/>
        </p:nvGrpSpPr>
        <p:grpSpPr>
          <a:xfrm>
            <a:off x="4082038" y="2021146"/>
            <a:ext cx="2514343" cy="296469"/>
            <a:chOff x="3624835" y="2138880"/>
            <a:chExt cx="2514343" cy="296469"/>
          </a:xfrm>
        </p:grpSpPr>
        <p:grpSp>
          <p:nvGrpSpPr>
            <p:cNvPr id="30" name="Group 29">
              <a:extLst>
                <a:ext uri="{FF2B5EF4-FFF2-40B4-BE49-F238E27FC236}">
                  <a16:creationId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5EF2C802-4490-406B-8083-EBE2A821E302}"/>
              </a:ext>
            </a:extLst>
          </p:cNvPr>
          <p:cNvGrpSpPr/>
          <p:nvPr/>
        </p:nvGrpSpPr>
        <p:grpSpPr>
          <a:xfrm>
            <a:off x="6760651" y="497247"/>
            <a:ext cx="999715" cy="1689373"/>
            <a:chOff x="7059695" y="144183"/>
            <a:chExt cx="840769" cy="1689373"/>
          </a:xfrm>
        </p:grpSpPr>
        <p:sp>
          <p:nvSpPr>
            <p:cNvPr id="49" name="Rectangle 48">
              <a:extLst>
                <a:ext uri="{FF2B5EF4-FFF2-40B4-BE49-F238E27FC236}">
                  <a16:creationId xmlns:a16="http://schemas.microsoft.com/office/drawing/2014/main" id="{DA9BBFF9-34B5-4FD2-9BBF-03AB77E941C3}"/>
                </a:ext>
              </a:extLst>
            </p:cNvPr>
            <p:cNvSpPr/>
            <p:nvPr/>
          </p:nvSpPr>
          <p:spPr>
            <a:xfrm>
              <a:off x="7077504" y="976420"/>
              <a:ext cx="822960" cy="8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Content Placeholder 2">
              <a:extLst>
                <a:ext uri="{FF2B5EF4-FFF2-40B4-BE49-F238E27FC236}">
                  <a16:creationId xmlns:a16="http://schemas.microsoft.com/office/drawing/2014/main" id="{B7EEC399-4E3E-422B-9CF6-7EE20A515C0B}"/>
                </a:ext>
              </a:extLst>
            </p:cNvPr>
            <p:cNvSpPr txBox="1">
              <a:spLocks/>
            </p:cNvSpPr>
            <p:nvPr/>
          </p:nvSpPr>
          <p:spPr>
            <a:xfrm>
              <a:off x="7083805" y="976420"/>
              <a:ext cx="784646" cy="857136"/>
            </a:xfrm>
            <a:prstGeom prst="rect">
              <a:avLst/>
            </a:prstGeom>
            <a:no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p&lt;0.001</a:t>
              </a:r>
            </a:p>
          </p:txBody>
        </p:sp>
        <p:sp>
          <p:nvSpPr>
            <p:cNvPr id="51" name="Rectangle 50">
              <a:extLst>
                <a:ext uri="{FF2B5EF4-FFF2-40B4-BE49-F238E27FC236}">
                  <a16:creationId xmlns:a16="http://schemas.microsoft.com/office/drawing/2014/main" id="{5FAFFE12-0A34-424A-9024-0637EC4D044D}"/>
                </a:ext>
              </a:extLst>
            </p:cNvPr>
            <p:cNvSpPr/>
            <p:nvPr/>
          </p:nvSpPr>
          <p:spPr>
            <a:xfrm>
              <a:off x="7077504" y="144183"/>
              <a:ext cx="822960" cy="74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a16="http://schemas.microsoft.com/office/drawing/2014/main" id="{EEB3F3FC-4093-414B-A751-C19EE31FF3E4}"/>
                </a:ext>
              </a:extLst>
            </p:cNvPr>
            <p:cNvSpPr txBox="1">
              <a:spLocks/>
            </p:cNvSpPr>
            <p:nvPr/>
          </p:nvSpPr>
          <p:spPr>
            <a:xfrm>
              <a:off x="7059695" y="187565"/>
              <a:ext cx="813965" cy="201801"/>
            </a:xfrm>
            <a:prstGeom prst="rect">
              <a:avLst/>
            </a:prstGeom>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200" b="1" dirty="0">
                  <a:solidFill>
                    <a:schemeClr val="tx1"/>
                  </a:solidFill>
                  <a:latin typeface="Times New Roman" panose="02020603050405020304" pitchFamily="18" charset="0"/>
                  <a:cs typeface="Times New Roman" panose="02020603050405020304" pitchFamily="18" charset="0"/>
                </a:rPr>
                <a:t>Group</a:t>
              </a:r>
            </a:p>
          </p:txBody>
        </p:sp>
        <p:pic>
          <p:nvPicPr>
            <p:cNvPr id="53" name="Picture 52">
              <a:extLst>
                <a:ext uri="{FF2B5EF4-FFF2-40B4-BE49-F238E27FC236}">
                  <a16:creationId xmlns:a16="http://schemas.microsoft.com/office/drawing/2014/main" id="{6FDE53CD-3051-493A-BA7F-46CF785EBAF5}"/>
                </a:ext>
              </a:extLst>
            </p:cNvPr>
            <p:cNvPicPr>
              <a:picLocks noChangeAspect="1"/>
            </p:cNvPicPr>
            <p:nvPr/>
          </p:nvPicPr>
          <p:blipFill rotWithShape="1">
            <a:blip r:embed="rId4">
              <a:clrChange>
                <a:clrFrom>
                  <a:srgbClr val="FFFFFF"/>
                </a:clrFrom>
                <a:clrTo>
                  <a:srgbClr val="FFFFFF">
                    <a:alpha val="0"/>
                  </a:srgbClr>
                </a:clrTo>
              </a:clrChange>
            </a:blip>
            <a:srcRect l="90744" t="46946" r="6753" b="44840"/>
            <a:stretch/>
          </p:blipFill>
          <p:spPr>
            <a:xfrm>
              <a:off x="7134466" y="416226"/>
              <a:ext cx="185819" cy="367227"/>
            </a:xfrm>
            <a:prstGeom prst="rect">
              <a:avLst/>
            </a:prstGeom>
          </p:spPr>
        </p:pic>
        <p:sp>
          <p:nvSpPr>
            <p:cNvPr id="54" name="Content Placeholder 2">
              <a:extLst>
                <a:ext uri="{FF2B5EF4-FFF2-40B4-BE49-F238E27FC236}">
                  <a16:creationId xmlns:a16="http://schemas.microsoft.com/office/drawing/2014/main" id="{220E66A5-6E86-4FBF-9723-1409B3A31F31}"/>
                </a:ext>
              </a:extLst>
            </p:cNvPr>
            <p:cNvSpPr txBox="1">
              <a:spLocks/>
            </p:cNvSpPr>
            <p:nvPr/>
          </p:nvSpPr>
          <p:spPr>
            <a:xfrm>
              <a:off x="7256298" y="438814"/>
              <a:ext cx="604899" cy="4278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105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1050" dirty="0">
                  <a:solidFill>
                    <a:schemeClr val="tx1"/>
                  </a:solidFill>
                  <a:latin typeface="Times New Roman" panose="02020603050405020304" pitchFamily="18" charset="0"/>
                  <a:cs typeface="Times New Roman" panose="02020603050405020304" pitchFamily="18" charset="0"/>
                </a:rPr>
                <a:t>Treatment</a:t>
              </a:r>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6346297" y="408010"/>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6346297" y="1303569"/>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6346297" y="2307025"/>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59" y="387941"/>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1324326" y="152470"/>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3107484"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885047"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357919" y="2569448"/>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428572" y="1580582"/>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428572" y="654141"/>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6357380" y="446110"/>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6357374" y="1901057"/>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6357374" y="1295225"/>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6357380" y="2311220"/>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6357379" y="880029"/>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6357379" y="2680101"/>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484546" y="3323598"/>
            <a:ext cx="7257245"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 visualization of Bray-Curtis beta-diversity (k=2) at the Order level by (a) sample Type, (b) sampling Day, and (c) treatment.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were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was significantly different between </a:t>
            </a:r>
            <a:r>
              <a:rPr lang="en-US" sz="1200" dirty="0" err="1">
                <a:latin typeface="Times New Roman" panose="02020603050405020304" pitchFamily="18" charset="0"/>
                <a:cs typeface="Times New Roman" panose="02020603050405020304" pitchFamily="18" charset="0"/>
              </a:rPr>
              <a:t>timepoints</a:t>
            </a:r>
            <a:r>
              <a:rPr lang="en-US" sz="1200" dirty="0">
                <a:latin typeface="Times New Roman" panose="02020603050405020304" pitchFamily="18" charset="0"/>
                <a:cs typeface="Times New Roman" panose="02020603050405020304" pitchFamily="18" charset="0"/>
              </a:rPr>
              <a:t>. (c) The treatment group is indicated by colors (control=light blue dashed, probiotic treatment=dark red dotted) and sampling timepoints are indicated by symbols. No significant differences in community structure in water from control and probiotic-treated tanks was detected when samples from all time points were analyzed together. </a:t>
            </a:r>
          </a:p>
        </p:txBody>
      </p:sp>
      <p:sp>
        <p:nvSpPr>
          <p:cNvPr id="89" name="Rectangle 88">
            <a:extLst>
              <a:ext uri="{FF2B5EF4-FFF2-40B4-BE49-F238E27FC236}">
                <a16:creationId xmlns:a16="http://schemas.microsoft.com/office/drawing/2014/main" id="{5C99D9A4-37EC-42E0-846B-037553E148F9}"/>
              </a:ext>
            </a:extLst>
          </p:cNvPr>
          <p:cNvSpPr/>
          <p:nvPr/>
        </p:nvSpPr>
        <p:spPr>
          <a:xfrm>
            <a:off x="4569330" y="408016"/>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1043177" y="1962241"/>
            <a:ext cx="1344977" cy="1159945"/>
          </a:xfrm>
          <a:prstGeom prst="rect">
            <a:avLst/>
          </a:prstGeom>
        </p:spPr>
      </p:pic>
      <p:pic>
        <p:nvPicPr>
          <p:cNvPr id="96" name="Picture 95">
            <a:extLst>
              <a:ext uri="{FF2B5EF4-FFF2-40B4-BE49-F238E27FC236}">
                <a16:creationId xmlns:a16="http://schemas.microsoft.com/office/drawing/2014/main"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1085957" y="661691"/>
            <a:ext cx="1328421" cy="1148348"/>
          </a:xfrm>
          <a:prstGeom prst="rect">
            <a:avLst/>
          </a:prstGeom>
        </p:spPr>
      </p:pic>
      <p:pic>
        <p:nvPicPr>
          <p:cNvPr id="99" name="Picture 98">
            <a:extLst>
              <a:ext uri="{FF2B5EF4-FFF2-40B4-BE49-F238E27FC236}">
                <a16:creationId xmlns:a16="http://schemas.microsoft.com/office/drawing/2014/main"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1050878" y="3245228"/>
            <a:ext cx="1344978" cy="1149635"/>
          </a:xfrm>
          <a:prstGeom prst="rect">
            <a:avLst/>
          </a:prstGeom>
        </p:spPr>
      </p:pic>
      <p:pic>
        <p:nvPicPr>
          <p:cNvPr id="100" name="Picture 99">
            <a:extLst>
              <a:ext uri="{FF2B5EF4-FFF2-40B4-BE49-F238E27FC236}">
                <a16:creationId xmlns:a16="http://schemas.microsoft.com/office/drawing/2014/main"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654974" y="667081"/>
            <a:ext cx="1350909" cy="1137573"/>
          </a:xfrm>
          <a:prstGeom prst="rect">
            <a:avLst/>
          </a:prstGeom>
        </p:spPr>
      </p:pic>
      <p:pic>
        <p:nvPicPr>
          <p:cNvPr id="101" name="Picture 100">
            <a:extLst>
              <a:ext uri="{FF2B5EF4-FFF2-40B4-BE49-F238E27FC236}">
                <a16:creationId xmlns:a16="http://schemas.microsoft.com/office/drawing/2014/main"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686386" y="1962241"/>
            <a:ext cx="1344978" cy="1137573"/>
          </a:xfrm>
          <a:prstGeom prst="rect">
            <a:avLst/>
          </a:prstGeom>
        </p:spPr>
      </p:pic>
      <p:pic>
        <p:nvPicPr>
          <p:cNvPr id="102" name="Picture 101">
            <a:extLst>
              <a:ext uri="{FF2B5EF4-FFF2-40B4-BE49-F238E27FC236}">
                <a16:creationId xmlns:a16="http://schemas.microsoft.com/office/drawing/2014/main"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683130" y="3253249"/>
            <a:ext cx="1344978" cy="1137573"/>
          </a:xfrm>
          <a:prstGeom prst="rect">
            <a:avLst/>
          </a:prstGeom>
        </p:spPr>
      </p:pic>
      <p:sp>
        <p:nvSpPr>
          <p:cNvPr id="97" name="Content Placeholder 2">
            <a:extLst>
              <a:ext uri="{FF2B5EF4-FFF2-40B4-BE49-F238E27FC236}">
                <a16:creationId xmlns:a16="http://schemas.microsoft.com/office/drawing/2014/main" id="{9733AB8D-9C3E-4622-9841-01ED1B47B630}"/>
              </a:ext>
            </a:extLst>
          </p:cNvPr>
          <p:cNvSpPr txBox="1">
            <a:spLocks/>
          </p:cNvSpPr>
          <p:nvPr/>
        </p:nvSpPr>
        <p:spPr>
          <a:xfrm>
            <a:off x="943606"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a:off x="2562032" y="325384"/>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a:off x="1196383" y="3253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id="{7FEDCE83-988C-44C6-ADDE-2B1789642C12}"/>
              </a:ext>
            </a:extLst>
          </p:cNvPr>
          <p:cNvSpPr/>
          <p:nvPr/>
        </p:nvSpPr>
        <p:spPr>
          <a:xfrm>
            <a:off x="4302909" y="1225771"/>
            <a:ext cx="3215606" cy="2308324"/>
          </a:xfrm>
          <a:prstGeom prst="rect">
            <a:avLst/>
          </a:prstGeom>
        </p:spPr>
        <p:txBody>
          <a:bodyPr wrap="square">
            <a:spAutoFit/>
          </a:bodyPr>
          <a:lstStyle/>
          <a:p>
            <a:pPr defTabSz="558818">
              <a:defRPr/>
            </a:pPr>
            <a:r>
              <a:rPr lang="en-US" sz="1200" dirty="0">
                <a:latin typeface="Times New Roman" panose="02020603050405020304" pitchFamily="18" charset="0"/>
                <a:cs typeface="Times New Roman" panose="02020603050405020304" pitchFamily="18" charset="0"/>
              </a:rPr>
              <a:t>Figure 4. Effect of probiotic treatment on abundance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err="1">
                <a:latin typeface="Times New Roman" panose="02020603050405020304" pitchFamily="18" charset="0"/>
                <a:cs typeface="Times New Roman" panose="02020603050405020304" pitchFamily="18" charset="0"/>
              </a:rPr>
              <a:t>Oceanospirillales</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water</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Number of reads in treated (dark red) and control (light blue) samples (n=3) are represented for each sampling day and trial.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abundance was significantly higher in the treated than the control water after 5 days of treatment, and (b) </a:t>
            </a:r>
            <a:r>
              <a:rPr lang="en-US" sz="1200" i="1" dirty="0" err="1">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were consistently more abundant in probiotic-treated tank rearing water, and decreased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a16="http://schemas.microsoft.com/office/drawing/2014/main" id="{631D2DF7-71F8-4F03-89D2-8337D4E5396E}"/>
              </a:ext>
            </a:extLst>
          </p:cNvPr>
          <p:cNvGrpSpPr/>
          <p:nvPr/>
        </p:nvGrpSpPr>
        <p:grpSpPr>
          <a:xfrm>
            <a:off x="3052699" y="1975315"/>
            <a:ext cx="581260" cy="246295"/>
            <a:chOff x="1750580" y="2675590"/>
            <a:chExt cx="731520" cy="246295"/>
          </a:xfrm>
        </p:grpSpPr>
        <p:sp>
          <p:nvSpPr>
            <p:cNvPr id="39" name="Content Placeholder 2">
              <a:extLst>
                <a:ext uri="{FF2B5EF4-FFF2-40B4-BE49-F238E27FC236}">
                  <a16:creationId xmlns:a16="http://schemas.microsoft.com/office/drawing/2014/main"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07283EE-8339-4D6B-B539-FBA7DD01A9BB}"/>
              </a:ext>
            </a:extLst>
          </p:cNvPr>
          <p:cNvGrpSpPr/>
          <p:nvPr/>
        </p:nvGrpSpPr>
        <p:grpSpPr>
          <a:xfrm>
            <a:off x="3351919" y="3217568"/>
            <a:ext cx="402336" cy="246295"/>
            <a:chOff x="1750580" y="2681748"/>
            <a:chExt cx="731520" cy="246295"/>
          </a:xfrm>
        </p:grpSpPr>
        <p:sp>
          <p:nvSpPr>
            <p:cNvPr id="42" name="Content Placeholder 2">
              <a:extLst>
                <a:ext uri="{FF2B5EF4-FFF2-40B4-BE49-F238E27FC236}">
                  <a16:creationId xmlns:a16="http://schemas.microsoft.com/office/drawing/2014/main"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5BAB4DC-B073-4BCA-99BE-E92292FD0694}"/>
              </a:ext>
            </a:extLst>
          </p:cNvPr>
          <p:cNvGrpSpPr/>
          <p:nvPr/>
        </p:nvGrpSpPr>
        <p:grpSpPr>
          <a:xfrm>
            <a:off x="1570107" y="3978927"/>
            <a:ext cx="285160" cy="246295"/>
            <a:chOff x="1600970" y="2716068"/>
            <a:chExt cx="927553" cy="246295"/>
          </a:xfrm>
        </p:grpSpPr>
        <p:sp>
          <p:nvSpPr>
            <p:cNvPr id="65" name="Content Placeholder 2">
              <a:extLst>
                <a:ext uri="{FF2B5EF4-FFF2-40B4-BE49-F238E27FC236}">
                  <a16:creationId xmlns:a16="http://schemas.microsoft.com/office/drawing/2014/main" id="{3847F348-56F0-4475-B134-FC8F27C79199}"/>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a16="http://schemas.microsoft.com/office/drawing/2014/main" id="{9EC027BB-6312-499D-9A78-196751D6AF71}"/>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a16="http://schemas.microsoft.com/office/drawing/2014/main" id="{BF50380E-CAA2-441A-942F-1FF27AC40DE5}"/>
              </a:ext>
            </a:extLst>
          </p:cNvPr>
          <p:cNvSpPr txBox="1">
            <a:spLocks/>
          </p:cNvSpPr>
          <p:nvPr/>
        </p:nvSpPr>
        <p:spPr>
          <a:xfrm rot="16200000">
            <a:off x="372587" y="37639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a16="http://schemas.microsoft.com/office/drawing/2014/main" id="{32EF557B-12B0-45F6-A222-61C89198169B}"/>
              </a:ext>
            </a:extLst>
          </p:cNvPr>
          <p:cNvSpPr txBox="1">
            <a:spLocks/>
          </p:cNvSpPr>
          <p:nvPr/>
        </p:nvSpPr>
        <p:spPr>
          <a:xfrm rot="16200000">
            <a:off x="372587" y="24740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a16="http://schemas.microsoft.com/office/drawing/2014/main" id="{8EDEDD9A-3900-4EAB-84E9-E732027B8321}"/>
              </a:ext>
            </a:extLst>
          </p:cNvPr>
          <p:cNvSpPr txBox="1">
            <a:spLocks/>
          </p:cNvSpPr>
          <p:nvPr/>
        </p:nvSpPr>
        <p:spPr>
          <a:xfrm>
            <a:off x="2561197" y="17964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a16="http://schemas.microsoft.com/office/drawing/2014/main" id="{D1FE1F86-2248-408B-B305-09C1A54602B1}"/>
              </a:ext>
            </a:extLst>
          </p:cNvPr>
          <p:cNvSpPr txBox="1">
            <a:spLocks/>
          </p:cNvSpPr>
          <p:nvPr/>
        </p:nvSpPr>
        <p:spPr>
          <a:xfrm>
            <a:off x="9676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a16="http://schemas.microsoft.com/office/drawing/2014/main" id="{F793D6C2-2BED-4A21-B98E-A6FCB0D264FC}"/>
              </a:ext>
            </a:extLst>
          </p:cNvPr>
          <p:cNvSpPr txBox="1">
            <a:spLocks/>
          </p:cNvSpPr>
          <p:nvPr/>
        </p:nvSpPr>
        <p:spPr>
          <a:xfrm>
            <a:off x="2571650"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a16="http://schemas.microsoft.com/office/drawing/2014/main" id="{9ECC819A-563B-4FA4-8A45-C194AB3FDB20}"/>
              </a:ext>
            </a:extLst>
          </p:cNvPr>
          <p:cNvSpPr txBox="1">
            <a:spLocks/>
          </p:cNvSpPr>
          <p:nvPr/>
        </p:nvSpPr>
        <p:spPr>
          <a:xfrm>
            <a:off x="966898"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a16="http://schemas.microsoft.com/office/drawing/2014/main" id="{FB35A91E-4698-4000-9A51-46256DA07505}"/>
              </a:ext>
            </a:extLst>
          </p:cNvPr>
          <p:cNvSpPr txBox="1">
            <a:spLocks/>
          </p:cNvSpPr>
          <p:nvPr/>
        </p:nvSpPr>
        <p:spPr>
          <a:xfrm>
            <a:off x="2589523"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a16="http://schemas.microsoft.com/office/drawing/2014/main" id="{0E3D6C3E-8B2F-4BED-97DF-35217B417587}"/>
              </a:ext>
            </a:extLst>
          </p:cNvPr>
          <p:cNvGrpSpPr/>
          <p:nvPr/>
        </p:nvGrpSpPr>
        <p:grpSpPr>
          <a:xfrm>
            <a:off x="1333698" y="3228998"/>
            <a:ext cx="402336" cy="246295"/>
            <a:chOff x="1750580" y="2681748"/>
            <a:chExt cx="731520" cy="246295"/>
          </a:xfrm>
        </p:grpSpPr>
        <p:sp>
          <p:nvSpPr>
            <p:cNvPr id="111" name="Content Placeholder 2">
              <a:extLst>
                <a:ext uri="{FF2B5EF4-FFF2-40B4-BE49-F238E27FC236}">
                  <a16:creationId xmlns:a16="http://schemas.microsoft.com/office/drawing/2014/main"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a16="http://schemas.microsoft.com/office/drawing/2014/main"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B7DE5EC4-955C-4AA9-A9EC-D214DF81F6C3}"/>
              </a:ext>
            </a:extLst>
          </p:cNvPr>
          <p:cNvGrpSpPr/>
          <p:nvPr/>
        </p:nvGrpSpPr>
        <p:grpSpPr>
          <a:xfrm>
            <a:off x="1747429" y="3228998"/>
            <a:ext cx="402336" cy="246295"/>
            <a:chOff x="1750580" y="2681748"/>
            <a:chExt cx="731520" cy="246295"/>
          </a:xfrm>
        </p:grpSpPr>
        <p:sp>
          <p:nvSpPr>
            <p:cNvPr id="114" name="Content Placeholder 2">
              <a:extLst>
                <a:ext uri="{FF2B5EF4-FFF2-40B4-BE49-F238E27FC236}">
                  <a16:creationId xmlns:a16="http://schemas.microsoft.com/office/drawing/2014/main"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a16="http://schemas.microsoft.com/office/drawing/2014/main"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D3FFF6-5CC6-47B5-A026-41787FAF4B4B}"/>
              </a:ext>
            </a:extLst>
          </p:cNvPr>
          <p:cNvGrpSpPr/>
          <p:nvPr/>
        </p:nvGrpSpPr>
        <p:grpSpPr>
          <a:xfrm>
            <a:off x="3042246" y="644200"/>
            <a:ext cx="581260" cy="246295"/>
            <a:chOff x="1750580" y="2675590"/>
            <a:chExt cx="731520" cy="246295"/>
          </a:xfrm>
        </p:grpSpPr>
        <p:sp>
          <p:nvSpPr>
            <p:cNvPr id="120" name="Content Placeholder 2">
              <a:extLst>
                <a:ext uri="{FF2B5EF4-FFF2-40B4-BE49-F238E27FC236}">
                  <a16:creationId xmlns:a16="http://schemas.microsoft.com/office/drawing/2014/main"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a16="http://schemas.microsoft.com/office/drawing/2014/main"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a16="http://schemas.microsoft.com/office/drawing/2014/main"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3354" y="3329015"/>
            <a:ext cx="292985" cy="1047909"/>
          </a:xfrm>
          <a:prstGeom prst="rect">
            <a:avLst/>
          </a:prstGeom>
        </p:spPr>
      </p:pic>
      <p:pic>
        <p:nvPicPr>
          <p:cNvPr id="125" name="Picture 124">
            <a:extLst>
              <a:ext uri="{FF2B5EF4-FFF2-40B4-BE49-F238E27FC236}">
                <a16:creationId xmlns:a16="http://schemas.microsoft.com/office/drawing/2014/main"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9512" y="2039149"/>
            <a:ext cx="292985" cy="1047909"/>
          </a:xfrm>
          <a:prstGeom prst="rect">
            <a:avLst/>
          </a:prstGeom>
        </p:spPr>
      </p:pic>
      <p:pic>
        <p:nvPicPr>
          <p:cNvPr id="126" name="Picture 125">
            <a:extLst>
              <a:ext uri="{FF2B5EF4-FFF2-40B4-BE49-F238E27FC236}">
                <a16:creationId xmlns:a16="http://schemas.microsoft.com/office/drawing/2014/main"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07196" y="742396"/>
            <a:ext cx="292985" cy="1047909"/>
          </a:xfrm>
          <a:prstGeom prst="rect">
            <a:avLst/>
          </a:prstGeom>
        </p:spPr>
      </p:pic>
      <p:pic>
        <p:nvPicPr>
          <p:cNvPr id="128" name="Picture 127">
            <a:extLst>
              <a:ext uri="{FF2B5EF4-FFF2-40B4-BE49-F238E27FC236}">
                <a16:creationId xmlns:a16="http://schemas.microsoft.com/office/drawing/2014/main"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955289" y="782748"/>
            <a:ext cx="192908" cy="1027485"/>
          </a:xfrm>
          <a:prstGeom prst="rect">
            <a:avLst/>
          </a:prstGeom>
        </p:spPr>
      </p:pic>
      <p:grpSp>
        <p:nvGrpSpPr>
          <p:cNvPr id="61" name="Group 60">
            <a:extLst>
              <a:ext uri="{FF2B5EF4-FFF2-40B4-BE49-F238E27FC236}">
                <a16:creationId xmlns:a16="http://schemas.microsoft.com/office/drawing/2014/main" id="{805EF72C-ACFD-4105-821B-63D678B7BD61}"/>
              </a:ext>
            </a:extLst>
          </p:cNvPr>
          <p:cNvGrpSpPr/>
          <p:nvPr/>
        </p:nvGrpSpPr>
        <p:grpSpPr>
          <a:xfrm>
            <a:off x="1132674" y="729332"/>
            <a:ext cx="962340" cy="400453"/>
            <a:chOff x="9793461" y="4357665"/>
            <a:chExt cx="1166777" cy="593861"/>
          </a:xfrm>
        </p:grpSpPr>
        <p:sp>
          <p:nvSpPr>
            <p:cNvPr id="70" name="Rectangle 69">
              <a:extLst>
                <a:ext uri="{FF2B5EF4-FFF2-40B4-BE49-F238E27FC236}">
                  <a16:creationId xmlns:a16="http://schemas.microsoft.com/office/drawing/2014/main"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a16="http://schemas.microsoft.com/office/drawing/2014/main"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a16="http://schemas.microsoft.com/office/drawing/2014/main"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963036" y="2042345"/>
            <a:ext cx="177885" cy="1047909"/>
          </a:xfrm>
          <a:prstGeom prst="rect">
            <a:avLst/>
          </a:prstGeom>
        </p:spPr>
      </p:pic>
      <p:pic>
        <p:nvPicPr>
          <p:cNvPr id="130" name="Picture 129">
            <a:extLst>
              <a:ext uri="{FF2B5EF4-FFF2-40B4-BE49-F238E27FC236}">
                <a16:creationId xmlns:a16="http://schemas.microsoft.com/office/drawing/2014/main"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877771" y="3256684"/>
            <a:ext cx="265023" cy="1117908"/>
          </a:xfrm>
          <a:prstGeom prst="rect">
            <a:avLst/>
          </a:prstGeom>
        </p:spPr>
      </p:pic>
      <p:grpSp>
        <p:nvGrpSpPr>
          <p:cNvPr id="58" name="Group 57">
            <a:extLst>
              <a:ext uri="{FF2B5EF4-FFF2-40B4-BE49-F238E27FC236}">
                <a16:creationId xmlns:a16="http://schemas.microsoft.com/office/drawing/2014/main" id="{50C85957-A929-445E-86E8-DE024E63DCFB}"/>
              </a:ext>
            </a:extLst>
          </p:cNvPr>
          <p:cNvGrpSpPr/>
          <p:nvPr/>
        </p:nvGrpSpPr>
        <p:grpSpPr>
          <a:xfrm>
            <a:off x="1187217" y="3980090"/>
            <a:ext cx="285160" cy="246295"/>
            <a:chOff x="1638149" y="2716068"/>
            <a:chExt cx="927553" cy="246295"/>
          </a:xfrm>
        </p:grpSpPr>
        <p:sp>
          <p:nvSpPr>
            <p:cNvPr id="66" name="Content Placeholder 2">
              <a:extLst>
                <a:ext uri="{FF2B5EF4-FFF2-40B4-BE49-F238E27FC236}">
                  <a16:creationId xmlns:a16="http://schemas.microsoft.com/office/drawing/2014/main" id="{76456FF4-CEB2-4BFD-A2E7-6CEAB9FBCEB3}"/>
                </a:ext>
              </a:extLst>
            </p:cNvPr>
            <p:cNvSpPr txBox="1">
              <a:spLocks/>
            </p:cNvSpPr>
            <p:nvPr/>
          </p:nvSpPr>
          <p:spPr>
            <a:xfrm>
              <a:off x="1638149"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9" name="Right Bracket 68">
              <a:extLst>
                <a:ext uri="{FF2B5EF4-FFF2-40B4-BE49-F238E27FC236}">
                  <a16:creationId xmlns:a16="http://schemas.microsoft.com/office/drawing/2014/main" id="{06A044AB-B83E-4C34-80D3-A7CE73EF2F6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1" name="Content Placeholder 2">
            <a:extLst>
              <a:ext uri="{FF2B5EF4-FFF2-40B4-BE49-F238E27FC236}">
                <a16:creationId xmlns:a16="http://schemas.microsoft.com/office/drawing/2014/main" id="{8E25826B-A4B7-4133-8207-E298D4740F15}"/>
              </a:ext>
            </a:extLst>
          </p:cNvPr>
          <p:cNvSpPr txBox="1">
            <a:spLocks/>
          </p:cNvSpPr>
          <p:nvPr/>
        </p:nvSpPr>
        <p:spPr>
          <a:xfrm>
            <a:off x="1215572" y="3519914"/>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72" name="Content Placeholder 2">
            <a:extLst>
              <a:ext uri="{FF2B5EF4-FFF2-40B4-BE49-F238E27FC236}">
                <a16:creationId xmlns:a16="http://schemas.microsoft.com/office/drawing/2014/main" id="{DB6BB517-36FA-41FE-B468-8C7FF3B2011E}"/>
              </a:ext>
            </a:extLst>
          </p:cNvPr>
          <p:cNvSpPr txBox="1">
            <a:spLocks/>
          </p:cNvSpPr>
          <p:nvPr/>
        </p:nvSpPr>
        <p:spPr>
          <a:xfrm>
            <a:off x="1161766" y="2047611"/>
            <a:ext cx="638588" cy="18316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p=0.048 *</a:t>
            </a:r>
          </a:p>
        </p:txBody>
      </p:sp>
      <p:sp>
        <p:nvSpPr>
          <p:cNvPr id="73" name="Content Placeholder 2">
            <a:extLst>
              <a:ext uri="{FF2B5EF4-FFF2-40B4-BE49-F238E27FC236}">
                <a16:creationId xmlns:a16="http://schemas.microsoft.com/office/drawing/2014/main" id="{39A411EC-442C-4E8E-ADCD-44F54EFA2547}"/>
              </a:ext>
            </a:extLst>
          </p:cNvPr>
          <p:cNvSpPr txBox="1">
            <a:spLocks/>
          </p:cNvSpPr>
          <p:nvPr/>
        </p:nvSpPr>
        <p:spPr>
          <a:xfrm>
            <a:off x="1127837" y="1168820"/>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p=0.056</a:t>
            </a:r>
          </a:p>
        </p:txBody>
      </p:sp>
      <p:grpSp>
        <p:nvGrpSpPr>
          <p:cNvPr id="74" name="Group 73">
            <a:extLst>
              <a:ext uri="{FF2B5EF4-FFF2-40B4-BE49-F238E27FC236}">
                <a16:creationId xmlns:a16="http://schemas.microsoft.com/office/drawing/2014/main" id="{BD1A2AEE-9591-412B-A5C7-A8C88C8EC775}"/>
              </a:ext>
            </a:extLst>
          </p:cNvPr>
          <p:cNvGrpSpPr/>
          <p:nvPr/>
        </p:nvGrpSpPr>
        <p:grpSpPr>
          <a:xfrm>
            <a:off x="3440890" y="1020977"/>
            <a:ext cx="285160" cy="246295"/>
            <a:chOff x="1600970" y="2716068"/>
            <a:chExt cx="927553" cy="246295"/>
          </a:xfrm>
        </p:grpSpPr>
        <p:sp>
          <p:nvSpPr>
            <p:cNvPr id="75" name="Content Placeholder 2">
              <a:extLst>
                <a:ext uri="{FF2B5EF4-FFF2-40B4-BE49-F238E27FC236}">
                  <a16:creationId xmlns:a16="http://schemas.microsoft.com/office/drawing/2014/main" id="{675B971C-C00A-4FF1-B6AF-FAC20AF336B3}"/>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a16="http://schemas.microsoft.com/office/drawing/2014/main" id="{26EB5289-74AD-4D75-8711-1B4A1BE909AD}"/>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1277A42-F0D0-4DF5-9F38-BD38D480D6D9}"/>
              </a:ext>
            </a:extLst>
          </p:cNvPr>
          <p:cNvGrpSpPr/>
          <p:nvPr/>
        </p:nvGrpSpPr>
        <p:grpSpPr>
          <a:xfrm>
            <a:off x="3514239" y="2335408"/>
            <a:ext cx="285160" cy="246295"/>
            <a:chOff x="1675328" y="2716068"/>
            <a:chExt cx="927553" cy="246295"/>
          </a:xfrm>
        </p:grpSpPr>
        <p:sp>
          <p:nvSpPr>
            <p:cNvPr id="78" name="Content Placeholder 2">
              <a:extLst>
                <a:ext uri="{FF2B5EF4-FFF2-40B4-BE49-F238E27FC236}">
                  <a16:creationId xmlns:a16="http://schemas.microsoft.com/office/drawing/2014/main" id="{B9100766-71C1-488C-BE5D-1EAAB4E01C7E}"/>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0" name="Right Bracket 79">
              <a:extLst>
                <a:ext uri="{FF2B5EF4-FFF2-40B4-BE49-F238E27FC236}">
                  <a16:creationId xmlns:a16="http://schemas.microsoft.com/office/drawing/2014/main" id="{6693F29E-5DEE-47D2-B8ED-11D9FB095F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6CC3524-0443-4396-A4CF-88B7DC28C0B2}"/>
              </a:ext>
            </a:extLst>
          </p:cNvPr>
          <p:cNvGrpSpPr/>
          <p:nvPr/>
        </p:nvGrpSpPr>
        <p:grpSpPr>
          <a:xfrm>
            <a:off x="2921512" y="2166922"/>
            <a:ext cx="285160" cy="246295"/>
            <a:chOff x="1675328" y="2716068"/>
            <a:chExt cx="927553" cy="246295"/>
          </a:xfrm>
        </p:grpSpPr>
        <p:sp>
          <p:nvSpPr>
            <p:cNvPr id="83" name="Content Placeholder 2">
              <a:extLst>
                <a:ext uri="{FF2B5EF4-FFF2-40B4-BE49-F238E27FC236}">
                  <a16:creationId xmlns:a16="http://schemas.microsoft.com/office/drawing/2014/main" id="{CEBF8364-1905-4643-A535-E4C0BBEB7CFF}"/>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4" name="Right Bracket 83">
              <a:extLst>
                <a:ext uri="{FF2B5EF4-FFF2-40B4-BE49-F238E27FC236}">
                  <a16:creationId xmlns:a16="http://schemas.microsoft.com/office/drawing/2014/main" id="{DE2D2DDE-6D1E-4B54-A37D-E1DA4599102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C6D2C431-0DCD-4E67-BDC2-16ED1AA726C3}"/>
              </a:ext>
            </a:extLst>
          </p:cNvPr>
          <p:cNvGrpSpPr/>
          <p:nvPr/>
        </p:nvGrpSpPr>
        <p:grpSpPr>
          <a:xfrm>
            <a:off x="2861870" y="804588"/>
            <a:ext cx="285160" cy="246295"/>
            <a:chOff x="1600970" y="2716068"/>
            <a:chExt cx="927553" cy="246295"/>
          </a:xfrm>
        </p:grpSpPr>
        <p:sp>
          <p:nvSpPr>
            <p:cNvPr id="87" name="Content Placeholder 2">
              <a:extLst>
                <a:ext uri="{FF2B5EF4-FFF2-40B4-BE49-F238E27FC236}">
                  <a16:creationId xmlns:a16="http://schemas.microsoft.com/office/drawing/2014/main" id="{4B3EF98E-6CB6-4BFC-98C7-E86B20371A4E}"/>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8" name="Right Bracket 87">
              <a:extLst>
                <a:ext uri="{FF2B5EF4-FFF2-40B4-BE49-F238E27FC236}">
                  <a16:creationId xmlns:a16="http://schemas.microsoft.com/office/drawing/2014/main" id="{8734B580-1376-4137-8F04-B9FCEEF971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03538E1-50E3-470A-8452-DCC1E3009B1C}"/>
              </a:ext>
            </a:extLst>
          </p:cNvPr>
          <p:cNvGrpSpPr/>
          <p:nvPr/>
        </p:nvGrpSpPr>
        <p:grpSpPr>
          <a:xfrm>
            <a:off x="2778932" y="3722312"/>
            <a:ext cx="285160" cy="246295"/>
            <a:chOff x="1600970" y="2716068"/>
            <a:chExt cx="927553" cy="246295"/>
          </a:xfrm>
        </p:grpSpPr>
        <p:sp>
          <p:nvSpPr>
            <p:cNvPr id="90" name="Content Placeholder 2">
              <a:extLst>
                <a:ext uri="{FF2B5EF4-FFF2-40B4-BE49-F238E27FC236}">
                  <a16:creationId xmlns:a16="http://schemas.microsoft.com/office/drawing/2014/main" id="{0BDBD382-0F56-4888-931D-3668BD369D8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1" name="Right Bracket 90">
              <a:extLst>
                <a:ext uri="{FF2B5EF4-FFF2-40B4-BE49-F238E27FC236}">
                  <a16:creationId xmlns:a16="http://schemas.microsoft.com/office/drawing/2014/main" id="{AB3B770D-FBDA-4F97-B029-1EFB69A83D4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2669320D-2FB5-4DE7-8588-8412CAC62A28}"/>
              </a:ext>
            </a:extLst>
          </p:cNvPr>
          <p:cNvGrpSpPr/>
          <p:nvPr/>
        </p:nvGrpSpPr>
        <p:grpSpPr>
          <a:xfrm>
            <a:off x="3193736" y="3345927"/>
            <a:ext cx="285160" cy="246295"/>
            <a:chOff x="1600970" y="2716068"/>
            <a:chExt cx="927553" cy="246295"/>
          </a:xfrm>
        </p:grpSpPr>
        <p:sp>
          <p:nvSpPr>
            <p:cNvPr id="93" name="Content Placeholder 2">
              <a:extLst>
                <a:ext uri="{FF2B5EF4-FFF2-40B4-BE49-F238E27FC236}">
                  <a16:creationId xmlns:a16="http://schemas.microsoft.com/office/drawing/2014/main" id="{CB6B68D8-C23D-424B-94B0-EB1E7A73A494}"/>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4" name="Right Bracket 93">
              <a:extLst>
                <a:ext uri="{FF2B5EF4-FFF2-40B4-BE49-F238E27FC236}">
                  <a16:creationId xmlns:a16="http://schemas.microsoft.com/office/drawing/2014/main" id="{6E4C5CD5-FD72-4BDA-B21C-E2B62C772FD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15FF7D5A-7F59-4D4D-A7BD-2C2DCB00D6C3}"/>
              </a:ext>
            </a:extLst>
          </p:cNvPr>
          <p:cNvGrpSpPr/>
          <p:nvPr/>
        </p:nvGrpSpPr>
        <p:grpSpPr>
          <a:xfrm>
            <a:off x="3569199" y="3803163"/>
            <a:ext cx="285160" cy="246295"/>
            <a:chOff x="1600970" y="2716068"/>
            <a:chExt cx="927553" cy="246295"/>
          </a:xfrm>
        </p:grpSpPr>
        <p:sp>
          <p:nvSpPr>
            <p:cNvPr id="105" name="Content Placeholder 2">
              <a:extLst>
                <a:ext uri="{FF2B5EF4-FFF2-40B4-BE49-F238E27FC236}">
                  <a16:creationId xmlns:a16="http://schemas.microsoft.com/office/drawing/2014/main" id="{919BFB11-A761-4383-A443-F5814EE5745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06" name="Right Bracket 105">
              <a:extLst>
                <a:ext uri="{FF2B5EF4-FFF2-40B4-BE49-F238E27FC236}">
                  <a16:creationId xmlns:a16="http://schemas.microsoft.com/office/drawing/2014/main" id="{129C929D-3BA3-4020-ADD3-AF5E01F87D80}"/>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95AC0C-0C42-4A82-8108-652E74802B70}"/>
              </a:ext>
            </a:extLst>
          </p:cNvPr>
          <p:cNvPicPr>
            <a:picLocks noChangeAspect="1"/>
          </p:cNvPicPr>
          <p:nvPr/>
        </p:nvPicPr>
        <p:blipFill rotWithShape="1">
          <a:blip r:embed="rId3">
            <a:extLst>
              <a:ext uri="{28A0092B-C50C-407E-A947-70E740481C1C}">
                <a14:useLocalDpi xmlns:a14="http://schemas.microsoft.com/office/drawing/2010/main" val="0"/>
              </a:ext>
            </a:extLst>
          </a:blip>
          <a:srcRect t="66413" b="3084"/>
          <a:stretch/>
        </p:blipFill>
        <p:spPr>
          <a:xfrm>
            <a:off x="1003720" y="3216561"/>
            <a:ext cx="2886757" cy="1100692"/>
          </a:xfrm>
          <a:prstGeom prst="rect">
            <a:avLst/>
          </a:prstGeom>
        </p:spPr>
      </p:pic>
      <p:pic>
        <p:nvPicPr>
          <p:cNvPr id="5" name="Picture 4">
            <a:extLst>
              <a:ext uri="{FF2B5EF4-FFF2-40B4-BE49-F238E27FC236}">
                <a16:creationId xmlns:a16="http://schemas.microsoft.com/office/drawing/2014/main" id="{44F93802-46CE-4EDF-8C78-BE369BDB2346}"/>
              </a:ext>
            </a:extLst>
          </p:cNvPr>
          <p:cNvPicPr>
            <a:picLocks noChangeAspect="1"/>
          </p:cNvPicPr>
          <p:nvPr/>
        </p:nvPicPr>
        <p:blipFill rotWithShape="1">
          <a:blip r:embed="rId4">
            <a:extLst>
              <a:ext uri="{28A0092B-C50C-407E-A947-70E740481C1C}">
                <a14:useLocalDpi xmlns:a14="http://schemas.microsoft.com/office/drawing/2010/main" val="0"/>
              </a:ext>
            </a:extLst>
          </a:blip>
          <a:srcRect b="69262"/>
          <a:stretch/>
        </p:blipFill>
        <p:spPr>
          <a:xfrm>
            <a:off x="1003720" y="652897"/>
            <a:ext cx="2886757" cy="1109165"/>
          </a:xfrm>
          <a:prstGeom prst="rect">
            <a:avLst/>
          </a:prstGeom>
        </p:spPr>
      </p:pic>
      <p:pic>
        <p:nvPicPr>
          <p:cNvPr id="47" name="Picture 46">
            <a:extLst>
              <a:ext uri="{FF2B5EF4-FFF2-40B4-BE49-F238E27FC236}">
                <a16:creationId xmlns:a16="http://schemas.microsoft.com/office/drawing/2014/main" id="{12A3471A-51FF-4CD4-86C2-87C9F795C258}"/>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6281"/>
          <a:stretch/>
        </p:blipFill>
        <p:spPr>
          <a:xfrm>
            <a:off x="1003720" y="1972084"/>
            <a:ext cx="2886757" cy="1095561"/>
          </a:xfrm>
          <a:prstGeom prst="rect">
            <a:avLst/>
          </a:prstGeom>
        </p:spPr>
      </p:pic>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a:off x="2713955" y="31736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a:off x="951786" y="317363"/>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rot="16200000">
            <a:off x="372587" y="37559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rot="16200000">
            <a:off x="372587" y="24660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4132712" y="1588908"/>
            <a:ext cx="354432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Effect of treatment, time, and samples type on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Representative data from Trial 1 (n=3 tanks per treatment). Note different scales for (b).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a16="http://schemas.microsoft.com/office/drawing/2014/main" id="{A1EDF521-1FA9-4DFD-BCA7-E346AE50A646}"/>
              </a:ext>
            </a:extLst>
          </p:cNvPr>
          <p:cNvSpPr txBox="1">
            <a:spLocks/>
          </p:cNvSpPr>
          <p:nvPr/>
        </p:nvSpPr>
        <p:spPr>
          <a:xfrm>
            <a:off x="100065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a16="http://schemas.microsoft.com/office/drawing/2014/main" id="{722CE158-A236-426C-9164-6CEBE1C3AB0F}"/>
              </a:ext>
            </a:extLst>
          </p:cNvPr>
          <p:cNvGrpSpPr/>
          <p:nvPr/>
        </p:nvGrpSpPr>
        <p:grpSpPr>
          <a:xfrm>
            <a:off x="1486239" y="1993488"/>
            <a:ext cx="583272" cy="220254"/>
            <a:chOff x="1750580" y="2677477"/>
            <a:chExt cx="731520" cy="220254"/>
          </a:xfrm>
        </p:grpSpPr>
        <p:sp>
          <p:nvSpPr>
            <p:cNvPr id="69" name="Content Placeholder 2">
              <a:extLst>
                <a:ext uri="{FF2B5EF4-FFF2-40B4-BE49-F238E27FC236}">
                  <a16:creationId xmlns:a16="http://schemas.microsoft.com/office/drawing/2014/main"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6A860-CDF7-4487-8A9E-3A10E1CE7BCD}"/>
              </a:ext>
            </a:extLst>
          </p:cNvPr>
          <p:cNvGrpSpPr/>
          <p:nvPr/>
        </p:nvGrpSpPr>
        <p:grpSpPr>
          <a:xfrm>
            <a:off x="1489579" y="3239367"/>
            <a:ext cx="583272" cy="220254"/>
            <a:chOff x="1750580" y="2677477"/>
            <a:chExt cx="731520" cy="220254"/>
          </a:xfrm>
        </p:grpSpPr>
        <p:sp>
          <p:nvSpPr>
            <p:cNvPr id="51" name="Content Placeholder 2">
              <a:extLst>
                <a:ext uri="{FF2B5EF4-FFF2-40B4-BE49-F238E27FC236}">
                  <a16:creationId xmlns:a16="http://schemas.microsoft.com/office/drawing/2014/main"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a16="http://schemas.microsoft.com/office/drawing/2014/main"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ACED58E-8467-4A79-834F-106F029959EF}"/>
              </a:ext>
            </a:extLst>
          </p:cNvPr>
          <p:cNvGrpSpPr/>
          <p:nvPr/>
        </p:nvGrpSpPr>
        <p:grpSpPr>
          <a:xfrm>
            <a:off x="1917775" y="3352850"/>
            <a:ext cx="270984" cy="110206"/>
            <a:chOff x="1604892" y="2392814"/>
            <a:chExt cx="946579" cy="440155"/>
          </a:xfrm>
        </p:grpSpPr>
        <p:sp>
          <p:nvSpPr>
            <p:cNvPr id="55" name="Content Placeholder 2">
              <a:extLst>
                <a:ext uri="{FF2B5EF4-FFF2-40B4-BE49-F238E27FC236}">
                  <a16:creationId xmlns:a16="http://schemas.microsoft.com/office/drawing/2014/main" id="{9B202390-A123-42A7-9AE8-84FB8212AAFE}"/>
                </a:ext>
              </a:extLst>
            </p:cNvPr>
            <p:cNvSpPr txBox="1">
              <a:spLocks/>
            </p:cNvSpPr>
            <p:nvPr/>
          </p:nvSpPr>
          <p:spPr>
            <a:xfrm>
              <a:off x="1604892" y="2392814"/>
              <a:ext cx="946579" cy="33764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9140630-CE3C-4B89-9506-E90A9AD14746}"/>
              </a:ext>
            </a:extLst>
          </p:cNvPr>
          <p:cNvGrpSpPr/>
          <p:nvPr/>
        </p:nvGrpSpPr>
        <p:grpSpPr>
          <a:xfrm>
            <a:off x="2996216" y="678376"/>
            <a:ext cx="545083" cy="220254"/>
            <a:chOff x="1750580" y="2677477"/>
            <a:chExt cx="731520" cy="220254"/>
          </a:xfrm>
        </p:grpSpPr>
        <p:sp>
          <p:nvSpPr>
            <p:cNvPr id="57" name="Content Placeholder 2">
              <a:extLst>
                <a:ext uri="{FF2B5EF4-FFF2-40B4-BE49-F238E27FC236}">
                  <a16:creationId xmlns:a16="http://schemas.microsoft.com/office/drawing/2014/main"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a16="http://schemas.microsoft.com/office/drawing/2014/main"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3A2DF6AA-5D5D-4E3A-B538-56B4FEB2A763}"/>
              </a:ext>
            </a:extLst>
          </p:cNvPr>
          <p:cNvGrpSpPr/>
          <p:nvPr/>
        </p:nvGrpSpPr>
        <p:grpSpPr>
          <a:xfrm>
            <a:off x="2996216" y="1993488"/>
            <a:ext cx="545083" cy="220254"/>
            <a:chOff x="1750580" y="2677477"/>
            <a:chExt cx="731520" cy="220254"/>
          </a:xfrm>
        </p:grpSpPr>
        <p:sp>
          <p:nvSpPr>
            <p:cNvPr id="65" name="Content Placeholder 2">
              <a:extLst>
                <a:ext uri="{FF2B5EF4-FFF2-40B4-BE49-F238E27FC236}">
                  <a16:creationId xmlns:a16="http://schemas.microsoft.com/office/drawing/2014/main" id="{B717EE33-7FF3-4B67-BD9E-25A30A58A0B7}"/>
                </a:ext>
              </a:extLst>
            </p:cNvPr>
            <p:cNvSpPr txBox="1">
              <a:spLocks/>
            </p:cNvSpPr>
            <p:nvPr/>
          </p:nvSpPr>
          <p:spPr>
            <a:xfrm>
              <a:off x="1907699"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a16="http://schemas.microsoft.com/office/drawing/2014/main"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A68F2E5-5F79-41DB-9328-B322FCA5E553}"/>
              </a:ext>
            </a:extLst>
          </p:cNvPr>
          <p:cNvGrpSpPr/>
          <p:nvPr/>
        </p:nvGrpSpPr>
        <p:grpSpPr>
          <a:xfrm>
            <a:off x="2950732" y="3240096"/>
            <a:ext cx="545083" cy="220254"/>
            <a:chOff x="1750580" y="2677477"/>
            <a:chExt cx="731520" cy="220254"/>
          </a:xfrm>
        </p:grpSpPr>
        <p:sp>
          <p:nvSpPr>
            <p:cNvPr id="71" name="Content Placeholder 2">
              <a:extLst>
                <a:ext uri="{FF2B5EF4-FFF2-40B4-BE49-F238E27FC236}">
                  <a16:creationId xmlns:a16="http://schemas.microsoft.com/office/drawing/2014/main"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a16="http://schemas.microsoft.com/office/drawing/2014/main"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36861A5-C5E5-4196-AF5B-A6ACA7C59511}"/>
              </a:ext>
            </a:extLst>
          </p:cNvPr>
          <p:cNvGrpSpPr/>
          <p:nvPr/>
        </p:nvGrpSpPr>
        <p:grpSpPr>
          <a:xfrm>
            <a:off x="1438319" y="2590657"/>
            <a:ext cx="888660" cy="400453"/>
            <a:chOff x="9737138" y="4357665"/>
            <a:chExt cx="1077442" cy="593861"/>
          </a:xfrm>
        </p:grpSpPr>
        <p:sp>
          <p:nvSpPr>
            <p:cNvPr id="32" name="Rectangle 31">
              <a:extLst>
                <a:ext uri="{FF2B5EF4-FFF2-40B4-BE49-F238E27FC236}">
                  <a16:creationId xmlns:a16="http://schemas.microsoft.com/office/drawing/2014/main" id="{36088EA6-AC11-4080-B97F-B64D4201944D}"/>
                </a:ext>
              </a:extLst>
            </p:cNvPr>
            <p:cNvSpPr/>
            <p:nvPr/>
          </p:nvSpPr>
          <p:spPr>
            <a:xfrm>
              <a:off x="9737138" y="4361172"/>
              <a:ext cx="971142"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D04D6A-9171-41C1-AFBB-F428B41A232C}"/>
                </a:ext>
              </a:extLst>
            </p:cNvPr>
            <p:cNvPicPr>
              <a:picLocks noChangeAspect="1"/>
            </p:cNvPicPr>
            <p:nvPr/>
          </p:nvPicPr>
          <p:blipFill rotWithShape="1">
            <a:blip r:embed="rId5"/>
            <a:srcRect l="90744" t="46946" r="6620" b="44357"/>
            <a:stretch/>
          </p:blipFill>
          <p:spPr>
            <a:xfrm>
              <a:off x="9794946" y="4382914"/>
              <a:ext cx="221431" cy="491481"/>
            </a:xfrm>
            <a:prstGeom prst="rect">
              <a:avLst/>
            </a:prstGeom>
          </p:spPr>
        </p:pic>
        <p:sp>
          <p:nvSpPr>
            <p:cNvPr id="34" name="Content Placeholder 2">
              <a:extLst>
                <a:ext uri="{FF2B5EF4-FFF2-40B4-BE49-F238E27FC236}">
                  <a16:creationId xmlns:a16="http://schemas.microsoft.com/office/drawing/2014/main" id="{92A4258C-6743-4C20-BDCD-2FE2BE9338BE}"/>
                </a:ext>
              </a:extLst>
            </p:cNvPr>
            <p:cNvSpPr txBox="1">
              <a:spLocks/>
            </p:cNvSpPr>
            <p:nvPr/>
          </p:nvSpPr>
          <p:spPr>
            <a:xfrm>
              <a:off x="9916358" y="4357665"/>
              <a:ext cx="898222"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a16="http://schemas.microsoft.com/office/drawing/2014/main" id="{D4A16D9F-9BA9-4755-BAD3-64F6E8C93010}"/>
              </a:ext>
            </a:extLst>
          </p:cNvPr>
          <p:cNvSpPr txBox="1">
            <a:spLocks/>
          </p:cNvSpPr>
          <p:nvPr/>
        </p:nvSpPr>
        <p:spPr>
          <a:xfrm>
            <a:off x="249984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a16="http://schemas.microsoft.com/office/drawing/2014/main" id="{BFC260C4-5221-4B8E-8CF8-555E0EC68ADC}"/>
              </a:ext>
            </a:extLst>
          </p:cNvPr>
          <p:cNvSpPr txBox="1">
            <a:spLocks/>
          </p:cNvSpPr>
          <p:nvPr/>
        </p:nvSpPr>
        <p:spPr>
          <a:xfrm>
            <a:off x="100065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a16="http://schemas.microsoft.com/office/drawing/2014/main" id="{E85FD89C-6785-4319-AACC-C98E361677B2}"/>
              </a:ext>
            </a:extLst>
          </p:cNvPr>
          <p:cNvSpPr txBox="1">
            <a:spLocks/>
          </p:cNvSpPr>
          <p:nvPr/>
        </p:nvSpPr>
        <p:spPr>
          <a:xfrm>
            <a:off x="249984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a16="http://schemas.microsoft.com/office/drawing/2014/main" id="{4E180A4C-842B-4FB6-9460-8B78E80A86A6}"/>
              </a:ext>
            </a:extLst>
          </p:cNvPr>
          <p:cNvSpPr txBox="1">
            <a:spLocks/>
          </p:cNvSpPr>
          <p:nvPr/>
        </p:nvSpPr>
        <p:spPr>
          <a:xfrm>
            <a:off x="100065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a16="http://schemas.microsoft.com/office/drawing/2014/main" id="{465DC564-4895-49F6-83DE-DDE465CD4524}"/>
              </a:ext>
            </a:extLst>
          </p:cNvPr>
          <p:cNvSpPr txBox="1">
            <a:spLocks/>
          </p:cNvSpPr>
          <p:nvPr/>
        </p:nvSpPr>
        <p:spPr>
          <a:xfrm>
            <a:off x="249984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39" name="Content Placeholder 2">
            <a:extLst>
              <a:ext uri="{FF2B5EF4-FFF2-40B4-BE49-F238E27FC236}">
                <a16:creationId xmlns:a16="http://schemas.microsoft.com/office/drawing/2014/main" id="{5C4ED3BE-132F-4914-98DB-EF36BFD209C2}"/>
              </a:ext>
            </a:extLst>
          </p:cNvPr>
          <p:cNvSpPr txBox="1">
            <a:spLocks/>
          </p:cNvSpPr>
          <p:nvPr/>
        </p:nvSpPr>
        <p:spPr>
          <a:xfrm>
            <a:off x="1722543" y="3962815"/>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905622" y="3765876"/>
            <a:ext cx="2960529" cy="7768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812021" y="3743932"/>
            <a:ext cx="3181963" cy="838691"/>
          </a:xfrm>
          <a:prstGeom prst="rect">
            <a:avLst/>
          </a:prstGeom>
        </p:spPr>
        <p:txBody>
          <a:bodyPr wrap="square">
            <a:spAutoFit/>
          </a:bodyPr>
          <a:lstStyle/>
          <a:p>
            <a:pPr defTabSz="548640" fontAlgn="t">
              <a:spcAft>
                <a:spcPts val="480"/>
              </a:spcAft>
            </a:pPr>
            <a:r>
              <a:rPr lang="en-US" sz="9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900" dirty="0">
                <a:latin typeface="Times New Roman" panose="02020603050405020304" pitchFamily="18" charset="0"/>
                <a:cs typeface="Times New Roman" panose="02020603050405020304" pitchFamily="18" charset="0"/>
              </a:rPr>
              <a:t>AT: </a:t>
            </a:r>
            <a:r>
              <a:rPr lang="en-US" sz="900" dirty="0">
                <a:solidFill>
                  <a:prstClr val="black"/>
                </a:solidFill>
                <a:latin typeface="Times New Roman" panose="02020603050405020304" pitchFamily="18" charset="0"/>
                <a:cs typeface="Times New Roman" panose="02020603050405020304" pitchFamily="18" charset="0"/>
              </a:rPr>
              <a:t>Vibrio </a:t>
            </a:r>
            <a:r>
              <a:rPr lang="en-US" sz="900" dirty="0" err="1">
                <a:solidFill>
                  <a:prstClr val="black"/>
                </a:solidFill>
                <a:latin typeface="Times New Roman" panose="02020603050405020304" pitchFamily="18" charset="0"/>
                <a:cs typeface="Times New Roman" panose="02020603050405020304" pitchFamily="18" charset="0"/>
              </a:rPr>
              <a:t>celticus</a:t>
            </a:r>
            <a:r>
              <a:rPr lang="en-US" sz="9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GT: Vibrio </a:t>
            </a:r>
            <a:r>
              <a:rPr lang="en-US" sz="900" dirty="0" err="1">
                <a:solidFill>
                  <a:prstClr val="black"/>
                </a:solidFill>
                <a:latin typeface="Times New Roman" panose="02020603050405020304" pitchFamily="18" charset="0"/>
                <a:cs typeface="Times New Roman" panose="02020603050405020304" pitchFamily="18" charset="0"/>
              </a:rPr>
              <a:t>orientalis</a:t>
            </a:r>
            <a:r>
              <a:rPr lang="en-US" sz="9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900" dirty="0">
                <a:solidFill>
                  <a:prstClr val="black"/>
                </a:solidFill>
                <a:latin typeface="Times New Roman" panose="02020603050405020304" pitchFamily="18" charset="0"/>
                <a:cs typeface="Times New Roman" panose="02020603050405020304" pitchFamily="18" charset="0"/>
              </a:rPr>
              <a:t>GG: </a:t>
            </a:r>
            <a:r>
              <a:rPr lang="en-US" sz="900" dirty="0" err="1">
                <a:solidFill>
                  <a:prstClr val="black"/>
                </a:solidFill>
                <a:latin typeface="Times New Roman" panose="02020603050405020304" pitchFamily="18" charset="0"/>
                <a:cs typeface="Times New Roman" panose="02020603050405020304" pitchFamily="18" charset="0"/>
              </a:rPr>
              <a:t>Halovibrio</a:t>
            </a:r>
            <a:r>
              <a:rPr lang="en-US" sz="9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615557" y="3765877"/>
            <a:ext cx="290062" cy="7768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090060" y="544308"/>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781495" y="544308"/>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804569" y="544308"/>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848621" y="544308"/>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3352486" y="544308"/>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2323147" y="544308"/>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5660B2-BE06-4622-88B6-E11766349635}"/>
              </a:ext>
            </a:extLst>
          </p:cNvPr>
          <p:cNvSpPr/>
          <p:nvPr/>
        </p:nvSpPr>
        <p:spPr>
          <a:xfrm>
            <a:off x="4248410" y="1308593"/>
            <a:ext cx="325546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were generated from changes in positions 23 and 37 in a total of 1727 sequences.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showed differences in succession of species over time between control and treatment rearing water.</a:t>
            </a:r>
          </a:p>
        </p:txBody>
      </p:sp>
      <p:sp>
        <p:nvSpPr>
          <p:cNvPr id="20" name="Rectangle 19">
            <a:extLst>
              <a:ext uri="{FF2B5EF4-FFF2-40B4-BE49-F238E27FC236}">
                <a16:creationId xmlns:a16="http://schemas.microsoft.com/office/drawing/2014/main" id="{390CA82D-D990-4474-AACB-5F7D8921B127}"/>
              </a:ext>
            </a:extLst>
          </p:cNvPr>
          <p:cNvSpPr/>
          <p:nvPr/>
        </p:nvSpPr>
        <p:spPr>
          <a:xfrm rot="16200000">
            <a:off x="-626040" y="1809495"/>
            <a:ext cx="2520129" cy="258532"/>
          </a:xfrm>
          <a:prstGeom prst="rect">
            <a:avLst/>
          </a:prstGeom>
          <a:solidFill>
            <a:schemeClr val="bg1"/>
          </a:solidFill>
        </p:spPr>
        <p:txBody>
          <a:bodyPr wrap="square">
            <a:spAutoFit/>
          </a:bodyPr>
          <a:lstStyle/>
          <a:p>
            <a:pPr algn="ctr" fontAlgn="t"/>
            <a:r>
              <a:rPr lang="en-US" sz="1080" dirty="0">
                <a:latin typeface="Times New Roman" panose="02020603050405020304" pitchFamily="18" charset="0"/>
                <a:cs typeface="Times New Roman" panose="02020603050405020304" pitchFamily="18" charset="0"/>
              </a:rPr>
              <a:t>Oligotypes</a:t>
            </a:r>
          </a:p>
        </p:txBody>
      </p:sp>
      <p:graphicFrame>
        <p:nvGraphicFramePr>
          <p:cNvPr id="26" name="Table 25">
            <a:extLst>
              <a:ext uri="{FF2B5EF4-FFF2-40B4-BE49-F238E27FC236}">
                <a16:creationId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2654866092"/>
              </p:ext>
            </p:extLst>
          </p:nvPr>
        </p:nvGraphicFramePr>
        <p:xfrm>
          <a:off x="768609" y="544304"/>
          <a:ext cx="3089514" cy="3135398"/>
        </p:xfrm>
        <a:graphic>
          <a:graphicData uri="http://schemas.openxmlformats.org/drawingml/2006/table">
            <a:tbl>
              <a:tblPr lastRow="1" bandRow="1">
                <a:tableStyleId>{8EC20E35-A176-4012-BC5E-935CFFF8708E}</a:tableStyleId>
              </a:tblPr>
              <a:tblGrid>
                <a:gridCol w="514919">
                  <a:extLst>
                    <a:ext uri="{9D8B030D-6E8A-4147-A177-3AD203B41FA5}">
                      <a16:colId xmlns:a16="http://schemas.microsoft.com/office/drawing/2014/main" val="1979778462"/>
                    </a:ext>
                  </a:extLst>
                </a:gridCol>
                <a:gridCol w="514919">
                  <a:extLst>
                    <a:ext uri="{9D8B030D-6E8A-4147-A177-3AD203B41FA5}">
                      <a16:colId xmlns:a16="http://schemas.microsoft.com/office/drawing/2014/main" val="1876456677"/>
                    </a:ext>
                  </a:extLst>
                </a:gridCol>
                <a:gridCol w="514919">
                  <a:extLst>
                    <a:ext uri="{9D8B030D-6E8A-4147-A177-3AD203B41FA5}">
                      <a16:colId xmlns:a16="http://schemas.microsoft.com/office/drawing/2014/main" val="3056925298"/>
                    </a:ext>
                  </a:extLst>
                </a:gridCol>
                <a:gridCol w="514919">
                  <a:extLst>
                    <a:ext uri="{9D8B030D-6E8A-4147-A177-3AD203B41FA5}">
                      <a16:colId xmlns:a16="http://schemas.microsoft.com/office/drawing/2014/main" val="3046989232"/>
                    </a:ext>
                  </a:extLst>
                </a:gridCol>
                <a:gridCol w="514919">
                  <a:extLst>
                    <a:ext uri="{9D8B030D-6E8A-4147-A177-3AD203B41FA5}">
                      <a16:colId xmlns:a16="http://schemas.microsoft.com/office/drawing/2014/main" val="1416670930"/>
                    </a:ext>
                  </a:extLst>
                </a:gridCol>
                <a:gridCol w="514919">
                  <a:extLst>
                    <a:ext uri="{9D8B030D-6E8A-4147-A177-3AD203B41FA5}">
                      <a16:colId xmlns:a16="http://schemas.microsoft.com/office/drawing/2014/main"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3872474"/>
                  </a:ext>
                </a:extLst>
              </a:tr>
            </a:tbl>
          </a:graphicData>
        </a:graphic>
      </p:graphicFrame>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637"/>
            <a:ext cx="7315200" cy="3701949"/>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1624230" y="2610457"/>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606099" y="2608393"/>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652781" y="4144872"/>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occurs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a:t>
            </a:r>
            <a:br>
              <a:rPr lang="en-US" dirty="0"/>
            </a:br>
            <a:r>
              <a:rPr lang="en-US" dirty="0"/>
              <a:t>Figures &amp; Tables</a:t>
            </a:r>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63285</TotalTime>
  <Words>2982</Words>
  <Application>Microsoft Office PowerPoint</Application>
  <PresentationFormat>Custom</PresentationFormat>
  <Paragraphs>1129</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Batang</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 &amp;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2057</cp:revision>
  <cp:lastPrinted>2017-12-13T20:05:43Z</cp:lastPrinted>
  <dcterms:created xsi:type="dcterms:W3CDTF">2017-09-02T01:53:31Z</dcterms:created>
  <dcterms:modified xsi:type="dcterms:W3CDTF">2018-12-04T16:29:59Z</dcterms:modified>
</cp:coreProperties>
</file>