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4"/>
  </p:notesMasterIdLst>
  <p:handoutMasterIdLst>
    <p:handoutMasterId r:id="rId25"/>
  </p:handoutMasterIdLst>
  <p:sldIdLst>
    <p:sldId id="314" r:id="rId2"/>
    <p:sldId id="351" r:id="rId3"/>
    <p:sldId id="276" r:id="rId4"/>
    <p:sldId id="341" r:id="rId5"/>
    <p:sldId id="356" r:id="rId6"/>
    <p:sldId id="305" r:id="rId7"/>
    <p:sldId id="352" r:id="rId8"/>
    <p:sldId id="326" r:id="rId9"/>
    <p:sldId id="350" r:id="rId10"/>
    <p:sldId id="355" r:id="rId11"/>
    <p:sldId id="339" r:id="rId12"/>
    <p:sldId id="274" r:id="rId13"/>
    <p:sldId id="306" r:id="rId14"/>
    <p:sldId id="360" r:id="rId15"/>
    <p:sldId id="361" r:id="rId16"/>
    <p:sldId id="362" r:id="rId17"/>
    <p:sldId id="363" r:id="rId18"/>
    <p:sldId id="364" r:id="rId19"/>
    <p:sldId id="365" r:id="rId20"/>
    <p:sldId id="366" r:id="rId21"/>
    <p:sldId id="368" r:id="rId22"/>
    <p:sldId id="367" r:id="rId23"/>
  </p:sldIdLst>
  <p:sldSz cx="8229600" cy="54864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d Nelson"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DBD"/>
    <a:srgbClr val="ADD8E6"/>
    <a:srgbClr val="FF9B9B"/>
    <a:srgbClr val="E6E6E6"/>
    <a:srgbClr val="CCFFFF"/>
    <a:srgbClr val="8B0000"/>
    <a:srgbClr val="E7E7E7"/>
    <a:srgbClr val="99FFCC"/>
    <a:srgbClr val="93FFC4"/>
    <a:srgbClr val="BCBC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7" autoAdjust="0"/>
    <p:restoredTop sz="91192" autoAdjust="0"/>
  </p:normalViewPr>
  <p:slideViewPr>
    <p:cSldViewPr snapToGrid="0">
      <p:cViewPr>
        <p:scale>
          <a:sx n="200" d="100"/>
          <a:sy n="200" d="100"/>
        </p:scale>
        <p:origin x="-1968" y="-104"/>
      </p:cViewPr>
      <p:guideLst>
        <p:guide orient="horz" pos="1728"/>
        <p:guide pos="2592"/>
      </p:guideLst>
    </p:cSldViewPr>
  </p:slideViewPr>
  <p:notesTextViewPr>
    <p:cViewPr>
      <p:scale>
        <a:sx n="1" d="1"/>
        <a:sy n="1" d="1"/>
      </p:scale>
      <p:origin x="0" y="0"/>
    </p:cViewPr>
  </p:notesTextViewPr>
  <p:notesViewPr>
    <p:cSldViewPr snapToGrid="0">
      <p:cViewPr varScale="1">
        <p:scale>
          <a:sx n="84" d="100"/>
          <a:sy n="84" d="100"/>
        </p:scale>
        <p:origin x="3837" y="5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commentAuthors" Target="commentAuthor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12-12T13:23:21.061" idx="1">
    <p:pos x="4484" y="1080"/>
    <p:text>What 8 oligotypes? You show only 4 in the figure legend.</p:text>
  </p:cm>
  <p:cm authorId="0" dt="2018-12-12T13:25:02.516" idx="2">
    <p:pos x="4596" y="1196"/>
    <p:text>Are these what the 2 letter abbreviations represent in the figure legend? Again only 4 are listed.</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8-12-12T13:41:08.136" idx="3">
    <p:pos x="4776" y="2868"/>
    <p:text>Change to "occur".</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49C96CFC-6884-4CCA-B1C8-7C8C3484BA02}"/>
              </a:ext>
            </a:extLst>
          </p:cNvPr>
          <p:cNvSpPr>
            <a:spLocks noGrp="1"/>
          </p:cNvSpPr>
          <p:nvPr>
            <p:ph type="hdr" sz="quarter"/>
          </p:nvPr>
        </p:nvSpPr>
        <p:spPr>
          <a:xfrm>
            <a:off x="0" y="1"/>
            <a:ext cx="3037840" cy="466434"/>
          </a:xfrm>
          <a:prstGeom prst="rect">
            <a:avLst/>
          </a:prstGeom>
        </p:spPr>
        <p:txBody>
          <a:bodyPr vert="horz" lIns="93136" tIns="46569" rIns="93136" bIns="46569" rtlCol="0"/>
          <a:lstStyle>
            <a:lvl1pPr algn="l">
              <a:defRPr sz="1200"/>
            </a:lvl1pPr>
          </a:lstStyle>
          <a:p>
            <a:endParaRPr lang="en-US"/>
          </a:p>
        </p:txBody>
      </p:sp>
      <p:sp>
        <p:nvSpPr>
          <p:cNvPr id="3" name="Date Placeholder 2">
            <a:extLst>
              <a:ext uri="{FF2B5EF4-FFF2-40B4-BE49-F238E27FC236}">
                <a16:creationId xmlns="" xmlns:a16="http://schemas.microsoft.com/office/drawing/2014/main" id="{7E552249-467F-4136-B2B1-D2484E4E47E1}"/>
              </a:ext>
            </a:extLst>
          </p:cNvPr>
          <p:cNvSpPr>
            <a:spLocks noGrp="1"/>
          </p:cNvSpPr>
          <p:nvPr>
            <p:ph type="dt" sz="quarter" idx="1"/>
          </p:nvPr>
        </p:nvSpPr>
        <p:spPr>
          <a:xfrm>
            <a:off x="3970938" y="1"/>
            <a:ext cx="3037840" cy="466434"/>
          </a:xfrm>
          <a:prstGeom prst="rect">
            <a:avLst/>
          </a:prstGeom>
        </p:spPr>
        <p:txBody>
          <a:bodyPr vert="horz" lIns="93136" tIns="46569" rIns="93136" bIns="46569" rtlCol="0"/>
          <a:lstStyle>
            <a:lvl1pPr algn="r">
              <a:defRPr sz="1200"/>
            </a:lvl1pPr>
          </a:lstStyle>
          <a:p>
            <a:fld id="{0CF09AC2-FE88-49D0-BBE4-6DD0FC4EF3A7}" type="datetimeFigureOut">
              <a:rPr lang="en-US" smtClean="0"/>
              <a:t>12/12/18</a:t>
            </a:fld>
            <a:endParaRPr lang="en-US"/>
          </a:p>
        </p:txBody>
      </p:sp>
      <p:sp>
        <p:nvSpPr>
          <p:cNvPr id="4" name="Footer Placeholder 3">
            <a:extLst>
              <a:ext uri="{FF2B5EF4-FFF2-40B4-BE49-F238E27FC236}">
                <a16:creationId xmlns="" xmlns:a16="http://schemas.microsoft.com/office/drawing/2014/main" id="{2913C2D4-141C-42C1-A431-812F909CF29F}"/>
              </a:ext>
            </a:extLst>
          </p:cNvPr>
          <p:cNvSpPr>
            <a:spLocks noGrp="1"/>
          </p:cNvSpPr>
          <p:nvPr>
            <p:ph type="ftr" sz="quarter" idx="2"/>
          </p:nvPr>
        </p:nvSpPr>
        <p:spPr>
          <a:xfrm>
            <a:off x="0" y="8829970"/>
            <a:ext cx="3037840" cy="466433"/>
          </a:xfrm>
          <a:prstGeom prst="rect">
            <a:avLst/>
          </a:prstGeom>
        </p:spPr>
        <p:txBody>
          <a:bodyPr vert="horz" lIns="93136" tIns="46569" rIns="93136" bIns="46569"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BBEBCA9A-1E2C-4F63-8247-2C4916E5F021}"/>
              </a:ext>
            </a:extLst>
          </p:cNvPr>
          <p:cNvSpPr>
            <a:spLocks noGrp="1"/>
          </p:cNvSpPr>
          <p:nvPr>
            <p:ph type="sldNum" sz="quarter" idx="3"/>
          </p:nvPr>
        </p:nvSpPr>
        <p:spPr>
          <a:xfrm>
            <a:off x="3970938" y="8829970"/>
            <a:ext cx="3037840" cy="466433"/>
          </a:xfrm>
          <a:prstGeom prst="rect">
            <a:avLst/>
          </a:prstGeom>
        </p:spPr>
        <p:txBody>
          <a:bodyPr vert="horz" lIns="93136" tIns="46569" rIns="93136" bIns="46569" rtlCol="0" anchor="b"/>
          <a:lstStyle>
            <a:lvl1pPr algn="r">
              <a:defRPr sz="1200"/>
            </a:lvl1pPr>
          </a:lstStyle>
          <a:p>
            <a:fld id="{63E2EC15-428D-4394-94D1-D38107851599}" type="slidenum">
              <a:rPr lang="en-US" smtClean="0"/>
              <a:t>‹#›</a:t>
            </a:fld>
            <a:endParaRPr lang="en-US"/>
          </a:p>
        </p:txBody>
      </p:sp>
    </p:spTree>
    <p:extLst>
      <p:ext uri="{BB962C8B-B14F-4D97-AF65-F5344CB8AC3E}">
        <p14:creationId xmlns:p14="http://schemas.microsoft.com/office/powerpoint/2010/main" val="38627816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36" tIns="46569" rIns="93136" bIns="46569"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36" tIns="46569" rIns="93136" bIns="46569" rtlCol="0"/>
          <a:lstStyle>
            <a:lvl1pPr algn="r">
              <a:defRPr sz="1200"/>
            </a:lvl1pPr>
          </a:lstStyle>
          <a:p>
            <a:fld id="{9A71B6BE-4A91-4E14-A4AF-9FCA2EFBB5A4}" type="datetimeFigureOut">
              <a:rPr lang="en-US" smtClean="0"/>
              <a:t>12/12/18</a:t>
            </a:fld>
            <a:endParaRPr lang="en-US"/>
          </a:p>
        </p:txBody>
      </p:sp>
      <p:sp>
        <p:nvSpPr>
          <p:cNvPr id="4" name="Slide Image Placeholder 3"/>
          <p:cNvSpPr>
            <a:spLocks noGrp="1" noRot="1" noChangeAspect="1"/>
          </p:cNvSpPr>
          <p:nvPr>
            <p:ph type="sldImg" idx="2"/>
          </p:nvPr>
        </p:nvSpPr>
        <p:spPr>
          <a:xfrm>
            <a:off x="1152525" y="1162050"/>
            <a:ext cx="4705350" cy="3136900"/>
          </a:xfrm>
          <a:prstGeom prst="rect">
            <a:avLst/>
          </a:prstGeom>
          <a:noFill/>
          <a:ln w="12700">
            <a:solidFill>
              <a:prstClr val="black"/>
            </a:solidFill>
          </a:ln>
        </p:spPr>
        <p:txBody>
          <a:bodyPr vert="horz" lIns="93136" tIns="46569" rIns="93136" bIns="4656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36" tIns="46569" rIns="93136" bIns="4656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70"/>
            <a:ext cx="3037840" cy="466433"/>
          </a:xfrm>
          <a:prstGeom prst="rect">
            <a:avLst/>
          </a:prstGeom>
        </p:spPr>
        <p:txBody>
          <a:bodyPr vert="horz" lIns="93136" tIns="46569" rIns="93136" bIns="4656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70"/>
            <a:ext cx="3037840" cy="466433"/>
          </a:xfrm>
          <a:prstGeom prst="rect">
            <a:avLst/>
          </a:prstGeom>
        </p:spPr>
        <p:txBody>
          <a:bodyPr vert="horz" lIns="93136" tIns="46569" rIns="93136" bIns="46569" rtlCol="0" anchor="b"/>
          <a:lstStyle>
            <a:lvl1pPr algn="r">
              <a:defRPr sz="1200"/>
            </a:lvl1pPr>
          </a:lstStyle>
          <a:p>
            <a:fld id="{0B9462B0-C4F1-4AE9-9B42-7ECAC35EDB31}" type="slidenum">
              <a:rPr lang="en-US" smtClean="0"/>
              <a:t>‹#›</a:t>
            </a:fld>
            <a:endParaRPr lang="en-US"/>
          </a:p>
        </p:txBody>
      </p:sp>
    </p:spTree>
    <p:extLst>
      <p:ext uri="{BB962C8B-B14F-4D97-AF65-F5344CB8AC3E}">
        <p14:creationId xmlns:p14="http://schemas.microsoft.com/office/powerpoint/2010/main" val="3387570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1162050"/>
            <a:ext cx="470535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9462B0-C4F1-4AE9-9B42-7ECAC35EDB31}" type="slidenum">
              <a:rPr lang="en-US" smtClean="0"/>
              <a:t>1</a:t>
            </a:fld>
            <a:endParaRPr lang="en-US"/>
          </a:p>
        </p:txBody>
      </p:sp>
    </p:spTree>
    <p:extLst>
      <p:ext uri="{BB962C8B-B14F-4D97-AF65-F5344CB8AC3E}">
        <p14:creationId xmlns:p14="http://schemas.microsoft.com/office/powerpoint/2010/main" val="895375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13998">
              <a:defRPr/>
            </a:pPr>
            <a:endParaRPr lang="en-US" dirty="0"/>
          </a:p>
        </p:txBody>
      </p:sp>
      <p:sp>
        <p:nvSpPr>
          <p:cNvPr id="4" name="Slide Number Placeholder 3"/>
          <p:cNvSpPr>
            <a:spLocks noGrp="1"/>
          </p:cNvSpPr>
          <p:nvPr>
            <p:ph type="sldNum" sz="quarter" idx="10"/>
          </p:nvPr>
        </p:nvSpPr>
        <p:spPr/>
        <p:txBody>
          <a:bodyPr/>
          <a:lstStyle/>
          <a:p>
            <a:fld id="{0B9462B0-C4F1-4AE9-9B42-7ECAC35EDB31}" type="slidenum">
              <a:rPr lang="en-US" smtClean="0"/>
              <a:t>12</a:t>
            </a:fld>
            <a:endParaRPr lang="en-US"/>
          </a:p>
        </p:txBody>
      </p:sp>
    </p:spTree>
    <p:extLst>
      <p:ext uri="{BB962C8B-B14F-4D97-AF65-F5344CB8AC3E}">
        <p14:creationId xmlns:p14="http://schemas.microsoft.com/office/powerpoint/2010/main" val="1361213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9462B0-C4F1-4AE9-9B42-7ECAC35EDB31}" type="slidenum">
              <a:rPr lang="en-US" smtClean="0"/>
              <a:t>13</a:t>
            </a:fld>
            <a:endParaRPr lang="en-US"/>
          </a:p>
        </p:txBody>
      </p:sp>
    </p:spTree>
    <p:extLst>
      <p:ext uri="{BB962C8B-B14F-4D97-AF65-F5344CB8AC3E}">
        <p14:creationId xmlns:p14="http://schemas.microsoft.com/office/powerpoint/2010/main" val="2445666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462B0-C4F1-4AE9-9B42-7ECAC35EDB31}" type="slidenum">
              <a:rPr lang="en-US" smtClean="0"/>
              <a:t>14</a:t>
            </a:fld>
            <a:endParaRPr lang="en-US"/>
          </a:p>
        </p:txBody>
      </p:sp>
    </p:spTree>
    <p:extLst>
      <p:ext uri="{BB962C8B-B14F-4D97-AF65-F5344CB8AC3E}">
        <p14:creationId xmlns:p14="http://schemas.microsoft.com/office/powerpoint/2010/main" val="3821196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462B0-C4F1-4AE9-9B42-7ECAC35EDB31}" type="slidenum">
              <a:rPr lang="en-US" smtClean="0"/>
              <a:t>15</a:t>
            </a:fld>
            <a:endParaRPr lang="en-US"/>
          </a:p>
        </p:txBody>
      </p:sp>
    </p:spTree>
    <p:extLst>
      <p:ext uri="{BB962C8B-B14F-4D97-AF65-F5344CB8AC3E}">
        <p14:creationId xmlns:p14="http://schemas.microsoft.com/office/powerpoint/2010/main" val="1141932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462B0-C4F1-4AE9-9B42-7ECAC35EDB31}" type="slidenum">
              <a:rPr lang="en-US" smtClean="0"/>
              <a:t>16</a:t>
            </a:fld>
            <a:endParaRPr lang="en-US"/>
          </a:p>
        </p:txBody>
      </p:sp>
    </p:spTree>
    <p:extLst>
      <p:ext uri="{BB962C8B-B14F-4D97-AF65-F5344CB8AC3E}">
        <p14:creationId xmlns:p14="http://schemas.microsoft.com/office/powerpoint/2010/main" val="2488262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462B0-C4F1-4AE9-9B42-7ECAC35EDB31}" type="slidenum">
              <a:rPr lang="en-US" smtClean="0"/>
              <a:t>17</a:t>
            </a:fld>
            <a:endParaRPr lang="en-US"/>
          </a:p>
        </p:txBody>
      </p:sp>
    </p:spTree>
    <p:extLst>
      <p:ext uri="{BB962C8B-B14F-4D97-AF65-F5344CB8AC3E}">
        <p14:creationId xmlns:p14="http://schemas.microsoft.com/office/powerpoint/2010/main" val="3111782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462B0-C4F1-4AE9-9B42-7ECAC35EDB31}" type="slidenum">
              <a:rPr lang="en-US" smtClean="0"/>
              <a:t>18</a:t>
            </a:fld>
            <a:endParaRPr lang="en-US"/>
          </a:p>
        </p:txBody>
      </p:sp>
    </p:spTree>
    <p:extLst>
      <p:ext uri="{BB962C8B-B14F-4D97-AF65-F5344CB8AC3E}">
        <p14:creationId xmlns:p14="http://schemas.microsoft.com/office/powerpoint/2010/main" val="1687037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462B0-C4F1-4AE9-9B42-7ECAC35EDB31}" type="slidenum">
              <a:rPr lang="en-US" smtClean="0"/>
              <a:t>19</a:t>
            </a:fld>
            <a:endParaRPr lang="en-US"/>
          </a:p>
        </p:txBody>
      </p:sp>
    </p:spTree>
    <p:extLst>
      <p:ext uri="{BB962C8B-B14F-4D97-AF65-F5344CB8AC3E}">
        <p14:creationId xmlns:p14="http://schemas.microsoft.com/office/powerpoint/2010/main" val="1115836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462B0-C4F1-4AE9-9B42-7ECAC35EDB31}" type="slidenum">
              <a:rPr lang="en-US" smtClean="0"/>
              <a:t>20</a:t>
            </a:fld>
            <a:endParaRPr lang="en-US"/>
          </a:p>
        </p:txBody>
      </p:sp>
    </p:spTree>
    <p:extLst>
      <p:ext uri="{BB962C8B-B14F-4D97-AF65-F5344CB8AC3E}">
        <p14:creationId xmlns:p14="http://schemas.microsoft.com/office/powerpoint/2010/main" val="1657733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462B0-C4F1-4AE9-9B42-7ECAC35EDB31}" type="slidenum">
              <a:rPr lang="en-US" smtClean="0"/>
              <a:t>21</a:t>
            </a:fld>
            <a:endParaRPr lang="en-US"/>
          </a:p>
        </p:txBody>
      </p:sp>
    </p:spTree>
    <p:extLst>
      <p:ext uri="{BB962C8B-B14F-4D97-AF65-F5344CB8AC3E}">
        <p14:creationId xmlns:p14="http://schemas.microsoft.com/office/powerpoint/2010/main" val="592116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1344x486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1344x240</a:t>
            </a:r>
          </a:p>
        </p:txBody>
      </p:sp>
      <p:sp>
        <p:nvSpPr>
          <p:cNvPr id="4" name="Slide Number Placeholder 3"/>
          <p:cNvSpPr>
            <a:spLocks noGrp="1"/>
          </p:cNvSpPr>
          <p:nvPr>
            <p:ph type="sldNum" sz="quarter" idx="10"/>
          </p:nvPr>
        </p:nvSpPr>
        <p:spPr/>
        <p:txBody>
          <a:bodyPr/>
          <a:lstStyle/>
          <a:p>
            <a:fld id="{0B9462B0-C4F1-4AE9-9B42-7ECAC35EDB31}" type="slidenum">
              <a:rPr lang="en-US" smtClean="0"/>
              <a:t>2</a:t>
            </a:fld>
            <a:endParaRPr lang="en-US"/>
          </a:p>
        </p:txBody>
      </p:sp>
    </p:spTree>
    <p:extLst>
      <p:ext uri="{BB962C8B-B14F-4D97-AF65-F5344CB8AC3E}">
        <p14:creationId xmlns:p14="http://schemas.microsoft.com/office/powerpoint/2010/main" val="3578796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462B0-C4F1-4AE9-9B42-7ECAC35EDB31}" type="slidenum">
              <a:rPr lang="en-US" smtClean="0"/>
              <a:t>22</a:t>
            </a:fld>
            <a:endParaRPr lang="en-US"/>
          </a:p>
        </p:txBody>
      </p:sp>
    </p:spTree>
    <p:extLst>
      <p:ext uri="{BB962C8B-B14F-4D97-AF65-F5344CB8AC3E}">
        <p14:creationId xmlns:p14="http://schemas.microsoft.com/office/powerpoint/2010/main" val="4196178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1162050"/>
            <a:ext cx="4705350" cy="3136900"/>
          </a:xfrm>
        </p:spPr>
      </p:sp>
      <p:sp>
        <p:nvSpPr>
          <p:cNvPr id="3" name="Notes Placeholder 2"/>
          <p:cNvSpPr>
            <a:spLocks noGrp="1"/>
          </p:cNvSpPr>
          <p:nvPr>
            <p:ph type="body" idx="1"/>
          </p:nvPr>
        </p:nvSpPr>
        <p:spPr/>
        <p:txBody>
          <a:bodyPr/>
          <a:lstStyle/>
          <a:p>
            <a:r>
              <a:rPr lang="en-US" dirty="0"/>
              <a:t>1344x650</a:t>
            </a:r>
          </a:p>
        </p:txBody>
      </p:sp>
      <p:sp>
        <p:nvSpPr>
          <p:cNvPr id="4" name="Slide Number Placeholder 3"/>
          <p:cNvSpPr>
            <a:spLocks noGrp="1"/>
          </p:cNvSpPr>
          <p:nvPr>
            <p:ph type="sldNum" sz="quarter" idx="10"/>
          </p:nvPr>
        </p:nvSpPr>
        <p:spPr/>
        <p:txBody>
          <a:bodyPr/>
          <a:lstStyle/>
          <a:p>
            <a:fld id="{0B9462B0-C4F1-4AE9-9B42-7ECAC35EDB31}" type="slidenum">
              <a:rPr lang="en-US" smtClean="0"/>
              <a:t>3</a:t>
            </a:fld>
            <a:endParaRPr lang="en-US"/>
          </a:p>
        </p:txBody>
      </p:sp>
    </p:spTree>
    <p:extLst>
      <p:ext uri="{BB962C8B-B14F-4D97-AF65-F5344CB8AC3E}">
        <p14:creationId xmlns:p14="http://schemas.microsoft.com/office/powerpoint/2010/main" val="778099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1162050"/>
            <a:ext cx="470535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9462B0-C4F1-4AE9-9B42-7ECAC35EDB31}" type="slidenum">
              <a:rPr lang="en-US" smtClean="0"/>
              <a:t>4</a:t>
            </a:fld>
            <a:endParaRPr lang="en-US"/>
          </a:p>
        </p:txBody>
      </p:sp>
    </p:spTree>
    <p:extLst>
      <p:ext uri="{BB962C8B-B14F-4D97-AF65-F5344CB8AC3E}">
        <p14:creationId xmlns:p14="http://schemas.microsoft.com/office/powerpoint/2010/main" val="3586083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1162050"/>
            <a:ext cx="4705350" cy="3136900"/>
          </a:xfrm>
        </p:spPr>
      </p:sp>
      <p:sp>
        <p:nvSpPr>
          <p:cNvPr id="3" name="Notes Placeholder 2"/>
          <p:cNvSpPr>
            <a:spLocks noGrp="1"/>
          </p:cNvSpPr>
          <p:nvPr>
            <p:ph type="body" idx="1"/>
          </p:nvPr>
        </p:nvSpPr>
        <p:spPr/>
        <p:txBody>
          <a:bodyPr/>
          <a:lstStyle/>
          <a:p>
            <a:r>
              <a:rPr lang="en-US" dirty="0"/>
              <a:t>750x550</a:t>
            </a:r>
          </a:p>
          <a:p>
            <a:endParaRPr lang="en-US" dirty="0"/>
          </a:p>
          <a:p>
            <a:r>
              <a:rPr lang="en-US" b="1" dirty="0"/>
              <a:t>Marta: Significance for OC</a:t>
            </a:r>
            <a:r>
              <a:rPr lang="en-US" b="1" baseline="0" dirty="0"/>
              <a:t> in trials 1 and 2 for control versus treatment? (only time effect shown)</a:t>
            </a:r>
          </a:p>
          <a:p>
            <a:r>
              <a:rPr lang="en-US" b="0" baseline="0" dirty="0"/>
              <a:t>Rebecca: No significance between treatments… p=.078 and p=.295</a:t>
            </a:r>
            <a:endParaRPr lang="en-US" b="1" dirty="0"/>
          </a:p>
        </p:txBody>
      </p:sp>
      <p:sp>
        <p:nvSpPr>
          <p:cNvPr id="4" name="Slide Number Placeholder 3"/>
          <p:cNvSpPr>
            <a:spLocks noGrp="1"/>
          </p:cNvSpPr>
          <p:nvPr>
            <p:ph type="sldNum" sz="quarter" idx="10"/>
          </p:nvPr>
        </p:nvSpPr>
        <p:spPr/>
        <p:txBody>
          <a:bodyPr/>
          <a:lstStyle/>
          <a:p>
            <a:fld id="{0B9462B0-C4F1-4AE9-9B42-7ECAC35EDB31}" type="slidenum">
              <a:rPr lang="en-US" smtClean="0"/>
              <a:t>5</a:t>
            </a:fld>
            <a:endParaRPr lang="en-US"/>
          </a:p>
        </p:txBody>
      </p:sp>
    </p:spTree>
    <p:extLst>
      <p:ext uri="{BB962C8B-B14F-4D97-AF65-F5344CB8AC3E}">
        <p14:creationId xmlns:p14="http://schemas.microsoft.com/office/powerpoint/2010/main" val="1078875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1162050"/>
            <a:ext cx="4705350" cy="3136900"/>
          </a:xfrm>
        </p:spPr>
      </p:sp>
      <p:sp>
        <p:nvSpPr>
          <p:cNvPr id="3" name="Notes Placeholder 2"/>
          <p:cNvSpPr>
            <a:spLocks noGrp="1"/>
          </p:cNvSpPr>
          <p:nvPr>
            <p:ph type="body" idx="1"/>
          </p:nvPr>
        </p:nvSpPr>
        <p:spPr/>
        <p:txBody>
          <a:bodyPr/>
          <a:lstStyle/>
          <a:p>
            <a:r>
              <a:rPr lang="en-US" dirty="0"/>
              <a:t>600x750</a:t>
            </a:r>
          </a:p>
          <a:p>
            <a:r>
              <a:rPr lang="en-US" dirty="0"/>
              <a:t>FOR WATER -</a:t>
            </a:r>
            <a:r>
              <a:rPr lang="en-US" baseline="0" dirty="0"/>
              <a:t> SINCE WE ARE SHOWING A SIGNIFICANT EFEFCT OF TIME, WE MAY WANT TO CHANGE THE SCALE - AND MAKE A NOTE IN THE LEGEND – DONE.</a:t>
            </a:r>
            <a:endParaRPr lang="en-US" dirty="0"/>
          </a:p>
        </p:txBody>
      </p:sp>
      <p:sp>
        <p:nvSpPr>
          <p:cNvPr id="4" name="Slide Number Placeholder 3"/>
          <p:cNvSpPr>
            <a:spLocks noGrp="1"/>
          </p:cNvSpPr>
          <p:nvPr>
            <p:ph type="sldNum" sz="quarter" idx="10"/>
          </p:nvPr>
        </p:nvSpPr>
        <p:spPr/>
        <p:txBody>
          <a:bodyPr/>
          <a:lstStyle/>
          <a:p>
            <a:fld id="{0B9462B0-C4F1-4AE9-9B42-7ECAC35EDB31}" type="slidenum">
              <a:rPr lang="en-US" smtClean="0"/>
              <a:t>6</a:t>
            </a:fld>
            <a:endParaRPr lang="en-US"/>
          </a:p>
        </p:txBody>
      </p:sp>
    </p:spTree>
    <p:extLst>
      <p:ext uri="{BB962C8B-B14F-4D97-AF65-F5344CB8AC3E}">
        <p14:creationId xmlns:p14="http://schemas.microsoft.com/office/powerpoint/2010/main" val="3355349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1162050"/>
            <a:ext cx="4705350" cy="3136900"/>
          </a:xfrm>
        </p:spPr>
      </p:sp>
      <p:sp>
        <p:nvSpPr>
          <p:cNvPr id="3" name="Notes Placeholder 2"/>
          <p:cNvSpPr>
            <a:spLocks noGrp="1"/>
          </p:cNvSpPr>
          <p:nvPr>
            <p:ph type="body" idx="1"/>
          </p:nvPr>
        </p:nvSpPr>
        <p:spPr/>
        <p:txBody>
          <a:bodyPr/>
          <a:lstStyle/>
          <a:p>
            <a:pPr defTabSz="931364" fontAlgn="t">
              <a:spcAft>
                <a:spcPts val="611"/>
              </a:spcAft>
            </a:pPr>
            <a:endParaRPr lang="en-US" dirty="0">
              <a:solidFill>
                <a:prstClr val="black"/>
              </a:solidFill>
              <a:latin typeface="Calibri" panose="020F0502020204030204" pitchFamily="34" charset="0"/>
            </a:endParaRPr>
          </a:p>
        </p:txBody>
      </p:sp>
      <p:sp>
        <p:nvSpPr>
          <p:cNvPr id="4" name="Slide Number Placeholder 3"/>
          <p:cNvSpPr>
            <a:spLocks noGrp="1"/>
          </p:cNvSpPr>
          <p:nvPr>
            <p:ph type="sldNum" sz="quarter" idx="10"/>
          </p:nvPr>
        </p:nvSpPr>
        <p:spPr/>
        <p:txBody>
          <a:bodyPr/>
          <a:lstStyle/>
          <a:p>
            <a:fld id="{0B9462B0-C4F1-4AE9-9B42-7ECAC35EDB31}" type="slidenum">
              <a:rPr lang="en-US" smtClean="0"/>
              <a:t>7</a:t>
            </a:fld>
            <a:endParaRPr lang="en-US"/>
          </a:p>
        </p:txBody>
      </p:sp>
    </p:spTree>
    <p:extLst>
      <p:ext uri="{BB962C8B-B14F-4D97-AF65-F5344CB8AC3E}">
        <p14:creationId xmlns:p14="http://schemas.microsoft.com/office/powerpoint/2010/main" val="4113085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1162050"/>
            <a:ext cx="4705350" cy="3136900"/>
          </a:xfrm>
        </p:spPr>
      </p:sp>
      <p:sp>
        <p:nvSpPr>
          <p:cNvPr id="3" name="Notes Placeholder 2"/>
          <p:cNvSpPr>
            <a:spLocks noGrp="1"/>
          </p:cNvSpPr>
          <p:nvPr>
            <p:ph type="body" idx="1"/>
          </p:nvPr>
        </p:nvSpPr>
        <p:spPr/>
        <p:txBody>
          <a:bodyPr/>
          <a:lstStyle/>
          <a:p>
            <a:r>
              <a:rPr lang="en-US" dirty="0"/>
              <a:t>We can shorten it -</a:t>
            </a:r>
            <a:r>
              <a:rPr lang="en-US" baseline="0" dirty="0"/>
              <a:t> see how done </a:t>
            </a:r>
            <a:r>
              <a:rPr lang="en-US" baseline="0"/>
              <a:t>in previous figs</a:t>
            </a:r>
            <a:endParaRPr lang="en-US" dirty="0"/>
          </a:p>
        </p:txBody>
      </p:sp>
      <p:sp>
        <p:nvSpPr>
          <p:cNvPr id="4" name="Slide Number Placeholder 3"/>
          <p:cNvSpPr>
            <a:spLocks noGrp="1"/>
          </p:cNvSpPr>
          <p:nvPr>
            <p:ph type="sldNum" sz="quarter" idx="10"/>
          </p:nvPr>
        </p:nvSpPr>
        <p:spPr/>
        <p:txBody>
          <a:bodyPr/>
          <a:lstStyle/>
          <a:p>
            <a:fld id="{0B9462B0-C4F1-4AE9-9B42-7ECAC35EDB31}" type="slidenum">
              <a:rPr lang="en-US" smtClean="0"/>
              <a:t>8</a:t>
            </a:fld>
            <a:endParaRPr lang="en-US"/>
          </a:p>
        </p:txBody>
      </p:sp>
    </p:spTree>
    <p:extLst>
      <p:ext uri="{BB962C8B-B14F-4D97-AF65-F5344CB8AC3E}">
        <p14:creationId xmlns:p14="http://schemas.microsoft.com/office/powerpoint/2010/main" val="2258098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364">
              <a:defRPr/>
            </a:pPr>
            <a:r>
              <a:rPr lang="en-US" dirty="0"/>
              <a:t>1275 x 602</a:t>
            </a:r>
          </a:p>
        </p:txBody>
      </p:sp>
      <p:sp>
        <p:nvSpPr>
          <p:cNvPr id="4" name="Slide Number Placeholder 3"/>
          <p:cNvSpPr>
            <a:spLocks noGrp="1"/>
          </p:cNvSpPr>
          <p:nvPr>
            <p:ph type="sldNum" sz="quarter" idx="10"/>
          </p:nvPr>
        </p:nvSpPr>
        <p:spPr/>
        <p:txBody>
          <a:bodyPr/>
          <a:lstStyle/>
          <a:p>
            <a:fld id="{0B9462B0-C4F1-4AE9-9B42-7ECAC35EDB31}" type="slidenum">
              <a:rPr lang="en-US" smtClean="0"/>
              <a:t>11</a:t>
            </a:fld>
            <a:endParaRPr lang="en-US"/>
          </a:p>
        </p:txBody>
      </p:sp>
    </p:spTree>
    <p:extLst>
      <p:ext uri="{BB962C8B-B14F-4D97-AF65-F5344CB8AC3E}">
        <p14:creationId xmlns:p14="http://schemas.microsoft.com/office/powerpoint/2010/main" val="3357865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7220" y="897890"/>
            <a:ext cx="6995160" cy="1910080"/>
          </a:xfrm>
        </p:spPr>
        <p:txBody>
          <a:bodyPr anchor="b"/>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028700" y="2881630"/>
            <a:ext cx="6172200" cy="1324610"/>
          </a:xfrm>
        </p:spPr>
        <p:txBody>
          <a:bodyPr/>
          <a:lstStyle>
            <a:lvl1pPr marL="0" indent="0" algn="ctr">
              <a:buNone/>
              <a:defRPr sz="1920"/>
            </a:lvl1pPr>
            <a:lvl2pPr marL="365760" indent="0" algn="ctr">
              <a:buNone/>
              <a:defRPr sz="1600"/>
            </a:lvl2pPr>
            <a:lvl3pPr marL="731520" indent="0" algn="ctr">
              <a:buNone/>
              <a:defRPr sz="1440"/>
            </a:lvl3pPr>
            <a:lvl4pPr marL="1097280" indent="0" algn="ctr">
              <a:buNone/>
              <a:defRPr sz="1280"/>
            </a:lvl4pPr>
            <a:lvl5pPr marL="1463040" indent="0" algn="ctr">
              <a:buNone/>
              <a:defRPr sz="1280"/>
            </a:lvl5pPr>
            <a:lvl6pPr marL="1828800" indent="0" algn="ctr">
              <a:buNone/>
              <a:defRPr sz="1280"/>
            </a:lvl6pPr>
            <a:lvl7pPr marL="2194560" indent="0" algn="ctr">
              <a:buNone/>
              <a:defRPr sz="1280"/>
            </a:lvl7pPr>
            <a:lvl8pPr marL="2560320" indent="0" algn="ctr">
              <a:buNone/>
              <a:defRPr sz="1280"/>
            </a:lvl8pPr>
            <a:lvl9pPr marL="2926080" indent="0" algn="ctr">
              <a:buNone/>
              <a:defRPr sz="12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966D78-EAEA-4099-9476-F403ACBB1528}" type="datetime1">
              <a:rPr lang="en-US" smtClean="0"/>
              <a:t>12/12/18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49838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A3CC89-B3E9-4EA1-A200-A5A8E9839C3D}" type="datetime1">
              <a:rPr lang="en-US" smtClean="0"/>
              <a:t>12/12/18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170630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889308" y="292100"/>
            <a:ext cx="1774508" cy="464947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65785" y="292100"/>
            <a:ext cx="5220653" cy="464947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D72D4-9901-4EA4-A2F7-DD267DAB06BF}" type="datetime1">
              <a:rPr lang="en-US" smtClean="0"/>
              <a:t>12/12/18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2850013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C21940-6AE9-4320-A477-FAE3DAF577BF}" type="datetime1">
              <a:rPr lang="en-US" smtClean="0"/>
              <a:t>12/12/18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E3F4F-51B2-42EE-AFA2-40C4572185CC}" type="slidenum">
              <a:rPr lang="en-US" smtClean="0"/>
              <a:t>‹#›</a:t>
            </a:fld>
            <a:endParaRPr lang="en-US" dirty="0"/>
          </a:p>
        </p:txBody>
      </p:sp>
    </p:spTree>
    <p:extLst>
      <p:ext uri="{BB962C8B-B14F-4D97-AF65-F5344CB8AC3E}">
        <p14:creationId xmlns:p14="http://schemas.microsoft.com/office/powerpoint/2010/main" val="3143606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1499" y="1367791"/>
            <a:ext cx="7098030" cy="2282190"/>
          </a:xfrm>
        </p:spPr>
        <p:txBody>
          <a:bodyPr anchor="b"/>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561499" y="3671571"/>
            <a:ext cx="7098030" cy="1200150"/>
          </a:xfrm>
        </p:spPr>
        <p:txBody>
          <a:bodyPr/>
          <a:lstStyle>
            <a:lvl1pPr marL="0" indent="0">
              <a:buNone/>
              <a:defRPr sz="1920">
                <a:solidFill>
                  <a:schemeClr val="tx1"/>
                </a:solidFill>
              </a:defRPr>
            </a:lvl1pPr>
            <a:lvl2pPr marL="365760" indent="0">
              <a:buNone/>
              <a:defRPr sz="1600">
                <a:solidFill>
                  <a:schemeClr val="tx1">
                    <a:tint val="75000"/>
                  </a:schemeClr>
                </a:solidFill>
              </a:defRPr>
            </a:lvl2pPr>
            <a:lvl3pPr marL="731520" indent="0">
              <a:buNone/>
              <a:defRPr sz="1440">
                <a:solidFill>
                  <a:schemeClr val="tx1">
                    <a:tint val="75000"/>
                  </a:schemeClr>
                </a:solidFill>
              </a:defRPr>
            </a:lvl3pPr>
            <a:lvl4pPr marL="1097280" indent="0">
              <a:buNone/>
              <a:defRPr sz="1280">
                <a:solidFill>
                  <a:schemeClr val="tx1">
                    <a:tint val="75000"/>
                  </a:schemeClr>
                </a:solidFill>
              </a:defRPr>
            </a:lvl4pPr>
            <a:lvl5pPr marL="1463040" indent="0">
              <a:buNone/>
              <a:defRPr sz="1280">
                <a:solidFill>
                  <a:schemeClr val="tx1">
                    <a:tint val="75000"/>
                  </a:schemeClr>
                </a:solidFill>
              </a:defRPr>
            </a:lvl5pPr>
            <a:lvl6pPr marL="1828800" indent="0">
              <a:buNone/>
              <a:defRPr sz="1280">
                <a:solidFill>
                  <a:schemeClr val="tx1">
                    <a:tint val="75000"/>
                  </a:schemeClr>
                </a:solidFill>
              </a:defRPr>
            </a:lvl6pPr>
            <a:lvl7pPr marL="2194560" indent="0">
              <a:buNone/>
              <a:defRPr sz="1280">
                <a:solidFill>
                  <a:schemeClr val="tx1">
                    <a:tint val="75000"/>
                  </a:schemeClr>
                </a:solidFill>
              </a:defRPr>
            </a:lvl7pPr>
            <a:lvl8pPr marL="2560320" indent="0">
              <a:buNone/>
              <a:defRPr sz="1280">
                <a:solidFill>
                  <a:schemeClr val="tx1">
                    <a:tint val="75000"/>
                  </a:schemeClr>
                </a:solidFill>
              </a:defRPr>
            </a:lvl8pPr>
            <a:lvl9pPr marL="2926080" indent="0">
              <a:buNone/>
              <a:defRPr sz="12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EF9A5C-8BA0-4636-960A-56ED245BB1DD}" type="datetime1">
              <a:rPr lang="en-US" smtClean="0"/>
              <a:t>12/12/18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0350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65785" y="1460500"/>
            <a:ext cx="3497580" cy="34810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66235" y="1460500"/>
            <a:ext cx="3497580" cy="34810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4E13F5-BE7A-4E33-9826-57DF856052F1}" type="datetime1">
              <a:rPr lang="en-US" smtClean="0"/>
              <a:t>12/12/18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93395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6857" y="292101"/>
            <a:ext cx="7098030" cy="106045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66858" y="1344930"/>
            <a:ext cx="3481506" cy="659130"/>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Edit Master text styles</a:t>
            </a:r>
          </a:p>
        </p:txBody>
      </p:sp>
      <p:sp>
        <p:nvSpPr>
          <p:cNvPr id="4" name="Content Placeholder 3"/>
          <p:cNvSpPr>
            <a:spLocks noGrp="1"/>
          </p:cNvSpPr>
          <p:nvPr>
            <p:ph sz="half" idx="2"/>
          </p:nvPr>
        </p:nvSpPr>
        <p:spPr>
          <a:xfrm>
            <a:off x="566858" y="2004060"/>
            <a:ext cx="3481506" cy="294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66235" y="1344930"/>
            <a:ext cx="3498652" cy="659130"/>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Edit Master text styles</a:t>
            </a:r>
          </a:p>
        </p:txBody>
      </p:sp>
      <p:sp>
        <p:nvSpPr>
          <p:cNvPr id="6" name="Content Placeholder 5"/>
          <p:cNvSpPr>
            <a:spLocks noGrp="1"/>
          </p:cNvSpPr>
          <p:nvPr>
            <p:ph sz="quarter" idx="4"/>
          </p:nvPr>
        </p:nvSpPr>
        <p:spPr>
          <a:xfrm>
            <a:off x="4166235" y="2004060"/>
            <a:ext cx="3498652" cy="294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3F4AAB-F76C-4116-8DBF-401E8B800669}" type="datetime1">
              <a:rPr lang="en-US" smtClean="0"/>
              <a:t>12/12/18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1726755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859430-AFD9-4BE9-8044-274398723880}" type="datetime1">
              <a:rPr lang="en-US" smtClean="0"/>
              <a:t>12/12/18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59314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E90C20-5400-4EDB-955C-43DEA1AF4AA5}" type="datetime1">
              <a:rPr lang="en-US" smtClean="0"/>
              <a:t>12/12/18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806408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6857" y="365760"/>
            <a:ext cx="2654260" cy="1280160"/>
          </a:xfrm>
        </p:spPr>
        <p:txBody>
          <a:bodyPr anchor="b"/>
          <a:lstStyle>
            <a:lvl1pPr>
              <a:defRPr sz="2560"/>
            </a:lvl1pPr>
          </a:lstStyle>
          <a:p>
            <a:r>
              <a:rPr lang="en-US"/>
              <a:t>Click to edit Master title style</a:t>
            </a:r>
            <a:endParaRPr lang="en-US" dirty="0"/>
          </a:p>
        </p:txBody>
      </p:sp>
      <p:sp>
        <p:nvSpPr>
          <p:cNvPr id="3" name="Content Placeholder 2"/>
          <p:cNvSpPr>
            <a:spLocks noGrp="1"/>
          </p:cNvSpPr>
          <p:nvPr>
            <p:ph idx="1"/>
          </p:nvPr>
        </p:nvSpPr>
        <p:spPr>
          <a:xfrm>
            <a:off x="3498652" y="789941"/>
            <a:ext cx="4166235" cy="3898900"/>
          </a:xfrm>
        </p:spPr>
        <p:txBody>
          <a:bodyPr/>
          <a:lstStyle>
            <a:lvl1pPr>
              <a:defRPr sz="2560"/>
            </a:lvl1pPr>
            <a:lvl2pPr>
              <a:defRPr sz="2240"/>
            </a:lvl2pPr>
            <a:lvl3pPr>
              <a:defRPr sz="192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66857" y="1645920"/>
            <a:ext cx="2654260" cy="3049270"/>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Edit Master text styles</a:t>
            </a:r>
          </a:p>
        </p:txBody>
      </p:sp>
      <p:sp>
        <p:nvSpPr>
          <p:cNvPr id="5" name="Date Placeholder 4"/>
          <p:cNvSpPr>
            <a:spLocks noGrp="1"/>
          </p:cNvSpPr>
          <p:nvPr>
            <p:ph type="dt" sz="half" idx="10"/>
          </p:nvPr>
        </p:nvSpPr>
        <p:spPr/>
        <p:txBody>
          <a:bodyPr/>
          <a:lstStyle/>
          <a:p>
            <a:fld id="{E07AF769-C8B7-42E2-B569-2EB02F79D56C}" type="datetime1">
              <a:rPr lang="en-US" smtClean="0"/>
              <a:t>12/12/18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756673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6857" y="365760"/>
            <a:ext cx="2654260" cy="1280160"/>
          </a:xfrm>
        </p:spPr>
        <p:txBody>
          <a:bodyPr anchor="b"/>
          <a:lstStyle>
            <a:lvl1pPr>
              <a:defRPr sz="2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3498652" y="789941"/>
            <a:ext cx="4166235" cy="3898900"/>
          </a:xfrm>
        </p:spPr>
        <p:txBody>
          <a:bodyPr anchor="t"/>
          <a:lstStyle>
            <a:lvl1pPr marL="0" indent="0">
              <a:buNone/>
              <a:defRPr sz="2560"/>
            </a:lvl1pPr>
            <a:lvl2pPr marL="365760" indent="0">
              <a:buNone/>
              <a:defRPr sz="2240"/>
            </a:lvl2pPr>
            <a:lvl3pPr marL="731520" indent="0">
              <a:buNone/>
              <a:defRPr sz="1920"/>
            </a:lvl3pPr>
            <a:lvl4pPr marL="1097280" indent="0">
              <a:buNone/>
              <a:defRPr sz="1600"/>
            </a:lvl4pPr>
            <a:lvl5pPr marL="1463040" indent="0">
              <a:buNone/>
              <a:defRPr sz="1600"/>
            </a:lvl5pPr>
            <a:lvl6pPr marL="1828800" indent="0">
              <a:buNone/>
              <a:defRPr sz="1600"/>
            </a:lvl6pPr>
            <a:lvl7pPr marL="2194560" indent="0">
              <a:buNone/>
              <a:defRPr sz="1600"/>
            </a:lvl7pPr>
            <a:lvl8pPr marL="2560320" indent="0">
              <a:buNone/>
              <a:defRPr sz="1600"/>
            </a:lvl8pPr>
            <a:lvl9pPr marL="292608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66857" y="1645920"/>
            <a:ext cx="2654260" cy="3049270"/>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Edit Master text styles</a:t>
            </a:r>
          </a:p>
        </p:txBody>
      </p:sp>
      <p:sp>
        <p:nvSpPr>
          <p:cNvPr id="5" name="Date Placeholder 4"/>
          <p:cNvSpPr>
            <a:spLocks noGrp="1"/>
          </p:cNvSpPr>
          <p:nvPr>
            <p:ph type="dt" sz="half" idx="10"/>
          </p:nvPr>
        </p:nvSpPr>
        <p:spPr/>
        <p:txBody>
          <a:bodyPr/>
          <a:lstStyle/>
          <a:p>
            <a:fld id="{C4E086F5-8CCD-411C-B6AD-CDB3DA17BC19}" type="datetime1">
              <a:rPr lang="en-US" smtClean="0"/>
              <a:t>12/12/18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42032771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5785" y="292101"/>
            <a:ext cx="7098030" cy="10604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5785" y="1460500"/>
            <a:ext cx="7098030" cy="348107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5785" y="5085081"/>
            <a:ext cx="1851660" cy="292100"/>
          </a:xfrm>
          <a:prstGeom prst="rect">
            <a:avLst/>
          </a:prstGeom>
        </p:spPr>
        <p:txBody>
          <a:bodyPr vert="horz" lIns="91440" tIns="45720" rIns="91440" bIns="45720" rtlCol="0" anchor="ctr"/>
          <a:lstStyle>
            <a:lvl1pPr algn="l">
              <a:defRPr sz="960">
                <a:solidFill>
                  <a:schemeClr val="tx1">
                    <a:tint val="75000"/>
                  </a:schemeClr>
                </a:solidFill>
              </a:defRPr>
            </a:lvl1pPr>
          </a:lstStyle>
          <a:p>
            <a:fld id="{0884300F-D79E-4F69-8EB0-C16F12950579}" type="datetime1">
              <a:rPr lang="en-US" smtClean="0"/>
              <a:t>12/12/18</a:t>
            </a:fld>
            <a:endParaRPr lang="en-US"/>
          </a:p>
        </p:txBody>
      </p:sp>
      <p:sp>
        <p:nvSpPr>
          <p:cNvPr id="5" name="Footer Placeholder 4"/>
          <p:cNvSpPr>
            <a:spLocks noGrp="1"/>
          </p:cNvSpPr>
          <p:nvPr>
            <p:ph type="ftr" sz="quarter" idx="3"/>
          </p:nvPr>
        </p:nvSpPr>
        <p:spPr>
          <a:xfrm>
            <a:off x="2726055" y="5085081"/>
            <a:ext cx="2777490" cy="292100"/>
          </a:xfrm>
          <a:prstGeom prst="rect">
            <a:avLst/>
          </a:prstGeom>
        </p:spPr>
        <p:txBody>
          <a:bodyPr vert="horz" lIns="91440" tIns="45720" rIns="91440" bIns="45720" rtlCol="0" anchor="ctr"/>
          <a:lstStyle>
            <a:lvl1pPr algn="ctr">
              <a:defRPr sz="9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812155" y="5085081"/>
            <a:ext cx="1851660" cy="292100"/>
          </a:xfrm>
          <a:prstGeom prst="rect">
            <a:avLst/>
          </a:prstGeom>
        </p:spPr>
        <p:txBody>
          <a:bodyPr vert="horz" lIns="91440" tIns="45720" rIns="91440" bIns="45720" rtlCol="0" anchor="ctr"/>
          <a:lstStyle>
            <a:lvl1pPr algn="r">
              <a:defRPr sz="96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2255314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731520"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comments" Target="../comments/comment1.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80.png"/><Relationship Id="rId5" Type="http://schemas.openxmlformats.org/officeDocument/2006/relationships/image" Target="../media/image19.png"/><Relationship Id="rId6" Type="http://schemas.openxmlformats.org/officeDocument/2006/relationships/comments" Target="../comments/comment2.xm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 xmlns:a16="http://schemas.microsoft.com/office/drawing/2014/main" id="{0259CA15-B12F-44FD-A3E3-EF369F7D2F85}"/>
              </a:ext>
            </a:extLst>
          </p:cNvPr>
          <p:cNvGraphicFramePr>
            <a:graphicFrameLocks noGrp="1"/>
          </p:cNvGraphicFramePr>
          <p:nvPr>
            <p:extLst>
              <p:ext uri="{D42A27DB-BD31-4B8C-83A1-F6EECF244321}">
                <p14:modId xmlns:p14="http://schemas.microsoft.com/office/powerpoint/2010/main" val="3906041517"/>
              </p:ext>
            </p:extLst>
          </p:nvPr>
        </p:nvGraphicFramePr>
        <p:xfrm>
          <a:off x="850006" y="1146894"/>
          <a:ext cx="6593982" cy="3076516"/>
        </p:xfrm>
        <a:graphic>
          <a:graphicData uri="http://schemas.openxmlformats.org/drawingml/2006/table">
            <a:tbl>
              <a:tblPr firstRow="1" bandRow="1">
                <a:tableStyleId>{9D7B26C5-4107-4FEC-AEDC-1716B250A1EF}</a:tableStyleId>
              </a:tblPr>
              <a:tblGrid>
                <a:gridCol w="1339924">
                  <a:extLst>
                    <a:ext uri="{9D8B030D-6E8A-4147-A177-3AD203B41FA5}">
                      <a16:colId xmlns="" xmlns:a16="http://schemas.microsoft.com/office/drawing/2014/main" val="1663981344"/>
                    </a:ext>
                  </a:extLst>
                </a:gridCol>
                <a:gridCol w="1724340">
                  <a:extLst>
                    <a:ext uri="{9D8B030D-6E8A-4147-A177-3AD203B41FA5}">
                      <a16:colId xmlns="" xmlns:a16="http://schemas.microsoft.com/office/drawing/2014/main" val="2644708993"/>
                    </a:ext>
                  </a:extLst>
                </a:gridCol>
                <a:gridCol w="1724340">
                  <a:extLst>
                    <a:ext uri="{9D8B030D-6E8A-4147-A177-3AD203B41FA5}">
                      <a16:colId xmlns="" xmlns:a16="http://schemas.microsoft.com/office/drawing/2014/main" val="1567099531"/>
                    </a:ext>
                  </a:extLst>
                </a:gridCol>
                <a:gridCol w="1805378">
                  <a:extLst>
                    <a:ext uri="{9D8B030D-6E8A-4147-A177-3AD203B41FA5}">
                      <a16:colId xmlns="" xmlns:a16="http://schemas.microsoft.com/office/drawing/2014/main" val="476334083"/>
                    </a:ext>
                  </a:extLst>
                </a:gridCol>
              </a:tblGrid>
              <a:tr h="369025">
                <a:tc>
                  <a:txBody>
                    <a:bodyPr/>
                    <a:lstStyle/>
                    <a:p>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800" dirty="0">
                          <a:latin typeface="Times New Roman" panose="02020603050405020304" pitchFamily="18" charset="0"/>
                          <a:cs typeface="Times New Roman" panose="02020603050405020304" pitchFamily="18" charset="0"/>
                        </a:rPr>
                        <a:t>Trial 1</a:t>
                      </a:r>
                    </a:p>
                  </a:txBody>
                  <a:tcPr marL="54864" marR="54864" marT="27432" marB="27432" anchor="ctr"/>
                </a:tc>
                <a:tc>
                  <a:txBody>
                    <a:bodyPr/>
                    <a:lstStyle/>
                    <a:p>
                      <a:pPr algn="ctr"/>
                      <a:r>
                        <a:rPr lang="en-US" sz="1800" dirty="0">
                          <a:latin typeface="Times New Roman" panose="02020603050405020304" pitchFamily="18" charset="0"/>
                          <a:cs typeface="Times New Roman" panose="02020603050405020304" pitchFamily="18" charset="0"/>
                        </a:rPr>
                        <a:t>Trial 2</a:t>
                      </a:r>
                    </a:p>
                  </a:txBody>
                  <a:tcPr marL="54864" marR="54864" marT="27432" marB="27432" anchor="ctr"/>
                </a:tc>
                <a:tc>
                  <a:txBody>
                    <a:bodyPr/>
                    <a:lstStyle/>
                    <a:p>
                      <a:pPr algn="ctr"/>
                      <a:r>
                        <a:rPr lang="en-US" sz="1800" dirty="0">
                          <a:latin typeface="Times New Roman" panose="02020603050405020304" pitchFamily="18" charset="0"/>
                          <a:cs typeface="Times New Roman" panose="02020603050405020304" pitchFamily="18" charset="0"/>
                        </a:rPr>
                        <a:t>Trial 3</a:t>
                      </a:r>
                    </a:p>
                  </a:txBody>
                  <a:tcPr marL="54864" marR="54864" marT="27432" marB="27432" anchor="ctr"/>
                </a:tc>
                <a:extLst>
                  <a:ext uri="{0D108BD9-81ED-4DB2-BD59-A6C34878D82A}">
                    <a16:rowId xmlns="" xmlns:a16="http://schemas.microsoft.com/office/drawing/2014/main" val="2696271279"/>
                  </a:ext>
                </a:extLst>
              </a:tr>
              <a:tr h="369025">
                <a:tc>
                  <a:txBody>
                    <a:bodyPr/>
                    <a:lstStyle/>
                    <a:p>
                      <a:r>
                        <a:rPr lang="en-US" sz="1050" dirty="0">
                          <a:latin typeface="Times New Roman" panose="02020603050405020304" pitchFamily="18" charset="0"/>
                          <a:cs typeface="Times New Roman" panose="02020603050405020304" pitchFamily="18" charset="0"/>
                        </a:rPr>
                        <a:t>Sample Types</a:t>
                      </a:r>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marL="0" indent="0" algn="ctr"/>
                      <a:r>
                        <a:rPr lang="en-US" sz="1050" dirty="0">
                          <a:latin typeface="Times New Roman" panose="02020603050405020304" pitchFamily="18" charset="0"/>
                          <a:cs typeface="Times New Roman" panose="02020603050405020304" pitchFamily="18" charset="0"/>
                        </a:rPr>
                        <a:t>Water, Swabs, Oysters</a:t>
                      </a:r>
                    </a:p>
                  </a:txBody>
                  <a:tcPr marL="54864" marR="54864"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Water, Swabs, Oysters</a:t>
                      </a:r>
                      <a:endParaRPr kumimoji="0" lang="en-US" sz="105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54864" marR="54864" marT="27432" marB="27432" anchor="ctr"/>
                </a:tc>
                <a:tc>
                  <a:txBody>
                    <a:bodyPr/>
                    <a:lstStyle/>
                    <a:p>
                      <a:pPr algn="ctr"/>
                      <a:r>
                        <a:rPr lang="en-US" sz="1050" dirty="0">
                          <a:latin typeface="Times New Roman" panose="02020603050405020304" pitchFamily="18" charset="0"/>
                          <a:cs typeface="Times New Roman" panose="02020603050405020304" pitchFamily="18" charset="0"/>
                        </a:rPr>
                        <a:t>Water</a:t>
                      </a:r>
                    </a:p>
                  </a:txBody>
                  <a:tcPr marL="54864" marR="54864" marT="27432" marB="27432" anchor="ctr"/>
                </a:tc>
                <a:extLst>
                  <a:ext uri="{0D108BD9-81ED-4DB2-BD59-A6C34878D82A}">
                    <a16:rowId xmlns="" xmlns:a16="http://schemas.microsoft.com/office/drawing/2014/main" val="336390496"/>
                  </a:ext>
                </a:extLst>
              </a:tr>
              <a:tr h="369025">
                <a:tc>
                  <a:txBody>
                    <a:bodyPr/>
                    <a:lstStyle/>
                    <a:p>
                      <a:r>
                        <a:rPr lang="en-US" sz="1050" dirty="0">
                          <a:latin typeface="Times New Roman" panose="02020603050405020304" pitchFamily="18" charset="0"/>
                          <a:cs typeface="Times New Roman" panose="02020603050405020304" pitchFamily="18" charset="0"/>
                        </a:rPr>
                        <a:t>Sampling Days</a:t>
                      </a:r>
                    </a:p>
                    <a:p>
                      <a:r>
                        <a:rPr lang="en-US" sz="1050" b="0" dirty="0">
                          <a:latin typeface="Times New Roman" panose="02020603050405020304" pitchFamily="18" charset="0"/>
                          <a:cs typeface="Times New Roman" panose="02020603050405020304" pitchFamily="18" charset="0"/>
                        </a:rPr>
                        <a:t>(0=spawn)</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W:1,12 / OS:5,12</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W:1,9 / OS:6,9</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W: 5,8,12</a:t>
                      </a:r>
                    </a:p>
                  </a:txBody>
                  <a:tcPr marL="54864" marR="54864" marT="27432" marB="27432" anchor="ctr"/>
                </a:tc>
                <a:extLst>
                  <a:ext uri="{0D108BD9-81ED-4DB2-BD59-A6C34878D82A}">
                    <a16:rowId xmlns="" xmlns:a16="http://schemas.microsoft.com/office/drawing/2014/main" val="3682940149"/>
                  </a:ext>
                </a:extLst>
              </a:tr>
              <a:tr h="369025">
                <a:tc>
                  <a:txBody>
                    <a:bodyPr/>
                    <a:lstStyle/>
                    <a:p>
                      <a:r>
                        <a:rPr lang="en-US" sz="1050" dirty="0">
                          <a:latin typeface="Times New Roman" panose="02020603050405020304" pitchFamily="18" charset="0"/>
                          <a:cs typeface="Times New Roman" panose="02020603050405020304" pitchFamily="18" charset="0"/>
                        </a:rPr>
                        <a:t>Water Filtered</a:t>
                      </a:r>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410-750ml</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7-10ml</a:t>
                      </a:r>
                      <a:endParaRPr lang="en-US" sz="1400" dirty="0">
                        <a:solidFill>
                          <a:srgbClr val="FF0000"/>
                        </a:solidFill>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1300-1700ml</a:t>
                      </a:r>
                    </a:p>
                  </a:txBody>
                  <a:tcPr marL="54864" marR="54864" marT="27432" marB="27432" anchor="ctr"/>
                </a:tc>
                <a:extLst>
                  <a:ext uri="{0D108BD9-81ED-4DB2-BD59-A6C34878D82A}">
                    <a16:rowId xmlns="" xmlns:a16="http://schemas.microsoft.com/office/drawing/2014/main" val="1789056410"/>
                  </a:ext>
                </a:extLst>
              </a:tr>
              <a:tr h="369025">
                <a:tc>
                  <a:txBody>
                    <a:bodyPr/>
                    <a:lstStyle/>
                    <a:p>
                      <a:r>
                        <a:rPr lang="en-US" sz="1050" dirty="0">
                          <a:latin typeface="Times New Roman" panose="02020603050405020304" pitchFamily="18" charset="0"/>
                          <a:cs typeface="Times New Roman" panose="02020603050405020304" pitchFamily="18" charset="0"/>
                        </a:rPr>
                        <a:t>Trial Dates</a:t>
                      </a:r>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July 11-23, 2012</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Jan 9-18, 2013</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June 3-15, 2016</a:t>
                      </a:r>
                    </a:p>
                  </a:txBody>
                  <a:tcPr marL="54864" marR="54864" marT="27432" marB="27432" anchor="ctr"/>
                </a:tc>
                <a:extLst>
                  <a:ext uri="{0D108BD9-81ED-4DB2-BD59-A6C34878D82A}">
                    <a16:rowId xmlns="" xmlns:a16="http://schemas.microsoft.com/office/drawing/2014/main" val="2902368291"/>
                  </a:ext>
                </a:extLst>
              </a:tr>
              <a:tr h="369025">
                <a:tc>
                  <a:txBody>
                    <a:bodyPr/>
                    <a:lstStyle/>
                    <a:p>
                      <a:r>
                        <a:rPr lang="en-US" sz="1050" dirty="0">
                          <a:latin typeface="Times New Roman" panose="02020603050405020304" pitchFamily="18" charset="0"/>
                          <a:cs typeface="Times New Roman" panose="02020603050405020304" pitchFamily="18" charset="0"/>
                        </a:rPr>
                        <a:t>Bacterial reads from 12 water samples</a:t>
                      </a:r>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1.3 million</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1.8 million</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5.7 million</a:t>
                      </a:r>
                    </a:p>
                  </a:txBody>
                  <a:tcPr marL="54864" marR="54864" marT="27432" marB="27432" anchor="ctr"/>
                </a:tc>
                <a:extLst>
                  <a:ext uri="{0D108BD9-81ED-4DB2-BD59-A6C34878D82A}">
                    <a16:rowId xmlns="" xmlns:a16="http://schemas.microsoft.com/office/drawing/2014/main" val="2851140975"/>
                  </a:ext>
                </a:extLst>
              </a:tr>
              <a:tr h="420624">
                <a:tc>
                  <a:txBody>
                    <a:bodyPr/>
                    <a:lstStyle/>
                    <a:p>
                      <a:r>
                        <a:rPr lang="en-US" sz="1050" dirty="0">
                          <a:latin typeface="Times New Roman" panose="02020603050405020304" pitchFamily="18" charset="0"/>
                          <a:cs typeface="Times New Roman" panose="02020603050405020304" pitchFamily="18" charset="0"/>
                        </a:rPr>
                        <a:t>Methods</a:t>
                      </a:r>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400" dirty="0" err="1">
                          <a:latin typeface="Times New Roman" panose="02020603050405020304" pitchFamily="18" charset="0"/>
                          <a:cs typeface="Times New Roman" panose="02020603050405020304" pitchFamily="18" charset="0"/>
                        </a:rPr>
                        <a:t>MoBio</a:t>
                      </a:r>
                      <a:r>
                        <a:rPr lang="en-US" sz="1400" dirty="0">
                          <a:latin typeface="Times New Roman" panose="02020603050405020304" pitchFamily="18" charset="0"/>
                          <a:cs typeface="Times New Roman" panose="02020603050405020304" pitchFamily="18" charset="0"/>
                        </a:rPr>
                        <a:t> extraction</a:t>
                      </a:r>
                    </a:p>
                    <a:p>
                      <a:pPr algn="ctr"/>
                      <a:r>
                        <a:rPr lang="en-US" sz="1400" dirty="0" err="1">
                          <a:latin typeface="Times New Roman" panose="02020603050405020304" pitchFamily="18" charset="0"/>
                          <a:cs typeface="Times New Roman" panose="02020603050405020304" pitchFamily="18" charset="0"/>
                        </a:rPr>
                        <a:t>MiSeq</a:t>
                      </a:r>
                      <a:r>
                        <a:rPr lang="en-US" sz="1400" dirty="0">
                          <a:latin typeface="Times New Roman" panose="02020603050405020304" pitchFamily="18" charset="0"/>
                          <a:cs typeface="Times New Roman" panose="02020603050405020304" pitchFamily="18" charset="0"/>
                        </a:rPr>
                        <a:t>, 2x250 PE</a:t>
                      </a:r>
                    </a:p>
                  </a:txBody>
                  <a:tcPr marL="54864" marR="54864" marT="27432" marB="27432" anchor="ctr"/>
                </a:tc>
                <a:tc>
                  <a:txBody>
                    <a:bodyPr/>
                    <a:lstStyle/>
                    <a:p>
                      <a:pPr algn="ctr"/>
                      <a:r>
                        <a:rPr lang="en-US" sz="1400" dirty="0" err="1">
                          <a:latin typeface="Times New Roman" panose="02020603050405020304" pitchFamily="18" charset="0"/>
                          <a:cs typeface="Times New Roman" panose="02020603050405020304" pitchFamily="18" charset="0"/>
                        </a:rPr>
                        <a:t>MoBio</a:t>
                      </a:r>
                      <a:r>
                        <a:rPr lang="en-US" sz="1400" dirty="0">
                          <a:latin typeface="Times New Roman" panose="02020603050405020304" pitchFamily="18" charset="0"/>
                          <a:cs typeface="Times New Roman" panose="02020603050405020304" pitchFamily="18" charset="0"/>
                        </a:rPr>
                        <a:t> extraction</a:t>
                      </a:r>
                    </a:p>
                    <a:p>
                      <a:pPr algn="ctr"/>
                      <a:r>
                        <a:rPr lang="en-US" sz="1400" dirty="0" err="1">
                          <a:latin typeface="Times New Roman" panose="02020603050405020304" pitchFamily="18" charset="0"/>
                          <a:cs typeface="Times New Roman" panose="02020603050405020304" pitchFamily="18" charset="0"/>
                        </a:rPr>
                        <a:t>MiSeq</a:t>
                      </a:r>
                      <a:r>
                        <a:rPr lang="en-US" sz="1400" dirty="0">
                          <a:latin typeface="Times New Roman" panose="02020603050405020304" pitchFamily="18" charset="0"/>
                          <a:cs typeface="Times New Roman" panose="02020603050405020304" pitchFamily="18" charset="0"/>
                        </a:rPr>
                        <a:t>, 2x250 PE</a:t>
                      </a:r>
                    </a:p>
                  </a:txBody>
                  <a:tcPr marL="54864" marR="54864" marT="27432" marB="27432" anchor="ctr"/>
                </a:tc>
                <a:tc>
                  <a:txBody>
                    <a:bodyPr/>
                    <a:lstStyle/>
                    <a:p>
                      <a:pPr algn="ctr"/>
                      <a:r>
                        <a:rPr lang="en-US" sz="1400" dirty="0" err="1">
                          <a:latin typeface="Times New Roman" panose="02020603050405020304" pitchFamily="18" charset="0"/>
                          <a:cs typeface="Times New Roman" panose="02020603050405020304" pitchFamily="18" charset="0"/>
                        </a:rPr>
                        <a:t>Puregene</a:t>
                      </a:r>
                      <a:r>
                        <a:rPr lang="en-US" sz="1400" dirty="0">
                          <a:latin typeface="Times New Roman" panose="02020603050405020304" pitchFamily="18" charset="0"/>
                          <a:cs typeface="Times New Roman" panose="02020603050405020304" pitchFamily="18" charset="0"/>
                        </a:rPr>
                        <a:t> extraction</a:t>
                      </a:r>
                    </a:p>
                    <a:p>
                      <a:pPr algn="ctr"/>
                      <a:r>
                        <a:rPr lang="en-US" sz="1400" dirty="0" err="1">
                          <a:latin typeface="Times New Roman" panose="02020603050405020304" pitchFamily="18" charset="0"/>
                          <a:cs typeface="Times New Roman" panose="02020603050405020304" pitchFamily="18" charset="0"/>
                        </a:rPr>
                        <a:t>HiSeq</a:t>
                      </a:r>
                      <a:r>
                        <a:rPr lang="en-US" sz="1400" dirty="0">
                          <a:latin typeface="Times New Roman" panose="02020603050405020304" pitchFamily="18" charset="0"/>
                          <a:cs typeface="Times New Roman" panose="02020603050405020304" pitchFamily="18" charset="0"/>
                        </a:rPr>
                        <a:t>, 2x100 PE</a:t>
                      </a:r>
                    </a:p>
                  </a:txBody>
                  <a:tcPr marL="54864" marR="54864" marT="27432" marB="27432" anchor="ctr"/>
                </a:tc>
                <a:extLst>
                  <a:ext uri="{0D108BD9-81ED-4DB2-BD59-A6C34878D82A}">
                    <a16:rowId xmlns="" xmlns:a16="http://schemas.microsoft.com/office/drawing/2014/main" val="2673472610"/>
                  </a:ext>
                </a:extLst>
              </a:tr>
              <a:tr h="369025">
                <a:tc>
                  <a:txBody>
                    <a:bodyPr/>
                    <a:lstStyle/>
                    <a:p>
                      <a:r>
                        <a:rPr lang="en-US" sz="1050" b="0" dirty="0">
                          <a:latin typeface="Times New Roman" panose="02020603050405020304" pitchFamily="18" charset="0"/>
                          <a:cs typeface="Times New Roman" panose="02020603050405020304" pitchFamily="18" charset="0"/>
                        </a:rPr>
                        <a:t>16S region</a:t>
                      </a:r>
                    </a:p>
                  </a:txBody>
                  <a:tcPr marL="54864" marR="54864"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V4</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V4</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V6</a:t>
                      </a:r>
                    </a:p>
                  </a:txBody>
                  <a:tcPr marL="54864" marR="54864" marT="27432" marB="27432" anchor="ctr"/>
                </a:tc>
                <a:extLst>
                  <a:ext uri="{0D108BD9-81ED-4DB2-BD59-A6C34878D82A}">
                    <a16:rowId xmlns="" xmlns:a16="http://schemas.microsoft.com/office/drawing/2014/main" val="1201683456"/>
                  </a:ext>
                </a:extLst>
              </a:tr>
            </a:tbl>
          </a:graphicData>
        </a:graphic>
      </p:graphicFrame>
      <p:sp>
        <p:nvSpPr>
          <p:cNvPr id="2" name="Rectangle 1">
            <a:extLst>
              <a:ext uri="{FF2B5EF4-FFF2-40B4-BE49-F238E27FC236}">
                <a16:creationId xmlns="" xmlns:a16="http://schemas.microsoft.com/office/drawing/2014/main" id="{153B493E-0FE7-4E26-9251-584261F8D124}"/>
              </a:ext>
            </a:extLst>
          </p:cNvPr>
          <p:cNvSpPr/>
          <p:nvPr/>
        </p:nvSpPr>
        <p:spPr>
          <a:xfrm>
            <a:off x="850009" y="790417"/>
            <a:ext cx="6593979"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1. Summary of probiotic trial information and sequencing data. W=water, S=swabs, O=oysters</a:t>
            </a:r>
          </a:p>
        </p:txBody>
      </p:sp>
    </p:spTree>
    <p:extLst>
      <p:ext uri="{BB962C8B-B14F-4D97-AF65-F5344CB8AC3E}">
        <p14:creationId xmlns:p14="http://schemas.microsoft.com/office/powerpoint/2010/main" val="3190580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C5F7B7FE-C822-4AFE-AA2D-046BB3EE9127}"/>
              </a:ext>
            </a:extLst>
          </p:cNvPr>
          <p:cNvSpPr/>
          <p:nvPr/>
        </p:nvSpPr>
        <p:spPr>
          <a:xfrm>
            <a:off x="1449093" y="4443308"/>
            <a:ext cx="5262807" cy="461665"/>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Figure S1. Rarefaction curve from all water samples from all three Trials based on taxonomic classification at the order level. </a:t>
            </a:r>
            <a:endParaRPr lang="en-US" sz="1200" u="sng"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 xmlns:a16="http://schemas.microsoft.com/office/drawing/2014/main" id="{892F77C9-673C-4CD4-B926-F787B678D8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1458" y="246049"/>
            <a:ext cx="5446405" cy="3636497"/>
          </a:xfrm>
          <a:prstGeom prst="rect">
            <a:avLst/>
          </a:prstGeom>
        </p:spPr>
      </p:pic>
      <p:sp>
        <p:nvSpPr>
          <p:cNvPr id="6" name="Content Placeholder 2">
            <a:extLst>
              <a:ext uri="{FF2B5EF4-FFF2-40B4-BE49-F238E27FC236}">
                <a16:creationId xmlns="" xmlns:a16="http://schemas.microsoft.com/office/drawing/2014/main" id="{4203576B-F47B-4E09-9BDB-24D7EA8A1E0A}"/>
              </a:ext>
            </a:extLst>
          </p:cNvPr>
          <p:cNvSpPr>
            <a:spLocks noGrp="1"/>
          </p:cNvSpPr>
          <p:nvPr>
            <p:ph idx="1"/>
          </p:nvPr>
        </p:nvSpPr>
        <p:spPr>
          <a:xfrm rot="16200000">
            <a:off x="159700" y="1932585"/>
            <a:ext cx="2568655" cy="211596"/>
          </a:xfrm>
          <a:solidFill>
            <a:schemeClr val="bg1"/>
          </a:solidFill>
        </p:spPr>
        <p:txBody>
          <a:bodyPr anchor="b">
            <a:noAutofit/>
          </a:bodyPr>
          <a:lstStyle/>
          <a:p>
            <a:pPr marL="0" indent="0" algn="ctr">
              <a:buNone/>
            </a:pPr>
            <a:r>
              <a:rPr lang="en-US" sz="1400" dirty="0">
                <a:latin typeface="Times New Roman" panose="02020603050405020304" pitchFamily="18" charset="0"/>
                <a:cs typeface="Times New Roman" panose="02020603050405020304" pitchFamily="18" charset="0"/>
              </a:rPr>
              <a:t>Number of Orders</a:t>
            </a:r>
          </a:p>
        </p:txBody>
      </p:sp>
      <p:sp>
        <p:nvSpPr>
          <p:cNvPr id="7" name="Content Placeholder 2">
            <a:extLst>
              <a:ext uri="{FF2B5EF4-FFF2-40B4-BE49-F238E27FC236}">
                <a16:creationId xmlns="" xmlns:a16="http://schemas.microsoft.com/office/drawing/2014/main" id="{4E78F918-2327-4E19-86DA-9F2D1E65CDC8}"/>
              </a:ext>
            </a:extLst>
          </p:cNvPr>
          <p:cNvSpPr txBox="1">
            <a:spLocks/>
          </p:cNvSpPr>
          <p:nvPr/>
        </p:nvSpPr>
        <p:spPr>
          <a:xfrm>
            <a:off x="2918475" y="3540016"/>
            <a:ext cx="2568655" cy="211596"/>
          </a:xfrm>
          <a:prstGeom prst="rect">
            <a:avLst/>
          </a:prstGeom>
          <a:solidFill>
            <a:schemeClr val="bg1"/>
          </a:solidFill>
        </p:spPr>
        <p:txBody>
          <a:bodyPr vert="horz" lIns="91440" tIns="45720" rIns="91440" bIns="45720" rtlCol="0" anchor="b">
            <a:noAutofit/>
          </a:bodyPr>
          <a:lst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a:lstStyle>
          <a:p>
            <a:pPr marL="0" indent="0" algn="ctr">
              <a:buNone/>
            </a:pPr>
            <a:r>
              <a:rPr lang="en-US" sz="1400" dirty="0">
                <a:latin typeface="Times New Roman" panose="02020603050405020304" pitchFamily="18" charset="0"/>
                <a:cs typeface="Times New Roman" panose="02020603050405020304" pitchFamily="18" charset="0"/>
              </a:rPr>
              <a:t>Sample Size</a:t>
            </a:r>
          </a:p>
        </p:txBody>
      </p:sp>
      <p:pic>
        <p:nvPicPr>
          <p:cNvPr id="11" name="Picture 10">
            <a:extLst>
              <a:ext uri="{FF2B5EF4-FFF2-40B4-BE49-F238E27FC236}">
                <a16:creationId xmlns="" xmlns:a16="http://schemas.microsoft.com/office/drawing/2014/main" id="{55C37C7D-9EEF-4951-AA0B-1434BCAE0F84}"/>
              </a:ext>
            </a:extLst>
          </p:cNvPr>
          <p:cNvPicPr>
            <a:picLocks noChangeAspect="1"/>
          </p:cNvPicPr>
          <p:nvPr/>
        </p:nvPicPr>
        <p:blipFill rotWithShape="1">
          <a:blip r:embed="rId3">
            <a:extLst>
              <a:ext uri="{28A0092B-C50C-407E-A947-70E740481C1C}">
                <a14:useLocalDpi xmlns:a14="http://schemas.microsoft.com/office/drawing/2010/main" val="0"/>
              </a:ext>
            </a:extLst>
          </a:blip>
          <a:srcRect l="61343" t="22635" r="9749" b="54898"/>
          <a:stretch/>
        </p:blipFill>
        <p:spPr>
          <a:xfrm>
            <a:off x="5132658" y="2144169"/>
            <a:ext cx="961121" cy="704154"/>
          </a:xfrm>
          <a:prstGeom prst="rect">
            <a:avLst/>
          </a:prstGeom>
        </p:spPr>
      </p:pic>
      <p:sp>
        <p:nvSpPr>
          <p:cNvPr id="12" name="Content Placeholder 2">
            <a:extLst>
              <a:ext uri="{FF2B5EF4-FFF2-40B4-BE49-F238E27FC236}">
                <a16:creationId xmlns="" xmlns:a16="http://schemas.microsoft.com/office/drawing/2014/main" id="{62DC30E7-B524-49C3-B517-AA59627E36DA}"/>
              </a:ext>
            </a:extLst>
          </p:cNvPr>
          <p:cNvSpPr txBox="1">
            <a:spLocks/>
          </p:cNvSpPr>
          <p:nvPr/>
        </p:nvSpPr>
        <p:spPr>
          <a:xfrm>
            <a:off x="5510410" y="2239280"/>
            <a:ext cx="489922" cy="523946"/>
          </a:xfrm>
          <a:prstGeom prst="rect">
            <a:avLst/>
          </a:prstGeom>
          <a:solidFill>
            <a:schemeClr val="bg1"/>
          </a:solidFill>
        </p:spPr>
        <p:txBody>
          <a:bodyPr vert="horz" lIns="0" tIns="0" rIns="0" bIns="0" rtlCol="0" anchor="b">
            <a:noAutofit/>
          </a:bodyPr>
          <a:lst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a:lstStyle>
          <a:p>
            <a:pPr marL="0" indent="0">
              <a:spcBef>
                <a:spcPts val="0"/>
              </a:spcBef>
              <a:buNone/>
            </a:pPr>
            <a:r>
              <a:rPr lang="en-US" sz="1200" dirty="0">
                <a:latin typeface="Times New Roman" panose="02020603050405020304" pitchFamily="18" charset="0"/>
                <a:cs typeface="Times New Roman" panose="02020603050405020304" pitchFamily="18" charset="0"/>
              </a:rPr>
              <a:t>Trial 1</a:t>
            </a:r>
          </a:p>
          <a:p>
            <a:pPr marL="0" indent="0">
              <a:spcBef>
                <a:spcPts val="0"/>
              </a:spcBef>
              <a:buNone/>
            </a:pPr>
            <a:r>
              <a:rPr lang="en-US" sz="1200" dirty="0">
                <a:latin typeface="Times New Roman" panose="02020603050405020304" pitchFamily="18" charset="0"/>
                <a:cs typeface="Times New Roman" panose="02020603050405020304" pitchFamily="18" charset="0"/>
              </a:rPr>
              <a:t>Trial 2</a:t>
            </a:r>
          </a:p>
          <a:p>
            <a:pPr marL="0" indent="0">
              <a:spcBef>
                <a:spcPts val="0"/>
              </a:spcBef>
              <a:buNone/>
            </a:pPr>
            <a:r>
              <a:rPr lang="en-US" sz="1200" dirty="0">
                <a:latin typeface="Times New Roman" panose="02020603050405020304" pitchFamily="18" charset="0"/>
                <a:cs typeface="Times New Roman" panose="02020603050405020304" pitchFamily="18" charset="0"/>
              </a:rPr>
              <a:t>Trial 3</a:t>
            </a:r>
          </a:p>
        </p:txBody>
      </p:sp>
    </p:spTree>
    <p:extLst>
      <p:ext uri="{BB962C8B-B14F-4D97-AF65-F5344CB8AC3E}">
        <p14:creationId xmlns:p14="http://schemas.microsoft.com/office/powerpoint/2010/main" val="3003184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 xmlns:a16="http://schemas.microsoft.com/office/drawing/2014/main" id="{A467A339-310D-48F6-B32C-74AA1D25E169}"/>
              </a:ext>
            </a:extLst>
          </p:cNvPr>
          <p:cNvPicPr>
            <a:picLocks noChangeAspect="1"/>
          </p:cNvPicPr>
          <p:nvPr/>
        </p:nvPicPr>
        <p:blipFill rotWithShape="1">
          <a:blip r:embed="rId3"/>
          <a:srcRect l="1686" r="437" b="24932"/>
          <a:stretch/>
        </p:blipFill>
        <p:spPr>
          <a:xfrm>
            <a:off x="460002" y="1040868"/>
            <a:ext cx="7312403" cy="2561684"/>
          </a:xfrm>
          <a:prstGeom prst="rect">
            <a:avLst/>
          </a:prstGeom>
        </p:spPr>
      </p:pic>
      <p:graphicFrame>
        <p:nvGraphicFramePr>
          <p:cNvPr id="18" name="Table 17">
            <a:extLst>
              <a:ext uri="{FF2B5EF4-FFF2-40B4-BE49-F238E27FC236}">
                <a16:creationId xmlns="" xmlns:a16="http://schemas.microsoft.com/office/drawing/2014/main" id="{82C9E07B-377C-4155-BB93-6D1AC786E041}"/>
              </a:ext>
            </a:extLst>
          </p:cNvPr>
          <p:cNvGraphicFramePr>
            <a:graphicFrameLocks noGrp="1"/>
          </p:cNvGraphicFramePr>
          <p:nvPr>
            <p:extLst>
              <p:ext uri="{D42A27DB-BD31-4B8C-83A1-F6EECF244321}">
                <p14:modId xmlns:p14="http://schemas.microsoft.com/office/powerpoint/2010/main" val="1952639367"/>
              </p:ext>
            </p:extLst>
          </p:nvPr>
        </p:nvGraphicFramePr>
        <p:xfrm>
          <a:off x="472358" y="1081114"/>
          <a:ext cx="6683707" cy="3102492"/>
        </p:xfrm>
        <a:graphic>
          <a:graphicData uri="http://schemas.openxmlformats.org/drawingml/2006/table">
            <a:tbl>
              <a:tblPr lastRow="1" bandRow="1">
                <a:tableStyleId>{8EC20E35-A176-4012-BC5E-935CFFF8708E}</a:tableStyleId>
              </a:tblPr>
              <a:tblGrid>
                <a:gridCol w="2293579">
                  <a:extLst>
                    <a:ext uri="{9D8B030D-6E8A-4147-A177-3AD203B41FA5}">
                      <a16:colId xmlns="" xmlns:a16="http://schemas.microsoft.com/office/drawing/2014/main" val="2589051411"/>
                    </a:ext>
                  </a:extLst>
                </a:gridCol>
                <a:gridCol w="731688">
                  <a:extLst>
                    <a:ext uri="{9D8B030D-6E8A-4147-A177-3AD203B41FA5}">
                      <a16:colId xmlns="" xmlns:a16="http://schemas.microsoft.com/office/drawing/2014/main" val="1979778462"/>
                    </a:ext>
                  </a:extLst>
                </a:gridCol>
                <a:gridCol w="731688">
                  <a:extLst>
                    <a:ext uri="{9D8B030D-6E8A-4147-A177-3AD203B41FA5}">
                      <a16:colId xmlns="" xmlns:a16="http://schemas.microsoft.com/office/drawing/2014/main" val="1876456677"/>
                    </a:ext>
                  </a:extLst>
                </a:gridCol>
                <a:gridCol w="731688">
                  <a:extLst>
                    <a:ext uri="{9D8B030D-6E8A-4147-A177-3AD203B41FA5}">
                      <a16:colId xmlns="" xmlns:a16="http://schemas.microsoft.com/office/drawing/2014/main" val="1416670930"/>
                    </a:ext>
                  </a:extLst>
                </a:gridCol>
                <a:gridCol w="731688">
                  <a:extLst>
                    <a:ext uri="{9D8B030D-6E8A-4147-A177-3AD203B41FA5}">
                      <a16:colId xmlns="" xmlns:a16="http://schemas.microsoft.com/office/drawing/2014/main" val="3850355546"/>
                    </a:ext>
                  </a:extLst>
                </a:gridCol>
                <a:gridCol w="731688">
                  <a:extLst>
                    <a:ext uri="{9D8B030D-6E8A-4147-A177-3AD203B41FA5}">
                      <a16:colId xmlns="" xmlns:a16="http://schemas.microsoft.com/office/drawing/2014/main" val="3957058359"/>
                    </a:ext>
                  </a:extLst>
                </a:gridCol>
                <a:gridCol w="731688">
                  <a:extLst>
                    <a:ext uri="{9D8B030D-6E8A-4147-A177-3AD203B41FA5}">
                      <a16:colId xmlns="" xmlns:a16="http://schemas.microsoft.com/office/drawing/2014/main" val="606106377"/>
                    </a:ext>
                  </a:extLst>
                </a:gridCol>
              </a:tblGrid>
              <a:tr h="2495620">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643356154"/>
                  </a:ext>
                </a:extLst>
              </a:tr>
              <a:tr h="303436">
                <a:tc>
                  <a:txBody>
                    <a:bodyPr/>
                    <a:lstStyle/>
                    <a:p>
                      <a:pPr algn="r"/>
                      <a:r>
                        <a:rPr lang="en-US" sz="1600" b="1" dirty="0">
                          <a:latin typeface="Times New Roman" panose="02020603050405020304" pitchFamily="18" charset="0"/>
                          <a:cs typeface="Times New Roman" panose="02020603050405020304" pitchFamily="18" charset="0"/>
                        </a:rPr>
                        <a:t>Day</a:t>
                      </a:r>
                    </a:p>
                  </a:txBody>
                  <a:tcPr marL="54864" marR="54864" marT="27432" marB="27432" anchor="ct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latin typeface="Times New Roman" panose="02020603050405020304" pitchFamily="18" charset="0"/>
                          <a:cs typeface="Times New Roman" panose="02020603050405020304" pitchFamily="18" charset="0"/>
                        </a:rPr>
                        <a:t>12</a:t>
                      </a:r>
                    </a:p>
                  </a:txBody>
                  <a:tcPr marL="54864" marR="54864" marT="27432" marB="27432" anchor="ctr">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latin typeface="Times New Roman" panose="02020603050405020304" pitchFamily="18" charset="0"/>
                          <a:cs typeface="Times New Roman" panose="02020603050405020304" pitchFamily="18" charset="0"/>
                        </a:rPr>
                        <a:t>12</a:t>
                      </a:r>
                    </a:p>
                  </a:txBody>
                  <a:tcPr marL="54864" marR="54864" marT="27432" marB="27432" anchor="ctr">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latin typeface="Times New Roman" panose="02020603050405020304" pitchFamily="18" charset="0"/>
                          <a:cs typeface="Times New Roman" panose="02020603050405020304" pitchFamily="18" charset="0"/>
                        </a:rPr>
                        <a:t>12</a:t>
                      </a:r>
                    </a:p>
                  </a:txBody>
                  <a:tcPr marL="54864" marR="54864" marT="27432" marB="27432" anchor="ctr">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3162087540"/>
                  </a:ext>
                </a:extLst>
              </a:tr>
              <a:tr h="303436">
                <a:tc>
                  <a:txBody>
                    <a:bodyPr/>
                    <a:lstStyle/>
                    <a:p>
                      <a:pPr algn="r"/>
                      <a:r>
                        <a:rPr lang="en-US" sz="1600" b="1" dirty="0">
                          <a:latin typeface="Times New Roman" panose="02020603050405020304" pitchFamily="18" charset="0"/>
                          <a:cs typeface="Times New Roman" panose="02020603050405020304" pitchFamily="18" charset="0"/>
                        </a:rPr>
                        <a:t>Sample Type</a:t>
                      </a:r>
                    </a:p>
                  </a:txBody>
                  <a:tcPr marL="54864" marR="54864" marT="27432" marB="27432"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1400" dirty="0">
                          <a:latin typeface="Times New Roman" panose="02020603050405020304" pitchFamily="18" charset="0"/>
                          <a:cs typeface="Times New Roman" panose="02020603050405020304" pitchFamily="18" charset="0"/>
                        </a:rPr>
                        <a:t>Oyster Larvae</a:t>
                      </a:r>
                    </a:p>
                  </a:txBody>
                  <a:tcPr marL="54864" marR="54864"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2">
                  <a:txBody>
                    <a:bodyPr/>
                    <a:lstStyle/>
                    <a:p>
                      <a:pPr algn="ctr"/>
                      <a:r>
                        <a:rPr lang="en-US" sz="1400" dirty="0">
                          <a:latin typeface="Times New Roman" panose="02020603050405020304" pitchFamily="18" charset="0"/>
                          <a:cs typeface="Times New Roman" panose="02020603050405020304" pitchFamily="18" charset="0"/>
                        </a:rPr>
                        <a:t>Biofilm Swab</a:t>
                      </a:r>
                    </a:p>
                  </a:txBody>
                  <a:tcPr marL="54864" marR="54864"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2">
                  <a:txBody>
                    <a:bodyPr/>
                    <a:lstStyle/>
                    <a:p>
                      <a:pPr algn="ctr"/>
                      <a:r>
                        <a:rPr lang="en-US" sz="1400" dirty="0">
                          <a:latin typeface="Times New Roman" panose="02020603050405020304" pitchFamily="18" charset="0"/>
                          <a:cs typeface="Times New Roman" panose="02020603050405020304" pitchFamily="18" charset="0"/>
                        </a:rPr>
                        <a:t>Rearing Water</a:t>
                      </a:r>
                    </a:p>
                  </a:txBody>
                  <a:tcPr marL="54864" marR="54864"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extLst>
                  <a:ext uri="{0D108BD9-81ED-4DB2-BD59-A6C34878D82A}">
                    <a16:rowId xmlns="" xmlns:a16="http://schemas.microsoft.com/office/drawing/2014/main" val="1446967762"/>
                  </a:ext>
                </a:extLst>
              </a:tr>
            </a:tbl>
          </a:graphicData>
        </a:graphic>
      </p:graphicFrame>
      <p:sp>
        <p:nvSpPr>
          <p:cNvPr id="10" name="Rectangle 9">
            <a:extLst>
              <a:ext uri="{FF2B5EF4-FFF2-40B4-BE49-F238E27FC236}">
                <a16:creationId xmlns="" xmlns:a16="http://schemas.microsoft.com/office/drawing/2014/main" id="{936A067A-795C-4CA6-982F-381719296B61}"/>
              </a:ext>
            </a:extLst>
          </p:cNvPr>
          <p:cNvSpPr/>
          <p:nvPr/>
        </p:nvSpPr>
        <p:spPr>
          <a:xfrm>
            <a:off x="886617" y="4643747"/>
            <a:ext cx="6335125" cy="461665"/>
          </a:xfrm>
          <a:prstGeom prst="rect">
            <a:avLst/>
          </a:prstGeom>
        </p:spPr>
        <p:txBody>
          <a:bodyPr wrap="square">
            <a:spAutoFit/>
          </a:bodyPr>
          <a:lstStyle/>
          <a:p>
            <a:pPr defTabSz="931364">
              <a:defRPr/>
            </a:pPr>
            <a:r>
              <a:rPr lang="en-US" sz="1200" dirty="0">
                <a:latin typeface="Times New Roman" panose="02020603050405020304" pitchFamily="18" charset="0"/>
                <a:cs typeface="Times New Roman" panose="02020603050405020304" pitchFamily="18" charset="0"/>
              </a:rPr>
              <a:t>Figure S2. The relative abundances of the 20 most abundant orders in oyster, swab, and water samples from Trial 1. </a:t>
            </a:r>
          </a:p>
        </p:txBody>
      </p:sp>
    </p:spTree>
    <p:extLst>
      <p:ext uri="{BB962C8B-B14F-4D97-AF65-F5344CB8AC3E}">
        <p14:creationId xmlns:p14="http://schemas.microsoft.com/office/powerpoint/2010/main" val="493778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a:extLst>
              <a:ext uri="{FF2B5EF4-FFF2-40B4-BE49-F238E27FC236}">
                <a16:creationId xmlns="" xmlns:a16="http://schemas.microsoft.com/office/drawing/2014/main" id="{78FE5604-39E6-4DAB-A513-F53DC8E0E9BC}"/>
              </a:ext>
            </a:extLst>
          </p:cNvPr>
          <p:cNvSpPr txBox="1">
            <a:spLocks/>
          </p:cNvSpPr>
          <p:nvPr/>
        </p:nvSpPr>
        <p:spPr>
          <a:xfrm>
            <a:off x="2248482" y="703106"/>
            <a:ext cx="5367311" cy="246379"/>
          </a:xfrm>
          <a:prstGeom prst="rect">
            <a:avLst/>
          </a:prstGeom>
          <a:solidFill>
            <a:schemeClr val="bg1"/>
          </a:solidFill>
        </p:spPr>
        <p:txBody>
          <a:bodyPr vert="horz" lIns="0" tIns="27432" rIns="0" bIns="27432" rtlCol="0" anchor="b">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60000"/>
              </a:lnSpc>
              <a:spcBef>
                <a:spcPts val="0"/>
              </a:spcBef>
              <a:spcAft>
                <a:spcPts val="0"/>
              </a:spcAft>
              <a:buNone/>
            </a:pPr>
            <a:endParaRPr lang="en-US" sz="960" u="sng" dirty="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 xmlns:a16="http://schemas.microsoft.com/office/drawing/2014/main" id="{92A612B5-F2B4-43CA-8C4B-6563AE96EBF8}"/>
              </a:ext>
            </a:extLst>
          </p:cNvPr>
          <p:cNvPicPr>
            <a:picLocks noChangeAspect="1"/>
          </p:cNvPicPr>
          <p:nvPr/>
        </p:nvPicPr>
        <p:blipFill>
          <a:blip r:embed="rId3"/>
          <a:stretch>
            <a:fillRect/>
          </a:stretch>
        </p:blipFill>
        <p:spPr>
          <a:xfrm>
            <a:off x="1237007" y="885204"/>
            <a:ext cx="6382615" cy="3253204"/>
          </a:xfrm>
          <a:prstGeom prst="rect">
            <a:avLst/>
          </a:prstGeom>
          <a:solidFill>
            <a:schemeClr val="bg1"/>
          </a:solidFill>
        </p:spPr>
      </p:pic>
      <p:pic>
        <p:nvPicPr>
          <p:cNvPr id="22" name="Picture 21">
            <a:extLst>
              <a:ext uri="{FF2B5EF4-FFF2-40B4-BE49-F238E27FC236}">
                <a16:creationId xmlns="" xmlns:a16="http://schemas.microsoft.com/office/drawing/2014/main" id="{3BADAE36-0CAE-4C76-ABF5-D8E7AC2C14FF}"/>
              </a:ext>
            </a:extLst>
          </p:cNvPr>
          <p:cNvPicPr>
            <a:picLocks noChangeAspect="1"/>
          </p:cNvPicPr>
          <p:nvPr/>
        </p:nvPicPr>
        <p:blipFill rotWithShape="1">
          <a:blip r:embed="rId4">
            <a:extLst>
              <a:ext uri="{28A0092B-C50C-407E-A947-70E740481C1C}">
                <a14:useLocalDpi xmlns:a14="http://schemas.microsoft.com/office/drawing/2010/main" val="0"/>
              </a:ext>
            </a:extLst>
          </a:blip>
          <a:srcRect l="3051" t="845" r="-1" b="53250"/>
          <a:stretch/>
        </p:blipFill>
        <p:spPr>
          <a:xfrm rot="5400000">
            <a:off x="312102" y="1976337"/>
            <a:ext cx="3450139" cy="899499"/>
          </a:xfrm>
          <a:prstGeom prst="rect">
            <a:avLst/>
          </a:prstGeom>
          <a:solidFill>
            <a:schemeClr val="bg1"/>
          </a:solidFill>
        </p:spPr>
      </p:pic>
      <p:graphicFrame>
        <p:nvGraphicFramePr>
          <p:cNvPr id="3" name="Table 2">
            <a:extLst>
              <a:ext uri="{FF2B5EF4-FFF2-40B4-BE49-F238E27FC236}">
                <a16:creationId xmlns="" xmlns:a16="http://schemas.microsoft.com/office/drawing/2014/main" id="{49670F03-A60F-4841-AF3E-E470176A7541}"/>
              </a:ext>
            </a:extLst>
          </p:cNvPr>
          <p:cNvGraphicFramePr>
            <a:graphicFrameLocks noGrp="1"/>
          </p:cNvGraphicFramePr>
          <p:nvPr>
            <p:extLst>
              <p:ext uri="{D42A27DB-BD31-4B8C-83A1-F6EECF244321}">
                <p14:modId xmlns:p14="http://schemas.microsoft.com/office/powerpoint/2010/main" val="2526883128"/>
              </p:ext>
            </p:extLst>
          </p:nvPr>
        </p:nvGraphicFramePr>
        <p:xfrm>
          <a:off x="618860" y="616330"/>
          <a:ext cx="7001978" cy="3522264"/>
        </p:xfrm>
        <a:graphic>
          <a:graphicData uri="http://schemas.openxmlformats.org/drawingml/2006/table">
            <a:tbl>
              <a:tblPr lastRow="1" bandRow="1"/>
              <a:tblGrid>
                <a:gridCol w="347206">
                  <a:extLst>
                    <a:ext uri="{9D8B030D-6E8A-4147-A177-3AD203B41FA5}">
                      <a16:colId xmlns="" xmlns:a16="http://schemas.microsoft.com/office/drawing/2014/main" val="3092051206"/>
                    </a:ext>
                  </a:extLst>
                </a:gridCol>
                <a:gridCol w="318271">
                  <a:extLst>
                    <a:ext uri="{9D8B030D-6E8A-4147-A177-3AD203B41FA5}">
                      <a16:colId xmlns="" xmlns:a16="http://schemas.microsoft.com/office/drawing/2014/main" val="532678649"/>
                    </a:ext>
                  </a:extLst>
                </a:gridCol>
                <a:gridCol w="318271">
                  <a:extLst>
                    <a:ext uri="{9D8B030D-6E8A-4147-A177-3AD203B41FA5}">
                      <a16:colId xmlns="" xmlns:a16="http://schemas.microsoft.com/office/drawing/2014/main" val="2884760096"/>
                    </a:ext>
                  </a:extLst>
                </a:gridCol>
                <a:gridCol w="6018230">
                  <a:extLst>
                    <a:ext uri="{9D8B030D-6E8A-4147-A177-3AD203B41FA5}">
                      <a16:colId xmlns="" xmlns:a16="http://schemas.microsoft.com/office/drawing/2014/main" val="1391967870"/>
                    </a:ext>
                  </a:extLst>
                </a:gridCol>
              </a:tblGrid>
              <a:tr h="274320">
                <a:tc>
                  <a:txBody>
                    <a:bodyPr/>
                    <a:lstStyle/>
                    <a:p>
                      <a:pPr algn="ctr" rtl="0" fontAlgn="ctr"/>
                      <a:r>
                        <a:rPr lang="en-US" sz="800" b="1" i="0" u="none" strike="noStrike" dirty="0">
                          <a:solidFill>
                            <a:srgbClr val="000000"/>
                          </a:solidFill>
                          <a:effectLst/>
                          <a:latin typeface="Times New Roman" panose="02020603050405020304" pitchFamily="18" charset="0"/>
                        </a:rPr>
                        <a:t>Type</a:t>
                      </a:r>
                    </a:p>
                  </a:txBody>
                  <a:tcPr marL="1627" marR="1627" marT="162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rtl="0" fontAlgn="ctr"/>
                      <a:r>
                        <a:rPr lang="en-US" sz="800" b="1" i="0" u="none" strike="noStrike" dirty="0">
                          <a:solidFill>
                            <a:srgbClr val="000000"/>
                          </a:solidFill>
                          <a:effectLst/>
                          <a:latin typeface="Times New Roman" panose="02020603050405020304" pitchFamily="18" charset="0"/>
                        </a:rPr>
                        <a:t>Day</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rtl="0" fontAlgn="ctr"/>
                      <a:r>
                        <a:rPr lang="en-US" sz="800" b="1" i="0" u="none" strike="noStrike" dirty="0">
                          <a:solidFill>
                            <a:srgbClr val="000000"/>
                          </a:solidFill>
                          <a:effectLst/>
                          <a:latin typeface="Times New Roman" panose="02020603050405020304" pitchFamily="18" charset="0"/>
                        </a:rPr>
                        <a:t>Group</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a:noFill/>
                    </a:lnB>
                  </a:tcPr>
                </a:tc>
                <a:extLst>
                  <a:ext uri="{0D108BD9-81ED-4DB2-BD59-A6C34878D82A}">
                    <a16:rowId xmlns="" xmlns:a16="http://schemas.microsoft.com/office/drawing/2014/main" val="3408343561"/>
                  </a:ext>
                </a:extLst>
              </a:tr>
              <a:tr h="135331">
                <a:tc rowSpan="8">
                  <a:txBody>
                    <a:bodyPr/>
                    <a:lstStyle/>
                    <a:p>
                      <a:pPr algn="ctr" rtl="0" fontAlgn="ctr"/>
                      <a:r>
                        <a:rPr lang="en-US" sz="1050" b="1" i="0" u="none" strike="noStrike" dirty="0">
                          <a:solidFill>
                            <a:srgbClr val="000000"/>
                          </a:solidFill>
                          <a:effectLst/>
                          <a:latin typeface="Times New Roman" panose="02020603050405020304" pitchFamily="18" charset="0"/>
                        </a:rPr>
                        <a:t>Oyster Larvae</a:t>
                      </a:r>
                    </a:p>
                  </a:txBody>
                  <a:tcPr marL="1627" marR="1627" marT="1627" marB="0" vert="vert27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5</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 xmlns:a16="http://schemas.microsoft.com/office/drawing/2014/main" val="3524374056"/>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 xmlns:a16="http://schemas.microsoft.com/office/drawing/2014/main" val="1187345531"/>
                  </a:ext>
                </a:extLst>
              </a:tr>
              <a:tr h="135331">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 xmlns:a16="http://schemas.microsoft.com/office/drawing/2014/main" val="3846688712"/>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 xmlns:a16="http://schemas.microsoft.com/office/drawing/2014/main" val="3189028928"/>
                  </a:ext>
                </a:extLst>
              </a:tr>
              <a:tr h="135331">
                <a:tc vMerge="1">
                  <a:txBody>
                    <a:bodyPr/>
                    <a:lstStyle/>
                    <a:p>
                      <a:endParaRPr lang="en-US"/>
                    </a:p>
                  </a:txBody>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12</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 xmlns:a16="http://schemas.microsoft.com/office/drawing/2014/main" val="2589237135"/>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 xmlns:a16="http://schemas.microsoft.com/office/drawing/2014/main" val="364047166"/>
                  </a:ext>
                </a:extLst>
              </a:tr>
              <a:tr h="135331">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 xmlns:a16="http://schemas.microsoft.com/office/drawing/2014/main" val="690722229"/>
                  </a:ext>
                </a:extLst>
              </a:tr>
              <a:tr h="135331">
                <a:tc vMerge="1">
                  <a:txBody>
                    <a:bodyPr/>
                    <a:lstStyle/>
                    <a:p>
                      <a:endParaRPr lang="en-US"/>
                    </a:p>
                  </a:txBody>
                  <a:tcPr/>
                </a:tc>
                <a:tc vMerge="1">
                  <a:txBody>
                    <a:bodyPr/>
                    <a:lstStyle/>
                    <a:p>
                      <a:endParaRPr lang="en-US"/>
                    </a:p>
                  </a:txBody>
                  <a:tcPr/>
                </a:tc>
                <a:tc vMerge="1">
                  <a:txBody>
                    <a:bodyPr/>
                    <a:lstStyle/>
                    <a:p>
                      <a:endParaRPr lang="en-US" dirty="0"/>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199479936"/>
                  </a:ext>
                </a:extLst>
              </a:tr>
              <a:tr h="135331">
                <a:tc rowSpan="8">
                  <a:txBody>
                    <a:bodyPr/>
                    <a:lstStyle/>
                    <a:p>
                      <a:pPr algn="ctr" rtl="0" fontAlgn="ctr"/>
                      <a:r>
                        <a:rPr lang="en-US" sz="1050" b="1" i="0" u="none" strike="noStrike" dirty="0">
                          <a:solidFill>
                            <a:srgbClr val="000000"/>
                          </a:solidFill>
                          <a:effectLst/>
                          <a:latin typeface="Times New Roman" panose="02020603050405020304" pitchFamily="18" charset="0"/>
                        </a:rPr>
                        <a:t>Biofilm Swab</a:t>
                      </a:r>
                    </a:p>
                  </a:txBody>
                  <a:tcPr marL="1627" marR="1627" marT="1627" marB="0" vert="vert27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5</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a:noFill/>
                    </a:lnB>
                  </a:tcPr>
                </a:tc>
                <a:extLst>
                  <a:ext uri="{0D108BD9-81ED-4DB2-BD59-A6C34878D82A}">
                    <a16:rowId xmlns="" xmlns:a16="http://schemas.microsoft.com/office/drawing/2014/main" val="2111420736"/>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 xmlns:a16="http://schemas.microsoft.com/office/drawing/2014/main" val="2880663289"/>
                  </a:ext>
                </a:extLst>
              </a:tr>
              <a:tr h="135331">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 xmlns:a16="http://schemas.microsoft.com/office/drawing/2014/main" val="3403992958"/>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 xmlns:a16="http://schemas.microsoft.com/office/drawing/2014/main" val="2133636765"/>
                  </a:ext>
                </a:extLst>
              </a:tr>
              <a:tr h="135331">
                <a:tc vMerge="1">
                  <a:txBody>
                    <a:bodyPr/>
                    <a:lstStyle/>
                    <a:p>
                      <a:endParaRPr lang="en-US"/>
                    </a:p>
                  </a:txBody>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12</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 xmlns:a16="http://schemas.microsoft.com/office/drawing/2014/main" val="317519547"/>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 xmlns:a16="http://schemas.microsoft.com/office/drawing/2014/main" val="2693819847"/>
                  </a:ext>
                </a:extLst>
              </a:tr>
              <a:tr h="135331">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 xmlns:a16="http://schemas.microsoft.com/office/drawing/2014/main" val="731915330"/>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934783422"/>
                  </a:ext>
                </a:extLst>
              </a:tr>
              <a:tr h="135331">
                <a:tc rowSpan="8">
                  <a:txBody>
                    <a:bodyPr/>
                    <a:lstStyle/>
                    <a:p>
                      <a:pPr algn="ctr" rtl="0" fontAlgn="ctr"/>
                      <a:r>
                        <a:rPr lang="en-US" sz="1050" b="1" i="0" u="none" strike="noStrike" dirty="0">
                          <a:solidFill>
                            <a:srgbClr val="000000"/>
                          </a:solidFill>
                          <a:effectLst/>
                          <a:latin typeface="Times New Roman" panose="02020603050405020304" pitchFamily="18" charset="0"/>
                        </a:rPr>
                        <a:t>Rearing Water</a:t>
                      </a:r>
                    </a:p>
                  </a:txBody>
                  <a:tcPr marL="1627" marR="1627" marT="1627" marB="0" vert="vert27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a:noFill/>
                    </a:lnB>
                  </a:tcPr>
                </a:tc>
                <a:extLst>
                  <a:ext uri="{0D108BD9-81ED-4DB2-BD59-A6C34878D82A}">
                    <a16:rowId xmlns="" xmlns:a16="http://schemas.microsoft.com/office/drawing/2014/main" val="135765036"/>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 xmlns:a16="http://schemas.microsoft.com/office/drawing/2014/main" val="1590798806"/>
                  </a:ext>
                </a:extLst>
              </a:tr>
              <a:tr h="135331">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 xmlns:a16="http://schemas.microsoft.com/office/drawing/2014/main" val="1562267078"/>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 xmlns:a16="http://schemas.microsoft.com/office/drawing/2014/main" val="2679326798"/>
                  </a:ext>
                </a:extLst>
              </a:tr>
              <a:tr h="135331">
                <a:tc vMerge="1">
                  <a:txBody>
                    <a:bodyPr/>
                    <a:lstStyle/>
                    <a:p>
                      <a:endParaRPr lang="en-US"/>
                    </a:p>
                  </a:txBody>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12</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 xmlns:a16="http://schemas.microsoft.com/office/drawing/2014/main" val="24351849"/>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 xmlns:a16="http://schemas.microsoft.com/office/drawing/2014/main" val="4035340890"/>
                  </a:ext>
                </a:extLst>
              </a:tr>
              <a:tr h="135331">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 xmlns:a16="http://schemas.microsoft.com/office/drawing/2014/main" val="1892086265"/>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559877006"/>
                  </a:ext>
                </a:extLst>
              </a:tr>
            </a:tbl>
          </a:graphicData>
        </a:graphic>
      </p:graphicFrame>
      <p:pic>
        <p:nvPicPr>
          <p:cNvPr id="6" name="Picture 5">
            <a:extLst>
              <a:ext uri="{FF2B5EF4-FFF2-40B4-BE49-F238E27FC236}">
                <a16:creationId xmlns="" xmlns:a16="http://schemas.microsoft.com/office/drawing/2014/main" id="{50172F11-73CD-46D0-879D-00F0A1661E2A}"/>
              </a:ext>
            </a:extLst>
          </p:cNvPr>
          <p:cNvPicPr>
            <a:picLocks noChangeAspect="1"/>
          </p:cNvPicPr>
          <p:nvPr/>
        </p:nvPicPr>
        <p:blipFill rotWithShape="1">
          <a:blip r:embed="rId5"/>
          <a:srcRect r="93915"/>
          <a:stretch/>
        </p:blipFill>
        <p:spPr>
          <a:xfrm>
            <a:off x="5573873" y="2837181"/>
            <a:ext cx="479941" cy="1047703"/>
          </a:xfrm>
          <a:prstGeom prst="rect">
            <a:avLst/>
          </a:prstGeom>
        </p:spPr>
      </p:pic>
      <p:sp>
        <p:nvSpPr>
          <p:cNvPr id="20" name="Content Placeholder 2">
            <a:extLst>
              <a:ext uri="{FF2B5EF4-FFF2-40B4-BE49-F238E27FC236}">
                <a16:creationId xmlns="" xmlns:a16="http://schemas.microsoft.com/office/drawing/2014/main" id="{5F87CF43-B98B-495D-8EA2-78AE0EDB3306}"/>
              </a:ext>
            </a:extLst>
          </p:cNvPr>
          <p:cNvSpPr txBox="1">
            <a:spLocks/>
          </p:cNvSpPr>
          <p:nvPr/>
        </p:nvSpPr>
        <p:spPr>
          <a:xfrm>
            <a:off x="6014267" y="2837182"/>
            <a:ext cx="1142521" cy="1048473"/>
          </a:xfrm>
          <a:prstGeom prst="rect">
            <a:avLst/>
          </a:prstGeom>
          <a:solidFill>
            <a:schemeClr val="bg1">
              <a:lumMod val="85000"/>
            </a:schemeClr>
          </a:solidFill>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Vibrio </a:t>
            </a:r>
            <a:r>
              <a:rPr lang="en-US" sz="1050" dirty="0" err="1">
                <a:solidFill>
                  <a:schemeClr val="tx1"/>
                </a:solidFill>
                <a:latin typeface="Times New Roman" panose="02020603050405020304" pitchFamily="18" charset="0"/>
                <a:cs typeface="Times New Roman" panose="02020603050405020304" pitchFamily="18" charset="0"/>
              </a:rPr>
              <a:t>anguillarum</a:t>
            </a:r>
            <a:endParaRPr lang="en-US" sz="105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Vibrio </a:t>
            </a:r>
            <a:r>
              <a:rPr lang="en-US" sz="1050" dirty="0" err="1">
                <a:solidFill>
                  <a:schemeClr val="tx1"/>
                </a:solidFill>
                <a:latin typeface="Times New Roman" panose="02020603050405020304" pitchFamily="18" charset="0"/>
                <a:cs typeface="Times New Roman" panose="02020603050405020304" pitchFamily="18" charset="0"/>
              </a:rPr>
              <a:t>diabolicus</a:t>
            </a:r>
            <a:endParaRPr lang="en-US" sz="105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Vibrio spp.</a:t>
            </a:r>
          </a:p>
          <a:p>
            <a:pP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Vibrio </a:t>
            </a:r>
            <a:r>
              <a:rPr lang="en-US" sz="1050" dirty="0" err="1">
                <a:solidFill>
                  <a:schemeClr val="tx1"/>
                </a:solidFill>
                <a:latin typeface="Times New Roman" panose="02020603050405020304" pitchFamily="18" charset="0"/>
                <a:cs typeface="Times New Roman" panose="02020603050405020304" pitchFamily="18" charset="0"/>
              </a:rPr>
              <a:t>splendidus</a:t>
            </a:r>
            <a:endParaRPr lang="en-US" sz="105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Vibrio </a:t>
            </a:r>
            <a:r>
              <a:rPr lang="en-US" sz="1050" dirty="0" err="1">
                <a:solidFill>
                  <a:schemeClr val="tx1"/>
                </a:solidFill>
                <a:latin typeface="Times New Roman" panose="02020603050405020304" pitchFamily="18" charset="0"/>
                <a:cs typeface="Times New Roman" panose="02020603050405020304" pitchFamily="18" charset="0"/>
              </a:rPr>
              <a:t>vulnificus</a:t>
            </a:r>
            <a:endParaRPr lang="en-US" sz="1050" dirty="0">
              <a:solidFill>
                <a:schemeClr val="tx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CF585D88-9671-418F-99C9-5AB79B2E9B3B}"/>
              </a:ext>
            </a:extLst>
          </p:cNvPr>
          <p:cNvSpPr/>
          <p:nvPr/>
        </p:nvSpPr>
        <p:spPr>
          <a:xfrm>
            <a:off x="2399558" y="622549"/>
            <a:ext cx="875561" cy="261610"/>
          </a:xfrm>
          <a:prstGeom prst="rect">
            <a:avLst/>
          </a:prstGeom>
        </p:spPr>
        <p:txBody>
          <a:bodyPr wrap="none">
            <a:spAutoFit/>
          </a:bodyPr>
          <a:lstStyle/>
          <a:p>
            <a:r>
              <a:rPr lang="en-US" sz="1100" b="1" dirty="0">
                <a:solidFill>
                  <a:srgbClr val="000000"/>
                </a:solidFill>
                <a:latin typeface="Times New Roman" panose="02020603050405020304" pitchFamily="18" charset="0"/>
              </a:rPr>
              <a:t>Abundance</a:t>
            </a:r>
            <a:endParaRPr lang="en-US" sz="1100" dirty="0"/>
          </a:p>
        </p:txBody>
      </p:sp>
      <p:sp>
        <p:nvSpPr>
          <p:cNvPr id="5" name="Rectangle 4">
            <a:extLst>
              <a:ext uri="{FF2B5EF4-FFF2-40B4-BE49-F238E27FC236}">
                <a16:creationId xmlns="" xmlns:a16="http://schemas.microsoft.com/office/drawing/2014/main" id="{78B1810A-6AC4-4A77-8C45-D873A350DDB9}"/>
              </a:ext>
            </a:extLst>
          </p:cNvPr>
          <p:cNvSpPr/>
          <p:nvPr/>
        </p:nvSpPr>
        <p:spPr>
          <a:xfrm>
            <a:off x="507720" y="4333257"/>
            <a:ext cx="7350564" cy="461665"/>
          </a:xfrm>
          <a:prstGeom prst="rect">
            <a:avLst/>
          </a:prstGeom>
        </p:spPr>
        <p:txBody>
          <a:bodyPr wrap="square">
            <a:spAutoFit/>
          </a:bodyPr>
          <a:lstStyle/>
          <a:p>
            <a:pPr defTabSz="913998">
              <a:defRPr/>
            </a:pPr>
            <a:r>
              <a:rPr lang="en-US" sz="1200" dirty="0">
                <a:latin typeface="Times New Roman" panose="02020603050405020304" pitchFamily="18" charset="0"/>
                <a:cs typeface="Times New Roman" panose="02020603050405020304" pitchFamily="18" charset="0"/>
              </a:rPr>
              <a:t>Figure S3. Percent abundances of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species in all sample types in Trial 1. The total abundance of sequencing reads is shown in the bar graph. The structure of total </a:t>
            </a:r>
            <a:r>
              <a:rPr lang="en-US" sz="1200" i="1" dirty="0">
                <a:latin typeface="Times New Roman" panose="02020603050405020304" pitchFamily="18" charset="0"/>
                <a:cs typeface="Times New Roman" panose="02020603050405020304" pitchFamily="18" charset="0"/>
              </a:rPr>
              <a:t>Vibrios</a:t>
            </a:r>
            <a:r>
              <a:rPr lang="en-US" sz="1200" dirty="0">
                <a:latin typeface="Times New Roman" panose="02020603050405020304" pitchFamily="18" charset="0"/>
                <a:cs typeface="Times New Roman" panose="02020603050405020304" pitchFamily="18" charset="0"/>
              </a:rPr>
              <a:t> is different based on the sample type and time point.</a:t>
            </a:r>
          </a:p>
        </p:txBody>
      </p:sp>
    </p:spTree>
    <p:extLst>
      <p:ext uri="{BB962C8B-B14F-4D97-AF65-F5344CB8AC3E}">
        <p14:creationId xmlns:p14="http://schemas.microsoft.com/office/powerpoint/2010/main" val="1871402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
            <a:extLst>
              <a:ext uri="{FF2B5EF4-FFF2-40B4-BE49-F238E27FC236}">
                <a16:creationId xmlns="" xmlns:a16="http://schemas.microsoft.com/office/drawing/2014/main" id="{29B5B960-F103-4EA4-B24C-801065DDC541}"/>
              </a:ext>
            </a:extLst>
          </p:cNvPr>
          <p:cNvSpPr txBox="1">
            <a:spLocks/>
          </p:cNvSpPr>
          <p:nvPr/>
        </p:nvSpPr>
        <p:spPr>
          <a:xfrm>
            <a:off x="1573863" y="692205"/>
            <a:ext cx="6042321" cy="246379"/>
          </a:xfrm>
          <a:prstGeom prst="rect">
            <a:avLst/>
          </a:prstGeom>
          <a:solidFill>
            <a:schemeClr val="bg1"/>
          </a:solidFill>
        </p:spPr>
        <p:txBody>
          <a:bodyPr vert="horz" lIns="0" tIns="27432" rIns="0" bIns="27432" rtlCol="0" anchor="b">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60000"/>
              </a:lnSpc>
              <a:spcBef>
                <a:spcPts val="0"/>
              </a:spcBef>
              <a:spcAft>
                <a:spcPts val="0"/>
              </a:spcAft>
              <a:buNone/>
            </a:pPr>
            <a:endParaRPr lang="en-US" sz="960" u="sng"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 xmlns:a16="http://schemas.microsoft.com/office/drawing/2014/main" id="{9548C30F-7CAE-4458-8376-50257DA4A84C}"/>
              </a:ext>
            </a:extLst>
          </p:cNvPr>
          <p:cNvPicPr>
            <a:picLocks noChangeAspect="1"/>
          </p:cNvPicPr>
          <p:nvPr/>
        </p:nvPicPr>
        <p:blipFill rotWithShape="1">
          <a:blip r:embed="rId3"/>
          <a:srcRect t="32687"/>
          <a:stretch/>
        </p:blipFill>
        <p:spPr>
          <a:xfrm>
            <a:off x="582770" y="931458"/>
            <a:ext cx="7052310" cy="2100413"/>
          </a:xfrm>
          <a:prstGeom prst="rect">
            <a:avLst/>
          </a:prstGeom>
          <a:solidFill>
            <a:schemeClr val="bg1"/>
          </a:solidFill>
        </p:spPr>
      </p:pic>
      <p:pic>
        <p:nvPicPr>
          <p:cNvPr id="19" name="Picture 18">
            <a:extLst>
              <a:ext uri="{FF2B5EF4-FFF2-40B4-BE49-F238E27FC236}">
                <a16:creationId xmlns="" xmlns:a16="http://schemas.microsoft.com/office/drawing/2014/main" id="{52FDD59F-DA34-4C39-9417-323EC14BEB06}"/>
              </a:ext>
            </a:extLst>
          </p:cNvPr>
          <p:cNvPicPr>
            <a:picLocks noChangeAspect="1"/>
          </p:cNvPicPr>
          <p:nvPr/>
        </p:nvPicPr>
        <p:blipFill rotWithShape="1">
          <a:blip r:embed="rId3"/>
          <a:srcRect b="66815"/>
          <a:stretch/>
        </p:blipFill>
        <p:spPr>
          <a:xfrm>
            <a:off x="582770" y="3051359"/>
            <a:ext cx="7052310" cy="1035499"/>
          </a:xfrm>
          <a:prstGeom prst="rect">
            <a:avLst/>
          </a:prstGeom>
          <a:solidFill>
            <a:schemeClr val="bg1"/>
          </a:solidFill>
        </p:spPr>
      </p:pic>
      <p:pic>
        <p:nvPicPr>
          <p:cNvPr id="35" name="Picture 34">
            <a:extLst>
              <a:ext uri="{FF2B5EF4-FFF2-40B4-BE49-F238E27FC236}">
                <a16:creationId xmlns="" xmlns:a16="http://schemas.microsoft.com/office/drawing/2014/main" id="{21663950-15F1-4702-BBB7-EB05CA7DC7AC}"/>
              </a:ext>
            </a:extLst>
          </p:cNvPr>
          <p:cNvPicPr>
            <a:picLocks noChangeAspect="1"/>
          </p:cNvPicPr>
          <p:nvPr/>
        </p:nvPicPr>
        <p:blipFill rotWithShape="1">
          <a:blip r:embed="rId4">
            <a:extLst>
              <a:ext uri="{28A0092B-C50C-407E-A947-70E740481C1C}">
                <a14:useLocalDpi xmlns:a14="http://schemas.microsoft.com/office/drawing/2010/main" val="0"/>
              </a:ext>
            </a:extLst>
          </a:blip>
          <a:srcRect l="2874" r="31186" b="36549"/>
          <a:stretch/>
        </p:blipFill>
        <p:spPr>
          <a:xfrm rot="5400000">
            <a:off x="847887" y="1445787"/>
            <a:ext cx="2270020" cy="905842"/>
          </a:xfrm>
          <a:prstGeom prst="rect">
            <a:avLst/>
          </a:prstGeom>
          <a:solidFill>
            <a:schemeClr val="bg1"/>
          </a:solidFill>
        </p:spPr>
      </p:pic>
      <p:pic>
        <p:nvPicPr>
          <p:cNvPr id="31" name="Picture 30">
            <a:extLst>
              <a:ext uri="{FF2B5EF4-FFF2-40B4-BE49-F238E27FC236}">
                <a16:creationId xmlns="" xmlns:a16="http://schemas.microsoft.com/office/drawing/2014/main" id="{DD847A35-D86D-4053-908F-65E0A28DDC03}"/>
              </a:ext>
            </a:extLst>
          </p:cNvPr>
          <p:cNvPicPr>
            <a:picLocks noChangeAspect="1"/>
          </p:cNvPicPr>
          <p:nvPr/>
        </p:nvPicPr>
        <p:blipFill rotWithShape="1">
          <a:blip r:embed="rId4">
            <a:extLst>
              <a:ext uri="{28A0092B-C50C-407E-A947-70E740481C1C}">
                <a14:useLocalDpi xmlns:a14="http://schemas.microsoft.com/office/drawing/2010/main" val="0"/>
              </a:ext>
            </a:extLst>
          </a:blip>
          <a:srcRect l="68808" b="36731"/>
          <a:stretch/>
        </p:blipFill>
        <p:spPr>
          <a:xfrm rot="5400000">
            <a:off x="1444685" y="3138034"/>
            <a:ext cx="1073826" cy="903243"/>
          </a:xfrm>
          <a:prstGeom prst="rect">
            <a:avLst/>
          </a:prstGeom>
          <a:solidFill>
            <a:schemeClr val="bg1"/>
          </a:solidFill>
        </p:spPr>
      </p:pic>
      <p:graphicFrame>
        <p:nvGraphicFramePr>
          <p:cNvPr id="36" name="Table 35">
            <a:extLst>
              <a:ext uri="{FF2B5EF4-FFF2-40B4-BE49-F238E27FC236}">
                <a16:creationId xmlns="" xmlns:a16="http://schemas.microsoft.com/office/drawing/2014/main" id="{8473DBBF-E2E4-4D00-B496-EF0B8B604421}"/>
              </a:ext>
            </a:extLst>
          </p:cNvPr>
          <p:cNvGraphicFramePr>
            <a:graphicFrameLocks noGrp="1"/>
          </p:cNvGraphicFramePr>
          <p:nvPr>
            <p:extLst>
              <p:ext uri="{D42A27DB-BD31-4B8C-83A1-F6EECF244321}">
                <p14:modId xmlns:p14="http://schemas.microsoft.com/office/powerpoint/2010/main" val="2048077659"/>
              </p:ext>
            </p:extLst>
          </p:nvPr>
        </p:nvGraphicFramePr>
        <p:xfrm>
          <a:off x="572666" y="633046"/>
          <a:ext cx="7055364" cy="3472159"/>
        </p:xfrm>
        <a:graphic>
          <a:graphicData uri="http://schemas.openxmlformats.org/drawingml/2006/table">
            <a:tbl>
              <a:tblPr lastRow="1" bandRow="1"/>
              <a:tblGrid>
                <a:gridCol w="347206">
                  <a:extLst>
                    <a:ext uri="{9D8B030D-6E8A-4147-A177-3AD203B41FA5}">
                      <a16:colId xmlns="" xmlns:a16="http://schemas.microsoft.com/office/drawing/2014/main" val="3092051206"/>
                    </a:ext>
                  </a:extLst>
                </a:gridCol>
                <a:gridCol w="318271">
                  <a:extLst>
                    <a:ext uri="{9D8B030D-6E8A-4147-A177-3AD203B41FA5}">
                      <a16:colId xmlns="" xmlns:a16="http://schemas.microsoft.com/office/drawing/2014/main" val="532678649"/>
                    </a:ext>
                  </a:extLst>
                </a:gridCol>
                <a:gridCol w="318271">
                  <a:extLst>
                    <a:ext uri="{9D8B030D-6E8A-4147-A177-3AD203B41FA5}">
                      <a16:colId xmlns="" xmlns:a16="http://schemas.microsoft.com/office/drawing/2014/main" val="2884760096"/>
                    </a:ext>
                  </a:extLst>
                </a:gridCol>
                <a:gridCol w="6071616">
                  <a:extLst>
                    <a:ext uri="{9D8B030D-6E8A-4147-A177-3AD203B41FA5}">
                      <a16:colId xmlns="" xmlns:a16="http://schemas.microsoft.com/office/drawing/2014/main" val="1391967870"/>
                    </a:ext>
                  </a:extLst>
                </a:gridCol>
              </a:tblGrid>
              <a:tr h="270415">
                <a:tc>
                  <a:txBody>
                    <a:bodyPr/>
                    <a:lstStyle/>
                    <a:p>
                      <a:pPr algn="ctr" rtl="0" fontAlgn="ctr"/>
                      <a:r>
                        <a:rPr lang="en-US" sz="800" b="1" i="0" u="none" strike="noStrike" dirty="0">
                          <a:solidFill>
                            <a:srgbClr val="000000"/>
                          </a:solidFill>
                          <a:effectLst/>
                          <a:latin typeface="Times New Roman" panose="02020603050405020304" pitchFamily="18" charset="0"/>
                        </a:rPr>
                        <a:t>Trial</a:t>
                      </a:r>
                    </a:p>
                  </a:txBody>
                  <a:tcPr marL="1627" marR="1627" marT="162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rtl="0" fontAlgn="ctr"/>
                      <a:r>
                        <a:rPr lang="en-US" sz="800" b="1" i="0" u="none" strike="noStrike" dirty="0">
                          <a:solidFill>
                            <a:srgbClr val="000000"/>
                          </a:solidFill>
                          <a:effectLst/>
                          <a:latin typeface="Times New Roman" panose="02020603050405020304" pitchFamily="18" charset="0"/>
                        </a:rPr>
                        <a:t>Day</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rtl="0" fontAlgn="ctr"/>
                      <a:r>
                        <a:rPr lang="en-US" sz="800" b="1" i="0" u="none" strike="noStrike" dirty="0">
                          <a:solidFill>
                            <a:srgbClr val="000000"/>
                          </a:solidFill>
                          <a:effectLst/>
                          <a:latin typeface="Times New Roman" panose="02020603050405020304" pitchFamily="18" charset="0"/>
                        </a:rPr>
                        <a:t>Group</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a:noFill/>
                    </a:lnB>
                  </a:tcPr>
                </a:tc>
                <a:extLst>
                  <a:ext uri="{0D108BD9-81ED-4DB2-BD59-A6C34878D82A}">
                    <a16:rowId xmlns="" xmlns:a16="http://schemas.microsoft.com/office/drawing/2014/main" val="3408343561"/>
                  </a:ext>
                </a:extLst>
              </a:tr>
              <a:tr h="133406">
                <a:tc rowSpan="8">
                  <a:txBody>
                    <a:bodyPr/>
                    <a:lstStyle/>
                    <a:p>
                      <a:pPr algn="ctr" rtl="0" fontAlgn="ctr"/>
                      <a:r>
                        <a:rPr lang="en-US" sz="2400" b="1" i="0" u="none" strike="noStrike" dirty="0">
                          <a:solidFill>
                            <a:srgbClr val="000000"/>
                          </a:solidFill>
                          <a:effectLst/>
                          <a:latin typeface="Times New Roman" panose="02020603050405020304" pitchFamily="18" charset="0"/>
                        </a:rPr>
                        <a:t>1</a:t>
                      </a:r>
                    </a:p>
                  </a:txBody>
                  <a:tcPr marL="1627" marR="1627" marT="162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 xmlns:a16="http://schemas.microsoft.com/office/drawing/2014/main" val="3524374056"/>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 xmlns:a16="http://schemas.microsoft.com/office/drawing/2014/main" val="1187345531"/>
                  </a:ext>
                </a:extLst>
              </a:tr>
              <a:tr h="133406">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 xmlns:a16="http://schemas.microsoft.com/office/drawing/2014/main" val="3846688712"/>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 xmlns:a16="http://schemas.microsoft.com/office/drawing/2014/main" val="3189028928"/>
                  </a:ext>
                </a:extLst>
              </a:tr>
              <a:tr h="133406">
                <a:tc vMerge="1">
                  <a:txBody>
                    <a:bodyPr/>
                    <a:lstStyle/>
                    <a:p>
                      <a:endParaRPr lang="en-US"/>
                    </a:p>
                  </a:txBody>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12</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 xmlns:a16="http://schemas.microsoft.com/office/drawing/2014/main" val="2589237135"/>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 xmlns:a16="http://schemas.microsoft.com/office/drawing/2014/main" val="364047166"/>
                  </a:ext>
                </a:extLst>
              </a:tr>
              <a:tr h="133406">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 xmlns:a16="http://schemas.microsoft.com/office/drawing/2014/main" val="690722229"/>
                  </a:ext>
                </a:extLst>
              </a:tr>
              <a:tr h="133406">
                <a:tc vMerge="1">
                  <a:txBody>
                    <a:bodyPr/>
                    <a:lstStyle/>
                    <a:p>
                      <a:endParaRPr lang="en-US"/>
                    </a:p>
                  </a:txBody>
                  <a:tcPr/>
                </a:tc>
                <a:tc vMerge="1">
                  <a:txBody>
                    <a:bodyPr/>
                    <a:lstStyle/>
                    <a:p>
                      <a:endParaRPr lang="en-US"/>
                    </a:p>
                  </a:txBody>
                  <a:tcPr/>
                </a:tc>
                <a:tc vMerge="1">
                  <a:txBody>
                    <a:bodyPr/>
                    <a:lstStyle/>
                    <a:p>
                      <a:endParaRPr lang="en-US" dirty="0"/>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199479936"/>
                  </a:ext>
                </a:extLst>
              </a:tr>
              <a:tr h="133406">
                <a:tc rowSpan="8">
                  <a:txBody>
                    <a:bodyPr/>
                    <a:lstStyle/>
                    <a:p>
                      <a:pPr algn="ctr" rtl="0" fontAlgn="ctr"/>
                      <a:r>
                        <a:rPr lang="en-US" sz="2400" b="1" i="0" u="none" strike="noStrike" dirty="0">
                          <a:solidFill>
                            <a:srgbClr val="000000"/>
                          </a:solidFill>
                          <a:effectLst/>
                          <a:latin typeface="Times New Roman" panose="02020603050405020304" pitchFamily="18" charset="0"/>
                        </a:rPr>
                        <a:t>2</a:t>
                      </a:r>
                    </a:p>
                  </a:txBody>
                  <a:tcPr marL="1627" marR="1627" marT="162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a:noFill/>
                    </a:lnB>
                  </a:tcPr>
                </a:tc>
                <a:extLst>
                  <a:ext uri="{0D108BD9-81ED-4DB2-BD59-A6C34878D82A}">
                    <a16:rowId xmlns="" xmlns:a16="http://schemas.microsoft.com/office/drawing/2014/main" val="2111420736"/>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 xmlns:a16="http://schemas.microsoft.com/office/drawing/2014/main" val="2880663289"/>
                  </a:ext>
                </a:extLst>
              </a:tr>
              <a:tr h="133406">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 xmlns:a16="http://schemas.microsoft.com/office/drawing/2014/main" val="3403992958"/>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 xmlns:a16="http://schemas.microsoft.com/office/drawing/2014/main" val="2133636765"/>
                  </a:ext>
                </a:extLst>
              </a:tr>
              <a:tr h="133406">
                <a:tc vMerge="1">
                  <a:txBody>
                    <a:bodyPr/>
                    <a:lstStyle/>
                    <a:p>
                      <a:endParaRPr lang="en-US"/>
                    </a:p>
                  </a:txBody>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9</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 xmlns:a16="http://schemas.microsoft.com/office/drawing/2014/main" val="317519547"/>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 xmlns:a16="http://schemas.microsoft.com/office/drawing/2014/main" val="2693819847"/>
                  </a:ext>
                </a:extLst>
              </a:tr>
              <a:tr h="133406">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 xmlns:a16="http://schemas.microsoft.com/office/drawing/2014/main" val="731915330"/>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934783422"/>
                  </a:ext>
                </a:extLst>
              </a:tr>
              <a:tr h="133406">
                <a:tc rowSpan="8">
                  <a:txBody>
                    <a:bodyPr/>
                    <a:lstStyle/>
                    <a:p>
                      <a:pPr algn="ctr" rtl="0" fontAlgn="ctr"/>
                      <a:r>
                        <a:rPr lang="en-US" sz="2400" b="1" i="0" u="none" strike="noStrike" dirty="0">
                          <a:solidFill>
                            <a:srgbClr val="000000"/>
                          </a:solidFill>
                          <a:effectLst/>
                          <a:latin typeface="Times New Roman" panose="02020603050405020304" pitchFamily="18" charset="0"/>
                        </a:rPr>
                        <a:t>3</a:t>
                      </a:r>
                    </a:p>
                  </a:txBody>
                  <a:tcPr marL="1627" marR="1627" marT="162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5</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a:noFill/>
                    </a:lnB>
                  </a:tcPr>
                </a:tc>
                <a:extLst>
                  <a:ext uri="{0D108BD9-81ED-4DB2-BD59-A6C34878D82A}">
                    <a16:rowId xmlns="" xmlns:a16="http://schemas.microsoft.com/office/drawing/2014/main" val="135765036"/>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 xmlns:a16="http://schemas.microsoft.com/office/drawing/2014/main" val="1590798806"/>
                  </a:ext>
                </a:extLst>
              </a:tr>
              <a:tr h="133406">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 xmlns:a16="http://schemas.microsoft.com/office/drawing/2014/main" val="1562267078"/>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 xmlns:a16="http://schemas.microsoft.com/office/drawing/2014/main" val="2679326798"/>
                  </a:ext>
                </a:extLst>
              </a:tr>
              <a:tr h="133406">
                <a:tc vMerge="1">
                  <a:txBody>
                    <a:bodyPr/>
                    <a:lstStyle/>
                    <a:p>
                      <a:endParaRPr lang="en-US"/>
                    </a:p>
                  </a:txBody>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12</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 xmlns:a16="http://schemas.microsoft.com/office/drawing/2014/main" val="24351849"/>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 xmlns:a16="http://schemas.microsoft.com/office/drawing/2014/main" val="4035340890"/>
                  </a:ext>
                </a:extLst>
              </a:tr>
              <a:tr h="133406">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 xmlns:a16="http://schemas.microsoft.com/office/drawing/2014/main" val="1892086265"/>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559877006"/>
                  </a:ext>
                </a:extLst>
              </a:tr>
            </a:tbl>
          </a:graphicData>
        </a:graphic>
      </p:graphicFrame>
      <p:pic>
        <p:nvPicPr>
          <p:cNvPr id="20" name="Picture 19">
            <a:extLst>
              <a:ext uri="{FF2B5EF4-FFF2-40B4-BE49-F238E27FC236}">
                <a16:creationId xmlns="" xmlns:a16="http://schemas.microsoft.com/office/drawing/2014/main" id="{CF19AFAC-A731-4466-B323-FCE34153ACE0}"/>
              </a:ext>
            </a:extLst>
          </p:cNvPr>
          <p:cNvPicPr>
            <a:picLocks noChangeAspect="1"/>
          </p:cNvPicPr>
          <p:nvPr/>
        </p:nvPicPr>
        <p:blipFill rotWithShape="1">
          <a:blip r:embed="rId5"/>
          <a:srcRect r="93915"/>
          <a:stretch/>
        </p:blipFill>
        <p:spPr>
          <a:xfrm>
            <a:off x="5240866" y="1247358"/>
            <a:ext cx="479941" cy="1047703"/>
          </a:xfrm>
          <a:prstGeom prst="rect">
            <a:avLst/>
          </a:prstGeom>
        </p:spPr>
      </p:pic>
      <p:sp>
        <p:nvSpPr>
          <p:cNvPr id="21" name="Content Placeholder 2">
            <a:extLst>
              <a:ext uri="{FF2B5EF4-FFF2-40B4-BE49-F238E27FC236}">
                <a16:creationId xmlns="" xmlns:a16="http://schemas.microsoft.com/office/drawing/2014/main" id="{F3F54AC2-B924-4C5B-A580-6917250173D0}"/>
              </a:ext>
            </a:extLst>
          </p:cNvPr>
          <p:cNvSpPr txBox="1">
            <a:spLocks/>
          </p:cNvSpPr>
          <p:nvPr/>
        </p:nvSpPr>
        <p:spPr>
          <a:xfrm>
            <a:off x="5681260" y="1247359"/>
            <a:ext cx="1142521" cy="1048473"/>
          </a:xfrm>
          <a:prstGeom prst="rect">
            <a:avLst/>
          </a:prstGeom>
          <a:solidFill>
            <a:schemeClr val="bg1">
              <a:lumMod val="85000"/>
            </a:schemeClr>
          </a:solidFill>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20000"/>
              </a:lnSpc>
              <a:spcBef>
                <a:spcPts val="0"/>
              </a:spcBef>
              <a:spcAft>
                <a:spcPts val="0"/>
              </a:spcAft>
            </a:pPr>
            <a:r>
              <a:rPr lang="en-US" sz="1080" dirty="0">
                <a:solidFill>
                  <a:schemeClr val="tx1"/>
                </a:solidFill>
                <a:latin typeface="Times New Roman" panose="02020603050405020304" pitchFamily="18" charset="0"/>
                <a:cs typeface="Times New Roman" panose="02020603050405020304" pitchFamily="18" charset="0"/>
              </a:rPr>
              <a:t>Vibrio </a:t>
            </a:r>
            <a:r>
              <a:rPr lang="en-US" sz="1080" dirty="0" err="1">
                <a:solidFill>
                  <a:schemeClr val="tx1"/>
                </a:solidFill>
                <a:latin typeface="Times New Roman" panose="02020603050405020304" pitchFamily="18" charset="0"/>
                <a:cs typeface="Times New Roman" panose="02020603050405020304" pitchFamily="18" charset="0"/>
              </a:rPr>
              <a:t>anguillarum</a:t>
            </a:r>
            <a:endParaRPr lang="en-US" sz="108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80" dirty="0">
                <a:solidFill>
                  <a:schemeClr val="tx1"/>
                </a:solidFill>
                <a:latin typeface="Times New Roman" panose="02020603050405020304" pitchFamily="18" charset="0"/>
                <a:cs typeface="Times New Roman" panose="02020603050405020304" pitchFamily="18" charset="0"/>
              </a:rPr>
              <a:t>Vibrio </a:t>
            </a:r>
            <a:r>
              <a:rPr lang="en-US" sz="1080" dirty="0" err="1">
                <a:solidFill>
                  <a:schemeClr val="tx1"/>
                </a:solidFill>
                <a:latin typeface="Times New Roman" panose="02020603050405020304" pitchFamily="18" charset="0"/>
                <a:cs typeface="Times New Roman" panose="02020603050405020304" pitchFamily="18" charset="0"/>
              </a:rPr>
              <a:t>diabolicus</a:t>
            </a:r>
            <a:endParaRPr lang="en-US" sz="108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80" dirty="0">
                <a:solidFill>
                  <a:schemeClr val="tx1"/>
                </a:solidFill>
                <a:latin typeface="Times New Roman" panose="02020603050405020304" pitchFamily="18" charset="0"/>
                <a:cs typeface="Times New Roman" panose="02020603050405020304" pitchFamily="18" charset="0"/>
              </a:rPr>
              <a:t>Vibrio spp.</a:t>
            </a:r>
          </a:p>
          <a:p>
            <a:pPr>
              <a:lnSpc>
                <a:spcPct val="120000"/>
              </a:lnSpc>
              <a:spcBef>
                <a:spcPts val="0"/>
              </a:spcBef>
              <a:spcAft>
                <a:spcPts val="0"/>
              </a:spcAft>
            </a:pPr>
            <a:r>
              <a:rPr lang="en-US" sz="1080" dirty="0">
                <a:solidFill>
                  <a:schemeClr val="tx1"/>
                </a:solidFill>
                <a:latin typeface="Times New Roman" panose="02020603050405020304" pitchFamily="18" charset="0"/>
                <a:cs typeface="Times New Roman" panose="02020603050405020304" pitchFamily="18" charset="0"/>
              </a:rPr>
              <a:t>Vibrio </a:t>
            </a:r>
            <a:r>
              <a:rPr lang="en-US" sz="1080" dirty="0" err="1">
                <a:solidFill>
                  <a:schemeClr val="tx1"/>
                </a:solidFill>
                <a:latin typeface="Times New Roman" panose="02020603050405020304" pitchFamily="18" charset="0"/>
                <a:cs typeface="Times New Roman" panose="02020603050405020304" pitchFamily="18" charset="0"/>
              </a:rPr>
              <a:t>splendidus</a:t>
            </a:r>
            <a:endParaRPr lang="en-US" sz="108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80" dirty="0">
                <a:solidFill>
                  <a:schemeClr val="tx1"/>
                </a:solidFill>
                <a:latin typeface="Times New Roman" panose="02020603050405020304" pitchFamily="18" charset="0"/>
                <a:cs typeface="Times New Roman" panose="02020603050405020304" pitchFamily="18" charset="0"/>
              </a:rPr>
              <a:t>Vibrio </a:t>
            </a:r>
            <a:r>
              <a:rPr lang="en-US" sz="1080" dirty="0" err="1">
                <a:solidFill>
                  <a:schemeClr val="tx1"/>
                </a:solidFill>
                <a:latin typeface="Times New Roman" panose="02020603050405020304" pitchFamily="18" charset="0"/>
                <a:cs typeface="Times New Roman" panose="02020603050405020304" pitchFamily="18" charset="0"/>
              </a:rPr>
              <a:t>vulnificus</a:t>
            </a:r>
            <a:endParaRPr lang="en-US" sz="1080" dirty="0">
              <a:solidFill>
                <a:schemeClr val="tx1"/>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 xmlns:a16="http://schemas.microsoft.com/office/drawing/2014/main" id="{54C947A1-E07C-424B-B112-2767FDE6340A}"/>
              </a:ext>
            </a:extLst>
          </p:cNvPr>
          <p:cNvSpPr/>
          <p:nvPr/>
        </p:nvSpPr>
        <p:spPr>
          <a:xfrm>
            <a:off x="2376278" y="727868"/>
            <a:ext cx="875561" cy="261610"/>
          </a:xfrm>
          <a:prstGeom prst="rect">
            <a:avLst/>
          </a:prstGeom>
        </p:spPr>
        <p:txBody>
          <a:bodyPr wrap="none">
            <a:spAutoFit/>
          </a:bodyPr>
          <a:lstStyle/>
          <a:p>
            <a:r>
              <a:rPr lang="en-US" sz="1100" b="1" dirty="0">
                <a:solidFill>
                  <a:srgbClr val="000000"/>
                </a:solidFill>
                <a:latin typeface="Times New Roman" panose="02020603050405020304" pitchFamily="18" charset="0"/>
              </a:rPr>
              <a:t>Abundance</a:t>
            </a:r>
            <a:endParaRPr lang="en-US" sz="1100" dirty="0"/>
          </a:p>
        </p:txBody>
      </p:sp>
      <p:sp>
        <p:nvSpPr>
          <p:cNvPr id="3" name="Rectangle 2">
            <a:extLst>
              <a:ext uri="{FF2B5EF4-FFF2-40B4-BE49-F238E27FC236}">
                <a16:creationId xmlns="" xmlns:a16="http://schemas.microsoft.com/office/drawing/2014/main" id="{5932C805-CE66-45B7-B10F-47CB5005459B}"/>
              </a:ext>
            </a:extLst>
          </p:cNvPr>
          <p:cNvSpPr/>
          <p:nvPr/>
        </p:nvSpPr>
        <p:spPr>
          <a:xfrm>
            <a:off x="532156" y="4161240"/>
            <a:ext cx="7153538" cy="646331"/>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Figure S4. Percent abundances of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species in rearing water samples from all 3 Trials. The total abundance of sequencing reads is shown in the bar graph. The structure of total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counts in the rearing water is different between Trials and changes over time.</a:t>
            </a:r>
          </a:p>
        </p:txBody>
      </p:sp>
    </p:spTree>
    <p:extLst>
      <p:ext uri="{BB962C8B-B14F-4D97-AF65-F5344CB8AC3E}">
        <p14:creationId xmlns:p14="http://schemas.microsoft.com/office/powerpoint/2010/main" val="1405207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83EC9DC7-0745-4C8A-B6FF-70FDC68AE05C}"/>
              </a:ext>
            </a:extLst>
          </p:cNvPr>
          <p:cNvSpPr/>
          <p:nvPr/>
        </p:nvSpPr>
        <p:spPr>
          <a:xfrm>
            <a:off x="341255" y="221514"/>
            <a:ext cx="7153538"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S1. ANOVA for abundance of </a:t>
            </a:r>
            <a:r>
              <a:rPr lang="en-US" sz="1200" i="1" dirty="0">
                <a:latin typeface="Times New Roman" panose="02020603050405020304" pitchFamily="18" charset="0"/>
                <a:cs typeface="Times New Roman" panose="02020603050405020304" pitchFamily="18" charset="0"/>
              </a:rPr>
              <a:t>Proteobacteria</a:t>
            </a:r>
            <a:r>
              <a:rPr lang="en-US" sz="1200" dirty="0">
                <a:latin typeface="Times New Roman" panose="02020603050405020304" pitchFamily="18" charset="0"/>
                <a:cs typeface="Times New Roman" panose="02020603050405020304" pitchFamily="18" charset="0"/>
              </a:rPr>
              <a:t> and </a:t>
            </a:r>
            <a:r>
              <a:rPr lang="en-US" sz="1200" i="1" dirty="0">
                <a:latin typeface="Times New Roman" panose="02020603050405020304" pitchFamily="18" charset="0"/>
                <a:cs typeface="Times New Roman" panose="02020603050405020304" pitchFamily="18" charset="0"/>
              </a:rPr>
              <a:t>Cyanobacteria </a:t>
            </a:r>
            <a:r>
              <a:rPr lang="en-US" sz="1200" dirty="0">
                <a:latin typeface="Times New Roman" panose="02020603050405020304" pitchFamily="18" charset="0"/>
                <a:cs typeface="Times New Roman" panose="02020603050405020304" pitchFamily="18" charset="0"/>
              </a:rPr>
              <a:t>by Sample Type.</a:t>
            </a:r>
          </a:p>
        </p:txBody>
      </p:sp>
      <p:graphicFrame>
        <p:nvGraphicFramePr>
          <p:cNvPr id="12" name="Table 11">
            <a:extLst>
              <a:ext uri="{FF2B5EF4-FFF2-40B4-BE49-F238E27FC236}">
                <a16:creationId xmlns="" xmlns:a16="http://schemas.microsoft.com/office/drawing/2014/main" id="{26ED6F2D-B18B-4DA2-B93C-2D587EAAD813}"/>
              </a:ext>
            </a:extLst>
          </p:cNvPr>
          <p:cNvGraphicFramePr>
            <a:graphicFrameLocks noGrp="1"/>
          </p:cNvGraphicFramePr>
          <p:nvPr>
            <p:extLst>
              <p:ext uri="{D42A27DB-BD31-4B8C-83A1-F6EECF244321}">
                <p14:modId xmlns:p14="http://schemas.microsoft.com/office/powerpoint/2010/main" val="1387638263"/>
              </p:ext>
            </p:extLst>
          </p:nvPr>
        </p:nvGraphicFramePr>
        <p:xfrm>
          <a:off x="395493" y="626040"/>
          <a:ext cx="6600222" cy="750570"/>
        </p:xfrm>
        <a:graphic>
          <a:graphicData uri="http://schemas.openxmlformats.org/drawingml/2006/table">
            <a:tbl>
              <a:tblPr firstRow="1" firstCol="1" bandRow="1"/>
              <a:tblGrid>
                <a:gridCol w="1753902">
                  <a:extLst>
                    <a:ext uri="{9D8B030D-6E8A-4147-A177-3AD203B41FA5}">
                      <a16:colId xmlns="" xmlns:a16="http://schemas.microsoft.com/office/drawing/2014/main" val="172750980"/>
                    </a:ext>
                  </a:extLst>
                </a:gridCol>
                <a:gridCol w="640080">
                  <a:extLst>
                    <a:ext uri="{9D8B030D-6E8A-4147-A177-3AD203B41FA5}">
                      <a16:colId xmlns="" xmlns:a16="http://schemas.microsoft.com/office/drawing/2014/main" val="1636158168"/>
                    </a:ext>
                  </a:extLst>
                </a:gridCol>
                <a:gridCol w="822960">
                  <a:extLst>
                    <a:ext uri="{9D8B030D-6E8A-4147-A177-3AD203B41FA5}">
                      <a16:colId xmlns="" xmlns:a16="http://schemas.microsoft.com/office/drawing/2014/main" val="2854712691"/>
                    </a:ext>
                  </a:extLst>
                </a:gridCol>
                <a:gridCol w="822960">
                  <a:extLst>
                    <a:ext uri="{9D8B030D-6E8A-4147-A177-3AD203B41FA5}">
                      <a16:colId xmlns="" xmlns:a16="http://schemas.microsoft.com/office/drawing/2014/main" val="1438985128"/>
                    </a:ext>
                  </a:extLst>
                </a:gridCol>
                <a:gridCol w="822960">
                  <a:extLst>
                    <a:ext uri="{9D8B030D-6E8A-4147-A177-3AD203B41FA5}">
                      <a16:colId xmlns="" xmlns:a16="http://schemas.microsoft.com/office/drawing/2014/main" val="318072314"/>
                    </a:ext>
                  </a:extLst>
                </a:gridCol>
                <a:gridCol w="822960">
                  <a:extLst>
                    <a:ext uri="{9D8B030D-6E8A-4147-A177-3AD203B41FA5}">
                      <a16:colId xmlns="" xmlns:a16="http://schemas.microsoft.com/office/drawing/2014/main" val="4212161074"/>
                    </a:ext>
                  </a:extLst>
                </a:gridCol>
                <a:gridCol w="914400">
                  <a:extLst>
                    <a:ext uri="{9D8B030D-6E8A-4147-A177-3AD203B41FA5}">
                      <a16:colId xmlns=""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All Trials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Proteobacteria</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761092936"/>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Sample Type</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6.57E+11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6.57E+11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19.75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2.65E-05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57150" indent="0"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85</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2.83E+12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3.33E+10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229289010"/>
                  </a:ext>
                </a:extLst>
              </a:tr>
            </a:tbl>
          </a:graphicData>
        </a:graphic>
      </p:graphicFrame>
      <p:graphicFrame>
        <p:nvGraphicFramePr>
          <p:cNvPr id="14" name="Table 13">
            <a:extLst>
              <a:ext uri="{FF2B5EF4-FFF2-40B4-BE49-F238E27FC236}">
                <a16:creationId xmlns="" xmlns:a16="http://schemas.microsoft.com/office/drawing/2014/main" id="{7408B0E8-53E6-4902-8C97-27C119D3A76F}"/>
              </a:ext>
            </a:extLst>
          </p:cNvPr>
          <p:cNvGraphicFramePr>
            <a:graphicFrameLocks noGrp="1"/>
          </p:cNvGraphicFramePr>
          <p:nvPr>
            <p:extLst>
              <p:ext uri="{D42A27DB-BD31-4B8C-83A1-F6EECF244321}">
                <p14:modId xmlns:p14="http://schemas.microsoft.com/office/powerpoint/2010/main" val="3500748811"/>
              </p:ext>
            </p:extLst>
          </p:nvPr>
        </p:nvGraphicFramePr>
        <p:xfrm>
          <a:off x="395493" y="1681410"/>
          <a:ext cx="6600222" cy="1097280"/>
        </p:xfrm>
        <a:graphic>
          <a:graphicData uri="http://schemas.openxmlformats.org/drawingml/2006/table">
            <a:tbl>
              <a:tblPr firstRow="1" firstCol="1" bandRow="1"/>
              <a:tblGrid>
                <a:gridCol w="1753902">
                  <a:extLst>
                    <a:ext uri="{9D8B030D-6E8A-4147-A177-3AD203B41FA5}">
                      <a16:colId xmlns="" xmlns:a16="http://schemas.microsoft.com/office/drawing/2014/main" val="172750980"/>
                    </a:ext>
                  </a:extLst>
                </a:gridCol>
                <a:gridCol w="640080">
                  <a:extLst>
                    <a:ext uri="{9D8B030D-6E8A-4147-A177-3AD203B41FA5}">
                      <a16:colId xmlns="" xmlns:a16="http://schemas.microsoft.com/office/drawing/2014/main" val="1636158168"/>
                    </a:ext>
                  </a:extLst>
                </a:gridCol>
                <a:gridCol w="822960">
                  <a:extLst>
                    <a:ext uri="{9D8B030D-6E8A-4147-A177-3AD203B41FA5}">
                      <a16:colId xmlns="" xmlns:a16="http://schemas.microsoft.com/office/drawing/2014/main" val="2854712691"/>
                    </a:ext>
                  </a:extLst>
                </a:gridCol>
                <a:gridCol w="822960">
                  <a:extLst>
                    <a:ext uri="{9D8B030D-6E8A-4147-A177-3AD203B41FA5}">
                      <a16:colId xmlns="" xmlns:a16="http://schemas.microsoft.com/office/drawing/2014/main" val="1438985128"/>
                    </a:ext>
                  </a:extLst>
                </a:gridCol>
                <a:gridCol w="822960">
                  <a:extLst>
                    <a:ext uri="{9D8B030D-6E8A-4147-A177-3AD203B41FA5}">
                      <a16:colId xmlns="" xmlns:a16="http://schemas.microsoft.com/office/drawing/2014/main" val="318072314"/>
                    </a:ext>
                  </a:extLst>
                </a:gridCol>
                <a:gridCol w="822960">
                  <a:extLst>
                    <a:ext uri="{9D8B030D-6E8A-4147-A177-3AD203B41FA5}">
                      <a16:colId xmlns="" xmlns:a16="http://schemas.microsoft.com/office/drawing/2014/main" val="4212161074"/>
                    </a:ext>
                  </a:extLst>
                </a:gridCol>
                <a:gridCol w="914400">
                  <a:extLst>
                    <a:ext uri="{9D8B030D-6E8A-4147-A177-3AD203B41FA5}">
                      <a16:colId xmlns=""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All Trials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Cyanobacteria</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76109293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Sample Type</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1</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4.35E+11</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4.35E+10</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2.24</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0.138</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3291121897"/>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Residuals</a:t>
                      </a: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85</a:t>
                      </a: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1.65E+12</a:t>
                      </a: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1.94E+10</a:t>
                      </a: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229289010"/>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Sample Type – no water</a:t>
                      </a: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1</a:t>
                      </a: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9.19E+11</a:t>
                      </a: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4.19E+11</a:t>
                      </a: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23.51</a:t>
                      </a: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1.66E-05</a:t>
                      </a: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l">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t>
                      </a: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38584367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Residuals</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43</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7.67E+11</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1.78E+10</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37677180"/>
                  </a:ext>
                </a:extLst>
              </a:tr>
            </a:tbl>
          </a:graphicData>
        </a:graphic>
      </p:graphicFrame>
    </p:spTree>
    <p:extLst>
      <p:ext uri="{BB962C8B-B14F-4D97-AF65-F5344CB8AC3E}">
        <p14:creationId xmlns:p14="http://schemas.microsoft.com/office/powerpoint/2010/main" val="3460640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83EC9DC7-0745-4C8A-B6FF-70FDC68AE05C}"/>
              </a:ext>
            </a:extLst>
          </p:cNvPr>
          <p:cNvSpPr/>
          <p:nvPr/>
        </p:nvSpPr>
        <p:spPr>
          <a:xfrm>
            <a:off x="341254" y="221514"/>
            <a:ext cx="7682605"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S2. Two-way ANOVAs for the Simpson’s Index of Diversity values by Trial, Sample Type, Day, and/or Treatment.</a:t>
            </a:r>
          </a:p>
        </p:txBody>
      </p:sp>
      <p:graphicFrame>
        <p:nvGraphicFramePr>
          <p:cNvPr id="9" name="Table 8">
            <a:extLst>
              <a:ext uri="{FF2B5EF4-FFF2-40B4-BE49-F238E27FC236}">
                <a16:creationId xmlns="" xmlns:a16="http://schemas.microsoft.com/office/drawing/2014/main" id="{C2785996-3246-471D-8104-5444778E88AE}"/>
              </a:ext>
            </a:extLst>
          </p:cNvPr>
          <p:cNvGraphicFramePr>
            <a:graphicFrameLocks noGrp="1"/>
          </p:cNvGraphicFramePr>
          <p:nvPr>
            <p:extLst>
              <p:ext uri="{D42A27DB-BD31-4B8C-83A1-F6EECF244321}">
                <p14:modId xmlns:p14="http://schemas.microsoft.com/office/powerpoint/2010/main" val="2838416382"/>
              </p:ext>
            </p:extLst>
          </p:nvPr>
        </p:nvGraphicFramePr>
        <p:xfrm>
          <a:off x="395493" y="626040"/>
          <a:ext cx="6600222" cy="1135380"/>
        </p:xfrm>
        <a:graphic>
          <a:graphicData uri="http://schemas.openxmlformats.org/drawingml/2006/table">
            <a:tbl>
              <a:tblPr firstRow="1" firstCol="1" bandRow="1"/>
              <a:tblGrid>
                <a:gridCol w="1753902">
                  <a:extLst>
                    <a:ext uri="{9D8B030D-6E8A-4147-A177-3AD203B41FA5}">
                      <a16:colId xmlns="" xmlns:a16="http://schemas.microsoft.com/office/drawing/2014/main" val="172750980"/>
                    </a:ext>
                  </a:extLst>
                </a:gridCol>
                <a:gridCol w="640080">
                  <a:extLst>
                    <a:ext uri="{9D8B030D-6E8A-4147-A177-3AD203B41FA5}">
                      <a16:colId xmlns="" xmlns:a16="http://schemas.microsoft.com/office/drawing/2014/main" val="1636158168"/>
                    </a:ext>
                  </a:extLst>
                </a:gridCol>
                <a:gridCol w="822960">
                  <a:extLst>
                    <a:ext uri="{9D8B030D-6E8A-4147-A177-3AD203B41FA5}">
                      <a16:colId xmlns="" xmlns:a16="http://schemas.microsoft.com/office/drawing/2014/main" val="2854712691"/>
                    </a:ext>
                  </a:extLst>
                </a:gridCol>
                <a:gridCol w="822960">
                  <a:extLst>
                    <a:ext uri="{9D8B030D-6E8A-4147-A177-3AD203B41FA5}">
                      <a16:colId xmlns="" xmlns:a16="http://schemas.microsoft.com/office/drawing/2014/main" val="1438985128"/>
                    </a:ext>
                  </a:extLst>
                </a:gridCol>
                <a:gridCol w="822960">
                  <a:extLst>
                    <a:ext uri="{9D8B030D-6E8A-4147-A177-3AD203B41FA5}">
                      <a16:colId xmlns="" xmlns:a16="http://schemas.microsoft.com/office/drawing/2014/main" val="318072314"/>
                    </a:ext>
                  </a:extLst>
                </a:gridCol>
                <a:gridCol w="822960">
                  <a:extLst>
                    <a:ext uri="{9D8B030D-6E8A-4147-A177-3AD203B41FA5}">
                      <a16:colId xmlns="" xmlns:a16="http://schemas.microsoft.com/office/drawing/2014/main" val="4212161074"/>
                    </a:ext>
                  </a:extLst>
                </a:gridCol>
                <a:gridCol w="914400">
                  <a:extLst>
                    <a:ext uri="{9D8B030D-6E8A-4147-A177-3AD203B41FA5}">
                      <a16:colId xmlns=""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All Trials –</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Simpson’s Index of Diversity</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Trial</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0.5689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0.5689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43.4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4.16E-09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Type</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1.6714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0.8357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63.76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&lt; 2e-16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 xmlns:a16="http://schemas.microsoft.com/office/drawing/2014/main" val="74517837"/>
                  </a:ext>
                </a:extLst>
              </a:tr>
              <a:tr h="182880">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Trial:Type</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0.1628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0.0814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6.21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0.0031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 xmlns:a16="http://schemas.microsoft.com/office/drawing/2014/main" val="485534413"/>
                  </a:ext>
                </a:extLst>
              </a:tr>
              <a:tr h="182880">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81</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1.0617</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0.0131</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229289010"/>
                  </a:ext>
                </a:extLst>
              </a:tr>
            </a:tbl>
          </a:graphicData>
        </a:graphic>
      </p:graphicFrame>
      <p:graphicFrame>
        <p:nvGraphicFramePr>
          <p:cNvPr id="14" name="Table 13">
            <a:extLst>
              <a:ext uri="{FF2B5EF4-FFF2-40B4-BE49-F238E27FC236}">
                <a16:creationId xmlns="" xmlns:a16="http://schemas.microsoft.com/office/drawing/2014/main" id="{E3807757-16FF-422E-8110-1AB97DDE0A33}"/>
              </a:ext>
            </a:extLst>
          </p:cNvPr>
          <p:cNvGraphicFramePr>
            <a:graphicFrameLocks noGrp="1"/>
          </p:cNvGraphicFramePr>
          <p:nvPr>
            <p:extLst>
              <p:ext uri="{D42A27DB-BD31-4B8C-83A1-F6EECF244321}">
                <p14:modId xmlns:p14="http://schemas.microsoft.com/office/powerpoint/2010/main" val="3244096074"/>
              </p:ext>
            </p:extLst>
          </p:nvPr>
        </p:nvGraphicFramePr>
        <p:xfrm>
          <a:off x="395493" y="3547536"/>
          <a:ext cx="6600222" cy="750570"/>
        </p:xfrm>
        <a:graphic>
          <a:graphicData uri="http://schemas.openxmlformats.org/drawingml/2006/table">
            <a:tbl>
              <a:tblPr firstRow="1" firstCol="1" bandRow="1"/>
              <a:tblGrid>
                <a:gridCol w="1753902">
                  <a:extLst>
                    <a:ext uri="{9D8B030D-6E8A-4147-A177-3AD203B41FA5}">
                      <a16:colId xmlns="" xmlns:a16="http://schemas.microsoft.com/office/drawing/2014/main" val="172750980"/>
                    </a:ext>
                  </a:extLst>
                </a:gridCol>
                <a:gridCol w="640080">
                  <a:extLst>
                    <a:ext uri="{9D8B030D-6E8A-4147-A177-3AD203B41FA5}">
                      <a16:colId xmlns="" xmlns:a16="http://schemas.microsoft.com/office/drawing/2014/main" val="1636158168"/>
                    </a:ext>
                  </a:extLst>
                </a:gridCol>
                <a:gridCol w="822960">
                  <a:extLst>
                    <a:ext uri="{9D8B030D-6E8A-4147-A177-3AD203B41FA5}">
                      <a16:colId xmlns="" xmlns:a16="http://schemas.microsoft.com/office/drawing/2014/main" val="2854712691"/>
                    </a:ext>
                  </a:extLst>
                </a:gridCol>
                <a:gridCol w="822960">
                  <a:extLst>
                    <a:ext uri="{9D8B030D-6E8A-4147-A177-3AD203B41FA5}">
                      <a16:colId xmlns="" xmlns:a16="http://schemas.microsoft.com/office/drawing/2014/main" val="1438985128"/>
                    </a:ext>
                  </a:extLst>
                </a:gridCol>
                <a:gridCol w="822960">
                  <a:extLst>
                    <a:ext uri="{9D8B030D-6E8A-4147-A177-3AD203B41FA5}">
                      <a16:colId xmlns="" xmlns:a16="http://schemas.microsoft.com/office/drawing/2014/main" val="318072314"/>
                    </a:ext>
                  </a:extLst>
                </a:gridCol>
                <a:gridCol w="822960">
                  <a:extLst>
                    <a:ext uri="{9D8B030D-6E8A-4147-A177-3AD203B41FA5}">
                      <a16:colId xmlns="" xmlns:a16="http://schemas.microsoft.com/office/drawing/2014/main" val="4212161074"/>
                    </a:ext>
                  </a:extLst>
                </a:gridCol>
                <a:gridCol w="914400">
                  <a:extLst>
                    <a:ext uri="{9D8B030D-6E8A-4147-A177-3AD203B41FA5}">
                      <a16:colId xmlns=""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All Trials –</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Water Only – Simpson’s Index of Diversity</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Trial</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0.04629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0.04629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19.46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7.55E-05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40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0.09514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0.00238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229289010"/>
                  </a:ext>
                </a:extLst>
              </a:tr>
            </a:tbl>
          </a:graphicData>
        </a:graphic>
      </p:graphicFrame>
      <p:graphicFrame>
        <p:nvGraphicFramePr>
          <p:cNvPr id="15" name="Table 14">
            <a:extLst>
              <a:ext uri="{FF2B5EF4-FFF2-40B4-BE49-F238E27FC236}">
                <a16:creationId xmlns="" xmlns:a16="http://schemas.microsoft.com/office/drawing/2014/main" id="{6665F97C-B517-403E-9745-BDECB43107BE}"/>
              </a:ext>
            </a:extLst>
          </p:cNvPr>
          <p:cNvGraphicFramePr>
            <a:graphicFrameLocks noGrp="1"/>
          </p:cNvGraphicFramePr>
          <p:nvPr>
            <p:extLst>
              <p:ext uri="{D42A27DB-BD31-4B8C-83A1-F6EECF244321}">
                <p14:modId xmlns:p14="http://schemas.microsoft.com/office/powerpoint/2010/main" val="772721246"/>
              </p:ext>
            </p:extLst>
          </p:nvPr>
        </p:nvGraphicFramePr>
        <p:xfrm>
          <a:off x="395493" y="2086788"/>
          <a:ext cx="6600222" cy="1135380"/>
        </p:xfrm>
        <a:graphic>
          <a:graphicData uri="http://schemas.openxmlformats.org/drawingml/2006/table">
            <a:tbl>
              <a:tblPr firstRow="1" firstCol="1" bandRow="1"/>
              <a:tblGrid>
                <a:gridCol w="1753902">
                  <a:extLst>
                    <a:ext uri="{9D8B030D-6E8A-4147-A177-3AD203B41FA5}">
                      <a16:colId xmlns="" xmlns:a16="http://schemas.microsoft.com/office/drawing/2014/main" val="172750980"/>
                    </a:ext>
                  </a:extLst>
                </a:gridCol>
                <a:gridCol w="640080">
                  <a:extLst>
                    <a:ext uri="{9D8B030D-6E8A-4147-A177-3AD203B41FA5}">
                      <a16:colId xmlns="" xmlns:a16="http://schemas.microsoft.com/office/drawing/2014/main" val="1636158168"/>
                    </a:ext>
                  </a:extLst>
                </a:gridCol>
                <a:gridCol w="822960">
                  <a:extLst>
                    <a:ext uri="{9D8B030D-6E8A-4147-A177-3AD203B41FA5}">
                      <a16:colId xmlns="" xmlns:a16="http://schemas.microsoft.com/office/drawing/2014/main" val="2854712691"/>
                    </a:ext>
                  </a:extLst>
                </a:gridCol>
                <a:gridCol w="822960">
                  <a:extLst>
                    <a:ext uri="{9D8B030D-6E8A-4147-A177-3AD203B41FA5}">
                      <a16:colId xmlns="" xmlns:a16="http://schemas.microsoft.com/office/drawing/2014/main" val="1438985128"/>
                    </a:ext>
                  </a:extLst>
                </a:gridCol>
                <a:gridCol w="822960">
                  <a:extLst>
                    <a:ext uri="{9D8B030D-6E8A-4147-A177-3AD203B41FA5}">
                      <a16:colId xmlns="" xmlns:a16="http://schemas.microsoft.com/office/drawing/2014/main" val="318072314"/>
                    </a:ext>
                  </a:extLst>
                </a:gridCol>
                <a:gridCol w="822960">
                  <a:extLst>
                    <a:ext uri="{9D8B030D-6E8A-4147-A177-3AD203B41FA5}">
                      <a16:colId xmlns="" xmlns:a16="http://schemas.microsoft.com/office/drawing/2014/main" val="4212161074"/>
                    </a:ext>
                  </a:extLst>
                </a:gridCol>
                <a:gridCol w="914400">
                  <a:extLst>
                    <a:ext uri="{9D8B030D-6E8A-4147-A177-3AD203B41FA5}">
                      <a16:colId xmlns=""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All Trials </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Simpson’s Index of Diversity</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761092936"/>
                  </a:ext>
                </a:extLst>
              </a:tr>
              <a:tr h="171727">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0.07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0.06988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1.72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0.193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Group</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0.01577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0.388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0.535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 xmlns:a16="http://schemas.microsoft.com/office/drawing/2014/main" val="3900653343"/>
                  </a:ext>
                </a:extLst>
              </a:tr>
              <a:tr h="182880">
                <a:tc>
                  <a:txBody>
                    <a:bodyPr/>
                    <a:lstStyle/>
                    <a:p>
                      <a:pPr algn="l" fontAlgn="b"/>
                      <a:r>
                        <a:rPr lang="en-US" sz="1200" b="0" i="0" u="none" strike="noStrike">
                          <a:solidFill>
                            <a:srgbClr val="000000"/>
                          </a:solidFill>
                          <a:effectLst/>
                          <a:latin typeface="Times New Roman" panose="02020603050405020304" pitchFamily="18" charset="0"/>
                        </a:rPr>
                        <a:t>Day:Group</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0.00711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0.175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0.677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 xmlns:a16="http://schemas.microsoft.com/office/drawing/2014/main" val="2456425463"/>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3.372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0.04063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229289010"/>
                  </a:ext>
                </a:extLst>
              </a:tr>
            </a:tbl>
          </a:graphicData>
        </a:graphic>
      </p:graphicFrame>
    </p:spTree>
    <p:extLst>
      <p:ext uri="{BB962C8B-B14F-4D97-AF65-F5344CB8AC3E}">
        <p14:creationId xmlns:p14="http://schemas.microsoft.com/office/powerpoint/2010/main" val="2506153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83EC9DC7-0745-4C8A-B6FF-70FDC68AE05C}"/>
              </a:ext>
            </a:extLst>
          </p:cNvPr>
          <p:cNvSpPr/>
          <p:nvPr/>
        </p:nvSpPr>
        <p:spPr>
          <a:xfrm>
            <a:off x="341255" y="221514"/>
            <a:ext cx="7153538"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S3. Two-way ANOVAs for the Simpson’s Index of Diversity values by Day and Treatment in Trial 1.</a:t>
            </a:r>
          </a:p>
        </p:txBody>
      </p:sp>
      <p:graphicFrame>
        <p:nvGraphicFramePr>
          <p:cNvPr id="9" name="Table 8">
            <a:extLst>
              <a:ext uri="{FF2B5EF4-FFF2-40B4-BE49-F238E27FC236}">
                <a16:creationId xmlns="" xmlns:a16="http://schemas.microsoft.com/office/drawing/2014/main" id="{10CDBA87-5521-479D-885A-C4B847CDCF6E}"/>
              </a:ext>
            </a:extLst>
          </p:cNvPr>
          <p:cNvGraphicFramePr>
            <a:graphicFrameLocks noGrp="1"/>
          </p:cNvGraphicFramePr>
          <p:nvPr>
            <p:extLst>
              <p:ext uri="{D42A27DB-BD31-4B8C-83A1-F6EECF244321}">
                <p14:modId xmlns:p14="http://schemas.microsoft.com/office/powerpoint/2010/main" val="3043104845"/>
              </p:ext>
            </p:extLst>
          </p:nvPr>
        </p:nvGraphicFramePr>
        <p:xfrm>
          <a:off x="395493" y="626040"/>
          <a:ext cx="6600222" cy="1135380"/>
        </p:xfrm>
        <a:graphic>
          <a:graphicData uri="http://schemas.openxmlformats.org/drawingml/2006/table">
            <a:tbl>
              <a:tblPr firstRow="1" firstCol="1" bandRow="1"/>
              <a:tblGrid>
                <a:gridCol w="1753902">
                  <a:extLst>
                    <a:ext uri="{9D8B030D-6E8A-4147-A177-3AD203B41FA5}">
                      <a16:colId xmlns="" xmlns:a16="http://schemas.microsoft.com/office/drawing/2014/main" val="172750980"/>
                    </a:ext>
                  </a:extLst>
                </a:gridCol>
                <a:gridCol w="640080">
                  <a:extLst>
                    <a:ext uri="{9D8B030D-6E8A-4147-A177-3AD203B41FA5}">
                      <a16:colId xmlns="" xmlns:a16="http://schemas.microsoft.com/office/drawing/2014/main" val="1636158168"/>
                    </a:ext>
                  </a:extLst>
                </a:gridCol>
                <a:gridCol w="822960">
                  <a:extLst>
                    <a:ext uri="{9D8B030D-6E8A-4147-A177-3AD203B41FA5}">
                      <a16:colId xmlns="" xmlns:a16="http://schemas.microsoft.com/office/drawing/2014/main" val="2854712691"/>
                    </a:ext>
                  </a:extLst>
                </a:gridCol>
                <a:gridCol w="822960">
                  <a:extLst>
                    <a:ext uri="{9D8B030D-6E8A-4147-A177-3AD203B41FA5}">
                      <a16:colId xmlns="" xmlns:a16="http://schemas.microsoft.com/office/drawing/2014/main" val="1438985128"/>
                    </a:ext>
                  </a:extLst>
                </a:gridCol>
                <a:gridCol w="822960">
                  <a:extLst>
                    <a:ext uri="{9D8B030D-6E8A-4147-A177-3AD203B41FA5}">
                      <a16:colId xmlns="" xmlns:a16="http://schemas.microsoft.com/office/drawing/2014/main" val="318072314"/>
                    </a:ext>
                  </a:extLst>
                </a:gridCol>
                <a:gridCol w="822960">
                  <a:extLst>
                    <a:ext uri="{9D8B030D-6E8A-4147-A177-3AD203B41FA5}">
                      <a16:colId xmlns="" xmlns:a16="http://schemas.microsoft.com/office/drawing/2014/main" val="4212161074"/>
                    </a:ext>
                  </a:extLst>
                </a:gridCol>
                <a:gridCol w="914400">
                  <a:extLst>
                    <a:ext uri="{9D8B030D-6E8A-4147-A177-3AD203B41FA5}">
                      <a16:colId xmlns=""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1 - Water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761092936"/>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0.000277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0.0002775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0.35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0.571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57150" indent="0"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9.36E-04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9.37E-04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1.18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0.309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marL="57150" indent="0"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 xmlns:a16="http://schemas.microsoft.com/office/drawing/2014/main" val="2717975501"/>
                  </a:ext>
                </a:extLst>
              </a:tr>
              <a:tr h="182880">
                <a:tc>
                  <a:txBody>
                    <a:bodyPr/>
                    <a:lstStyle/>
                    <a:p>
                      <a:pPr algn="l"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Day:Treatment</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4.94E-04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4.94E-04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0.623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0.453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marL="57150" indent="0"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 xmlns:a16="http://schemas.microsoft.com/office/drawing/2014/main" val="2899734380"/>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0.006347</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0.0007933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229289010"/>
                  </a:ext>
                </a:extLst>
              </a:tr>
            </a:tbl>
          </a:graphicData>
        </a:graphic>
      </p:graphicFrame>
      <p:graphicFrame>
        <p:nvGraphicFramePr>
          <p:cNvPr id="14" name="Table 13">
            <a:extLst>
              <a:ext uri="{FF2B5EF4-FFF2-40B4-BE49-F238E27FC236}">
                <a16:creationId xmlns="" xmlns:a16="http://schemas.microsoft.com/office/drawing/2014/main" id="{B7BDF7C2-377A-497E-9419-F5DE92230B34}"/>
              </a:ext>
            </a:extLst>
          </p:cNvPr>
          <p:cNvGraphicFramePr>
            <a:graphicFrameLocks noGrp="1"/>
          </p:cNvGraphicFramePr>
          <p:nvPr>
            <p:extLst>
              <p:ext uri="{D42A27DB-BD31-4B8C-83A1-F6EECF244321}">
                <p14:modId xmlns:p14="http://schemas.microsoft.com/office/powerpoint/2010/main" val="60568372"/>
              </p:ext>
            </p:extLst>
          </p:nvPr>
        </p:nvGraphicFramePr>
        <p:xfrm>
          <a:off x="395493" y="1888947"/>
          <a:ext cx="6600222" cy="1135380"/>
        </p:xfrm>
        <a:graphic>
          <a:graphicData uri="http://schemas.openxmlformats.org/drawingml/2006/table">
            <a:tbl>
              <a:tblPr firstRow="1" firstCol="1" bandRow="1"/>
              <a:tblGrid>
                <a:gridCol w="1753902">
                  <a:extLst>
                    <a:ext uri="{9D8B030D-6E8A-4147-A177-3AD203B41FA5}">
                      <a16:colId xmlns="" xmlns:a16="http://schemas.microsoft.com/office/drawing/2014/main" val="172750980"/>
                    </a:ext>
                  </a:extLst>
                </a:gridCol>
                <a:gridCol w="640080">
                  <a:extLst>
                    <a:ext uri="{9D8B030D-6E8A-4147-A177-3AD203B41FA5}">
                      <a16:colId xmlns="" xmlns:a16="http://schemas.microsoft.com/office/drawing/2014/main" val="1636158168"/>
                    </a:ext>
                  </a:extLst>
                </a:gridCol>
                <a:gridCol w="822960">
                  <a:extLst>
                    <a:ext uri="{9D8B030D-6E8A-4147-A177-3AD203B41FA5}">
                      <a16:colId xmlns="" xmlns:a16="http://schemas.microsoft.com/office/drawing/2014/main" val="2854712691"/>
                    </a:ext>
                  </a:extLst>
                </a:gridCol>
                <a:gridCol w="822960">
                  <a:extLst>
                    <a:ext uri="{9D8B030D-6E8A-4147-A177-3AD203B41FA5}">
                      <a16:colId xmlns="" xmlns:a16="http://schemas.microsoft.com/office/drawing/2014/main" val="1438985128"/>
                    </a:ext>
                  </a:extLst>
                </a:gridCol>
                <a:gridCol w="822960">
                  <a:extLst>
                    <a:ext uri="{9D8B030D-6E8A-4147-A177-3AD203B41FA5}">
                      <a16:colId xmlns="" xmlns:a16="http://schemas.microsoft.com/office/drawing/2014/main" val="318072314"/>
                    </a:ext>
                  </a:extLst>
                </a:gridCol>
                <a:gridCol w="822960">
                  <a:extLst>
                    <a:ext uri="{9D8B030D-6E8A-4147-A177-3AD203B41FA5}">
                      <a16:colId xmlns="" xmlns:a16="http://schemas.microsoft.com/office/drawing/2014/main" val="4212161074"/>
                    </a:ext>
                  </a:extLst>
                </a:gridCol>
                <a:gridCol w="914400">
                  <a:extLst>
                    <a:ext uri="{9D8B030D-6E8A-4147-A177-3AD203B41FA5}">
                      <a16:colId xmlns=""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1 - Biofilm Swab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761092936"/>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0.3443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0.3443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71.378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2.94E-05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0.0032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0.0032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0.663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0.439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 xmlns:a16="http://schemas.microsoft.com/office/drawing/2014/main" val="2717975501"/>
                  </a:ext>
                </a:extLst>
              </a:tr>
              <a:tr h="182880">
                <a:tc>
                  <a:txBody>
                    <a:bodyPr/>
                    <a:lstStyle/>
                    <a:p>
                      <a:pPr algn="l"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Day:Treatment</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8.40E-03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8.40E-03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1.75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0.222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 xmlns:a16="http://schemas.microsoft.com/office/drawing/2014/main" val="2899734380"/>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3.86E-02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4.80E-03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229289010"/>
                  </a:ext>
                </a:extLst>
              </a:tr>
            </a:tbl>
          </a:graphicData>
        </a:graphic>
      </p:graphicFrame>
      <p:graphicFrame>
        <p:nvGraphicFramePr>
          <p:cNvPr id="15" name="Table 14">
            <a:extLst>
              <a:ext uri="{FF2B5EF4-FFF2-40B4-BE49-F238E27FC236}">
                <a16:creationId xmlns="" xmlns:a16="http://schemas.microsoft.com/office/drawing/2014/main" id="{81E80CC2-6BB2-4473-BE1F-345B09E8F9E6}"/>
              </a:ext>
            </a:extLst>
          </p:cNvPr>
          <p:cNvGraphicFramePr>
            <a:graphicFrameLocks noGrp="1"/>
          </p:cNvGraphicFramePr>
          <p:nvPr>
            <p:extLst>
              <p:ext uri="{D42A27DB-BD31-4B8C-83A1-F6EECF244321}">
                <p14:modId xmlns:p14="http://schemas.microsoft.com/office/powerpoint/2010/main" val="3314485064"/>
              </p:ext>
            </p:extLst>
          </p:nvPr>
        </p:nvGraphicFramePr>
        <p:xfrm>
          <a:off x="395493" y="3151854"/>
          <a:ext cx="6600222" cy="1135380"/>
        </p:xfrm>
        <a:graphic>
          <a:graphicData uri="http://schemas.openxmlformats.org/drawingml/2006/table">
            <a:tbl>
              <a:tblPr firstRow="1" firstCol="1" bandRow="1"/>
              <a:tblGrid>
                <a:gridCol w="1753902">
                  <a:extLst>
                    <a:ext uri="{9D8B030D-6E8A-4147-A177-3AD203B41FA5}">
                      <a16:colId xmlns="" xmlns:a16="http://schemas.microsoft.com/office/drawing/2014/main" val="172750980"/>
                    </a:ext>
                  </a:extLst>
                </a:gridCol>
                <a:gridCol w="640080">
                  <a:extLst>
                    <a:ext uri="{9D8B030D-6E8A-4147-A177-3AD203B41FA5}">
                      <a16:colId xmlns="" xmlns:a16="http://schemas.microsoft.com/office/drawing/2014/main" val="1636158168"/>
                    </a:ext>
                  </a:extLst>
                </a:gridCol>
                <a:gridCol w="822960">
                  <a:extLst>
                    <a:ext uri="{9D8B030D-6E8A-4147-A177-3AD203B41FA5}">
                      <a16:colId xmlns="" xmlns:a16="http://schemas.microsoft.com/office/drawing/2014/main" val="2854712691"/>
                    </a:ext>
                  </a:extLst>
                </a:gridCol>
                <a:gridCol w="822960">
                  <a:extLst>
                    <a:ext uri="{9D8B030D-6E8A-4147-A177-3AD203B41FA5}">
                      <a16:colId xmlns="" xmlns:a16="http://schemas.microsoft.com/office/drawing/2014/main" val="1438985128"/>
                    </a:ext>
                  </a:extLst>
                </a:gridCol>
                <a:gridCol w="822960">
                  <a:extLst>
                    <a:ext uri="{9D8B030D-6E8A-4147-A177-3AD203B41FA5}">
                      <a16:colId xmlns="" xmlns:a16="http://schemas.microsoft.com/office/drawing/2014/main" val="318072314"/>
                    </a:ext>
                  </a:extLst>
                </a:gridCol>
                <a:gridCol w="822960">
                  <a:extLst>
                    <a:ext uri="{9D8B030D-6E8A-4147-A177-3AD203B41FA5}">
                      <a16:colId xmlns="" xmlns:a16="http://schemas.microsoft.com/office/drawing/2014/main" val="4212161074"/>
                    </a:ext>
                  </a:extLst>
                </a:gridCol>
                <a:gridCol w="914400">
                  <a:extLst>
                    <a:ext uri="{9D8B030D-6E8A-4147-A177-3AD203B41FA5}">
                      <a16:colId xmlns=""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1 - Oyster Larvae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761092936"/>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0.2348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0.2348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11.312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0.00988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0.00625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0.00625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0.301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0.59824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 xmlns:a16="http://schemas.microsoft.com/office/drawing/2014/main" val="2717975501"/>
                  </a:ext>
                </a:extLst>
              </a:tr>
              <a:tr h="182880">
                <a:tc>
                  <a:txBody>
                    <a:bodyPr/>
                    <a:lstStyle/>
                    <a:p>
                      <a:pPr algn="l"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Day:Treatment</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0.00121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0.00121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0.058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0.8155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 xmlns:a16="http://schemas.microsoft.com/office/drawing/2014/main" val="2899734380"/>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0.16606</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0.02076</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229289010"/>
                  </a:ext>
                </a:extLst>
              </a:tr>
            </a:tbl>
          </a:graphicData>
        </a:graphic>
      </p:graphicFrame>
    </p:spTree>
    <p:extLst>
      <p:ext uri="{BB962C8B-B14F-4D97-AF65-F5344CB8AC3E}">
        <p14:creationId xmlns:p14="http://schemas.microsoft.com/office/powerpoint/2010/main" val="609835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83EC9DC7-0745-4C8A-B6FF-70FDC68AE05C}"/>
              </a:ext>
            </a:extLst>
          </p:cNvPr>
          <p:cNvSpPr/>
          <p:nvPr/>
        </p:nvSpPr>
        <p:spPr>
          <a:xfrm>
            <a:off x="341255" y="221514"/>
            <a:ext cx="7153538"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S4. Two-way ANOVAs for the Simpson’s Index of Diversity values by Day and Treatment in Trial 2.</a:t>
            </a:r>
          </a:p>
        </p:txBody>
      </p:sp>
      <p:graphicFrame>
        <p:nvGraphicFramePr>
          <p:cNvPr id="9" name="Table 8">
            <a:extLst>
              <a:ext uri="{FF2B5EF4-FFF2-40B4-BE49-F238E27FC236}">
                <a16:creationId xmlns="" xmlns:a16="http://schemas.microsoft.com/office/drawing/2014/main" id="{10CDBA87-5521-479D-885A-C4B847CDCF6E}"/>
              </a:ext>
            </a:extLst>
          </p:cNvPr>
          <p:cNvGraphicFramePr>
            <a:graphicFrameLocks noGrp="1"/>
          </p:cNvGraphicFramePr>
          <p:nvPr>
            <p:extLst>
              <p:ext uri="{D42A27DB-BD31-4B8C-83A1-F6EECF244321}">
                <p14:modId xmlns:p14="http://schemas.microsoft.com/office/powerpoint/2010/main" val="75613975"/>
              </p:ext>
            </p:extLst>
          </p:nvPr>
        </p:nvGraphicFramePr>
        <p:xfrm>
          <a:off x="395493" y="626040"/>
          <a:ext cx="6600222" cy="1135380"/>
        </p:xfrm>
        <a:graphic>
          <a:graphicData uri="http://schemas.openxmlformats.org/drawingml/2006/table">
            <a:tbl>
              <a:tblPr firstRow="1" firstCol="1" bandRow="1"/>
              <a:tblGrid>
                <a:gridCol w="1753902">
                  <a:extLst>
                    <a:ext uri="{9D8B030D-6E8A-4147-A177-3AD203B41FA5}">
                      <a16:colId xmlns="" xmlns:a16="http://schemas.microsoft.com/office/drawing/2014/main" val="172750980"/>
                    </a:ext>
                  </a:extLst>
                </a:gridCol>
                <a:gridCol w="640080">
                  <a:extLst>
                    <a:ext uri="{9D8B030D-6E8A-4147-A177-3AD203B41FA5}">
                      <a16:colId xmlns="" xmlns:a16="http://schemas.microsoft.com/office/drawing/2014/main" val="1636158168"/>
                    </a:ext>
                  </a:extLst>
                </a:gridCol>
                <a:gridCol w="822960">
                  <a:extLst>
                    <a:ext uri="{9D8B030D-6E8A-4147-A177-3AD203B41FA5}">
                      <a16:colId xmlns="" xmlns:a16="http://schemas.microsoft.com/office/drawing/2014/main" val="2854712691"/>
                    </a:ext>
                  </a:extLst>
                </a:gridCol>
                <a:gridCol w="822960">
                  <a:extLst>
                    <a:ext uri="{9D8B030D-6E8A-4147-A177-3AD203B41FA5}">
                      <a16:colId xmlns="" xmlns:a16="http://schemas.microsoft.com/office/drawing/2014/main" val="1438985128"/>
                    </a:ext>
                  </a:extLst>
                </a:gridCol>
                <a:gridCol w="822960">
                  <a:extLst>
                    <a:ext uri="{9D8B030D-6E8A-4147-A177-3AD203B41FA5}">
                      <a16:colId xmlns="" xmlns:a16="http://schemas.microsoft.com/office/drawing/2014/main" val="318072314"/>
                    </a:ext>
                  </a:extLst>
                </a:gridCol>
                <a:gridCol w="822960">
                  <a:extLst>
                    <a:ext uri="{9D8B030D-6E8A-4147-A177-3AD203B41FA5}">
                      <a16:colId xmlns="" xmlns:a16="http://schemas.microsoft.com/office/drawing/2014/main" val="4212161074"/>
                    </a:ext>
                  </a:extLst>
                </a:gridCol>
                <a:gridCol w="914400">
                  <a:extLst>
                    <a:ext uri="{9D8B030D-6E8A-4147-A177-3AD203B41FA5}">
                      <a16:colId xmlns=""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2 - Water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761092936"/>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0.016033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0.016033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12.27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0.00805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0.000141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0.000141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0.108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0.75137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 xmlns:a16="http://schemas.microsoft.com/office/drawing/2014/main" val="2717975501"/>
                  </a:ext>
                </a:extLst>
              </a:tr>
              <a:tr h="182880">
                <a:tc>
                  <a:txBody>
                    <a:bodyPr/>
                    <a:lstStyle/>
                    <a:p>
                      <a:pPr algn="l"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Day:Treatment</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0.003703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0.003703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2.834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0.13078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 xmlns:a16="http://schemas.microsoft.com/office/drawing/2014/main" val="2899734380"/>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0.010454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0.001307</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229289010"/>
                  </a:ext>
                </a:extLst>
              </a:tr>
            </a:tbl>
          </a:graphicData>
        </a:graphic>
      </p:graphicFrame>
      <p:graphicFrame>
        <p:nvGraphicFramePr>
          <p:cNvPr id="14" name="Table 13">
            <a:extLst>
              <a:ext uri="{FF2B5EF4-FFF2-40B4-BE49-F238E27FC236}">
                <a16:creationId xmlns="" xmlns:a16="http://schemas.microsoft.com/office/drawing/2014/main" id="{B7BDF7C2-377A-497E-9419-F5DE92230B34}"/>
              </a:ext>
            </a:extLst>
          </p:cNvPr>
          <p:cNvGraphicFramePr>
            <a:graphicFrameLocks noGrp="1"/>
          </p:cNvGraphicFramePr>
          <p:nvPr>
            <p:extLst>
              <p:ext uri="{D42A27DB-BD31-4B8C-83A1-F6EECF244321}">
                <p14:modId xmlns:p14="http://schemas.microsoft.com/office/powerpoint/2010/main" val="254902638"/>
              </p:ext>
            </p:extLst>
          </p:nvPr>
        </p:nvGraphicFramePr>
        <p:xfrm>
          <a:off x="395493" y="1888947"/>
          <a:ext cx="6600222" cy="1135380"/>
        </p:xfrm>
        <a:graphic>
          <a:graphicData uri="http://schemas.openxmlformats.org/drawingml/2006/table">
            <a:tbl>
              <a:tblPr firstRow="1" firstCol="1" bandRow="1"/>
              <a:tblGrid>
                <a:gridCol w="1753902">
                  <a:extLst>
                    <a:ext uri="{9D8B030D-6E8A-4147-A177-3AD203B41FA5}">
                      <a16:colId xmlns="" xmlns:a16="http://schemas.microsoft.com/office/drawing/2014/main" val="172750980"/>
                    </a:ext>
                  </a:extLst>
                </a:gridCol>
                <a:gridCol w="640080">
                  <a:extLst>
                    <a:ext uri="{9D8B030D-6E8A-4147-A177-3AD203B41FA5}">
                      <a16:colId xmlns="" xmlns:a16="http://schemas.microsoft.com/office/drawing/2014/main" val="1636158168"/>
                    </a:ext>
                  </a:extLst>
                </a:gridCol>
                <a:gridCol w="822960">
                  <a:extLst>
                    <a:ext uri="{9D8B030D-6E8A-4147-A177-3AD203B41FA5}">
                      <a16:colId xmlns="" xmlns:a16="http://schemas.microsoft.com/office/drawing/2014/main" val="2854712691"/>
                    </a:ext>
                  </a:extLst>
                </a:gridCol>
                <a:gridCol w="822960">
                  <a:extLst>
                    <a:ext uri="{9D8B030D-6E8A-4147-A177-3AD203B41FA5}">
                      <a16:colId xmlns="" xmlns:a16="http://schemas.microsoft.com/office/drawing/2014/main" val="1438985128"/>
                    </a:ext>
                  </a:extLst>
                </a:gridCol>
                <a:gridCol w="822960">
                  <a:extLst>
                    <a:ext uri="{9D8B030D-6E8A-4147-A177-3AD203B41FA5}">
                      <a16:colId xmlns="" xmlns:a16="http://schemas.microsoft.com/office/drawing/2014/main" val="318072314"/>
                    </a:ext>
                  </a:extLst>
                </a:gridCol>
                <a:gridCol w="822960">
                  <a:extLst>
                    <a:ext uri="{9D8B030D-6E8A-4147-A177-3AD203B41FA5}">
                      <a16:colId xmlns="" xmlns:a16="http://schemas.microsoft.com/office/drawing/2014/main" val="4212161074"/>
                    </a:ext>
                  </a:extLst>
                </a:gridCol>
                <a:gridCol w="914400">
                  <a:extLst>
                    <a:ext uri="{9D8B030D-6E8A-4147-A177-3AD203B41FA5}">
                      <a16:colId xmlns=""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2 - Biofilm Swab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761092936"/>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0.01117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0.01117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3.346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0.000421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0.000421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0.126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0.732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 xmlns:a16="http://schemas.microsoft.com/office/drawing/2014/main" val="2717975501"/>
                  </a:ext>
                </a:extLst>
              </a:tr>
              <a:tr h="182880">
                <a:tc>
                  <a:txBody>
                    <a:bodyPr/>
                    <a:lstStyle/>
                    <a:p>
                      <a:pPr algn="l"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Day:Treatment</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0.001787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0.001787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0.535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0.485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 xmlns:a16="http://schemas.microsoft.com/office/drawing/2014/main" val="2899734380"/>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0.026704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0.003338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229289010"/>
                  </a:ext>
                </a:extLst>
              </a:tr>
            </a:tbl>
          </a:graphicData>
        </a:graphic>
      </p:graphicFrame>
      <p:graphicFrame>
        <p:nvGraphicFramePr>
          <p:cNvPr id="15" name="Table 14">
            <a:extLst>
              <a:ext uri="{FF2B5EF4-FFF2-40B4-BE49-F238E27FC236}">
                <a16:creationId xmlns="" xmlns:a16="http://schemas.microsoft.com/office/drawing/2014/main" id="{81E80CC2-6BB2-4473-BE1F-345B09E8F9E6}"/>
              </a:ext>
            </a:extLst>
          </p:cNvPr>
          <p:cNvGraphicFramePr>
            <a:graphicFrameLocks noGrp="1"/>
          </p:cNvGraphicFramePr>
          <p:nvPr>
            <p:extLst>
              <p:ext uri="{D42A27DB-BD31-4B8C-83A1-F6EECF244321}">
                <p14:modId xmlns:p14="http://schemas.microsoft.com/office/powerpoint/2010/main" val="632262373"/>
              </p:ext>
            </p:extLst>
          </p:nvPr>
        </p:nvGraphicFramePr>
        <p:xfrm>
          <a:off x="395493" y="3151854"/>
          <a:ext cx="6600222" cy="942975"/>
        </p:xfrm>
        <a:graphic>
          <a:graphicData uri="http://schemas.openxmlformats.org/drawingml/2006/table">
            <a:tbl>
              <a:tblPr firstRow="1" firstCol="1" bandRow="1"/>
              <a:tblGrid>
                <a:gridCol w="1753902">
                  <a:extLst>
                    <a:ext uri="{9D8B030D-6E8A-4147-A177-3AD203B41FA5}">
                      <a16:colId xmlns="" xmlns:a16="http://schemas.microsoft.com/office/drawing/2014/main" val="172750980"/>
                    </a:ext>
                  </a:extLst>
                </a:gridCol>
                <a:gridCol w="640080">
                  <a:extLst>
                    <a:ext uri="{9D8B030D-6E8A-4147-A177-3AD203B41FA5}">
                      <a16:colId xmlns="" xmlns:a16="http://schemas.microsoft.com/office/drawing/2014/main" val="1636158168"/>
                    </a:ext>
                  </a:extLst>
                </a:gridCol>
                <a:gridCol w="822960">
                  <a:extLst>
                    <a:ext uri="{9D8B030D-6E8A-4147-A177-3AD203B41FA5}">
                      <a16:colId xmlns="" xmlns:a16="http://schemas.microsoft.com/office/drawing/2014/main" val="2854712691"/>
                    </a:ext>
                  </a:extLst>
                </a:gridCol>
                <a:gridCol w="822960">
                  <a:extLst>
                    <a:ext uri="{9D8B030D-6E8A-4147-A177-3AD203B41FA5}">
                      <a16:colId xmlns="" xmlns:a16="http://schemas.microsoft.com/office/drawing/2014/main" val="1438985128"/>
                    </a:ext>
                  </a:extLst>
                </a:gridCol>
                <a:gridCol w="822960">
                  <a:extLst>
                    <a:ext uri="{9D8B030D-6E8A-4147-A177-3AD203B41FA5}">
                      <a16:colId xmlns="" xmlns:a16="http://schemas.microsoft.com/office/drawing/2014/main" val="318072314"/>
                    </a:ext>
                  </a:extLst>
                </a:gridCol>
                <a:gridCol w="822960">
                  <a:extLst>
                    <a:ext uri="{9D8B030D-6E8A-4147-A177-3AD203B41FA5}">
                      <a16:colId xmlns="" xmlns:a16="http://schemas.microsoft.com/office/drawing/2014/main" val="4212161074"/>
                    </a:ext>
                  </a:extLst>
                </a:gridCol>
                <a:gridCol w="914400">
                  <a:extLst>
                    <a:ext uri="{9D8B030D-6E8A-4147-A177-3AD203B41FA5}">
                      <a16:colId xmlns=""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2 - Oyster Larvae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761092936"/>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0.00021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0.000206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0.917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0.01966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0.019658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1.136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0.327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 xmlns:a16="http://schemas.microsoft.com/office/drawing/2014/main" val="2717975501"/>
                  </a:ext>
                </a:extLst>
              </a:tr>
              <a:tr h="182880">
                <a:tc>
                  <a:txBody>
                    <a:bodyPr/>
                    <a:lstStyle/>
                    <a:p>
                      <a:pPr algn="l"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Resduals</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Times New Roman" panose="02020603050405020304" pitchFamily="18" charset="0"/>
                        </a:rPr>
                        <a:t>6</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Times New Roman" panose="02020603050405020304" pitchFamily="18" charset="0"/>
                        </a:rPr>
                        <a:t>0.10379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Times New Roman" panose="02020603050405020304" pitchFamily="18" charset="0"/>
                        </a:rPr>
                        <a:t>0.017298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229289010"/>
                  </a:ext>
                </a:extLst>
              </a:tr>
            </a:tbl>
          </a:graphicData>
        </a:graphic>
      </p:graphicFrame>
    </p:spTree>
    <p:extLst>
      <p:ext uri="{BB962C8B-B14F-4D97-AF65-F5344CB8AC3E}">
        <p14:creationId xmlns:p14="http://schemas.microsoft.com/office/powerpoint/2010/main" val="3962404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83EC9DC7-0745-4C8A-B6FF-70FDC68AE05C}"/>
              </a:ext>
            </a:extLst>
          </p:cNvPr>
          <p:cNvSpPr/>
          <p:nvPr/>
        </p:nvSpPr>
        <p:spPr>
          <a:xfrm>
            <a:off x="341255" y="221514"/>
            <a:ext cx="7153538"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S5. Two-way ANOVA for the Simpson’s Index of Diversity values by Day and Treatment in Trial 3.</a:t>
            </a:r>
          </a:p>
        </p:txBody>
      </p:sp>
      <p:graphicFrame>
        <p:nvGraphicFramePr>
          <p:cNvPr id="9" name="Table 8">
            <a:extLst>
              <a:ext uri="{FF2B5EF4-FFF2-40B4-BE49-F238E27FC236}">
                <a16:creationId xmlns="" xmlns:a16="http://schemas.microsoft.com/office/drawing/2014/main" id="{10CDBA87-5521-479D-885A-C4B847CDCF6E}"/>
              </a:ext>
            </a:extLst>
          </p:cNvPr>
          <p:cNvGraphicFramePr>
            <a:graphicFrameLocks noGrp="1"/>
          </p:cNvGraphicFramePr>
          <p:nvPr>
            <p:extLst>
              <p:ext uri="{D42A27DB-BD31-4B8C-83A1-F6EECF244321}">
                <p14:modId xmlns:p14="http://schemas.microsoft.com/office/powerpoint/2010/main" val="3946935420"/>
              </p:ext>
            </p:extLst>
          </p:nvPr>
        </p:nvGraphicFramePr>
        <p:xfrm>
          <a:off x="395493" y="626040"/>
          <a:ext cx="6600222" cy="1135380"/>
        </p:xfrm>
        <a:graphic>
          <a:graphicData uri="http://schemas.openxmlformats.org/drawingml/2006/table">
            <a:tbl>
              <a:tblPr firstRow="1" firstCol="1" bandRow="1"/>
              <a:tblGrid>
                <a:gridCol w="1753902">
                  <a:extLst>
                    <a:ext uri="{9D8B030D-6E8A-4147-A177-3AD203B41FA5}">
                      <a16:colId xmlns="" xmlns:a16="http://schemas.microsoft.com/office/drawing/2014/main" val="172750980"/>
                    </a:ext>
                  </a:extLst>
                </a:gridCol>
                <a:gridCol w="640080">
                  <a:extLst>
                    <a:ext uri="{9D8B030D-6E8A-4147-A177-3AD203B41FA5}">
                      <a16:colId xmlns="" xmlns:a16="http://schemas.microsoft.com/office/drawing/2014/main" val="1636158168"/>
                    </a:ext>
                  </a:extLst>
                </a:gridCol>
                <a:gridCol w="822960">
                  <a:extLst>
                    <a:ext uri="{9D8B030D-6E8A-4147-A177-3AD203B41FA5}">
                      <a16:colId xmlns="" xmlns:a16="http://schemas.microsoft.com/office/drawing/2014/main" val="2854712691"/>
                    </a:ext>
                  </a:extLst>
                </a:gridCol>
                <a:gridCol w="822960">
                  <a:extLst>
                    <a:ext uri="{9D8B030D-6E8A-4147-A177-3AD203B41FA5}">
                      <a16:colId xmlns="" xmlns:a16="http://schemas.microsoft.com/office/drawing/2014/main" val="1438985128"/>
                    </a:ext>
                  </a:extLst>
                </a:gridCol>
                <a:gridCol w="822960">
                  <a:extLst>
                    <a:ext uri="{9D8B030D-6E8A-4147-A177-3AD203B41FA5}">
                      <a16:colId xmlns="" xmlns:a16="http://schemas.microsoft.com/office/drawing/2014/main" val="318072314"/>
                    </a:ext>
                  </a:extLst>
                </a:gridCol>
                <a:gridCol w="822960">
                  <a:extLst>
                    <a:ext uri="{9D8B030D-6E8A-4147-A177-3AD203B41FA5}">
                      <a16:colId xmlns="" xmlns:a16="http://schemas.microsoft.com/office/drawing/2014/main" val="4212161074"/>
                    </a:ext>
                  </a:extLst>
                </a:gridCol>
                <a:gridCol w="914400">
                  <a:extLst>
                    <a:ext uri="{9D8B030D-6E8A-4147-A177-3AD203B41FA5}">
                      <a16:colId xmlns=""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3 - Water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761092936"/>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0.009329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0.009329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10.68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0.00561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0.001006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0.001006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1.152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0.30125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 xmlns:a16="http://schemas.microsoft.com/office/drawing/2014/main" val="2717975501"/>
                  </a:ext>
                </a:extLst>
              </a:tr>
              <a:tr h="182880">
                <a:tc>
                  <a:txBody>
                    <a:bodyPr/>
                    <a:lstStyle/>
                    <a:p>
                      <a:pPr algn="l"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Day:Treatment</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0.000254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0.000254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0.291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0.59832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 xmlns:a16="http://schemas.microsoft.com/office/drawing/2014/main" val="2899734380"/>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14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0.012229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0.000873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229289010"/>
                  </a:ext>
                </a:extLst>
              </a:tr>
            </a:tbl>
          </a:graphicData>
        </a:graphic>
      </p:graphicFrame>
    </p:spTree>
    <p:extLst>
      <p:ext uri="{BB962C8B-B14F-4D97-AF65-F5344CB8AC3E}">
        <p14:creationId xmlns:p14="http://schemas.microsoft.com/office/powerpoint/2010/main" val="1275811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83EC9DC7-0745-4C8A-B6FF-70FDC68AE05C}"/>
              </a:ext>
            </a:extLst>
          </p:cNvPr>
          <p:cNvSpPr/>
          <p:nvPr/>
        </p:nvSpPr>
        <p:spPr>
          <a:xfrm>
            <a:off x="341254" y="221514"/>
            <a:ext cx="7808335"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S6. Two-way ANOVAs for abundance of </a:t>
            </a:r>
            <a:r>
              <a:rPr lang="en-US" sz="1200" i="1" dirty="0">
                <a:latin typeface="Times New Roman" panose="02020603050405020304" pitchFamily="18" charset="0"/>
                <a:cs typeface="Times New Roman" panose="02020603050405020304" pitchFamily="18" charset="0"/>
              </a:rPr>
              <a:t>Bacillus </a:t>
            </a:r>
            <a:r>
              <a:rPr lang="en-US" sz="1200" dirty="0">
                <a:latin typeface="Times New Roman" panose="02020603050405020304" pitchFamily="18" charset="0"/>
                <a:cs typeface="Times New Roman" panose="02020603050405020304" pitchFamily="18" charset="0"/>
              </a:rPr>
              <a:t>spp. reads in water samples per Trial by Day and Treatment Group.</a:t>
            </a:r>
          </a:p>
        </p:txBody>
      </p:sp>
      <p:graphicFrame>
        <p:nvGraphicFramePr>
          <p:cNvPr id="9" name="Table 8">
            <a:extLst>
              <a:ext uri="{FF2B5EF4-FFF2-40B4-BE49-F238E27FC236}">
                <a16:creationId xmlns="" xmlns:a16="http://schemas.microsoft.com/office/drawing/2014/main" id="{10CDBA87-5521-479D-885A-C4B847CDCF6E}"/>
              </a:ext>
            </a:extLst>
          </p:cNvPr>
          <p:cNvGraphicFramePr>
            <a:graphicFrameLocks noGrp="1"/>
          </p:cNvGraphicFramePr>
          <p:nvPr>
            <p:extLst>
              <p:ext uri="{D42A27DB-BD31-4B8C-83A1-F6EECF244321}">
                <p14:modId xmlns:p14="http://schemas.microsoft.com/office/powerpoint/2010/main" val="1299441555"/>
              </p:ext>
            </p:extLst>
          </p:nvPr>
        </p:nvGraphicFramePr>
        <p:xfrm>
          <a:off x="395493" y="626040"/>
          <a:ext cx="6600222" cy="1135380"/>
        </p:xfrm>
        <a:graphic>
          <a:graphicData uri="http://schemas.openxmlformats.org/drawingml/2006/table">
            <a:tbl>
              <a:tblPr firstRow="1" firstCol="1" bandRow="1"/>
              <a:tblGrid>
                <a:gridCol w="1753902">
                  <a:extLst>
                    <a:ext uri="{9D8B030D-6E8A-4147-A177-3AD203B41FA5}">
                      <a16:colId xmlns="" xmlns:a16="http://schemas.microsoft.com/office/drawing/2014/main" val="172750980"/>
                    </a:ext>
                  </a:extLst>
                </a:gridCol>
                <a:gridCol w="640080">
                  <a:extLst>
                    <a:ext uri="{9D8B030D-6E8A-4147-A177-3AD203B41FA5}">
                      <a16:colId xmlns="" xmlns:a16="http://schemas.microsoft.com/office/drawing/2014/main" val="1636158168"/>
                    </a:ext>
                  </a:extLst>
                </a:gridCol>
                <a:gridCol w="822960">
                  <a:extLst>
                    <a:ext uri="{9D8B030D-6E8A-4147-A177-3AD203B41FA5}">
                      <a16:colId xmlns="" xmlns:a16="http://schemas.microsoft.com/office/drawing/2014/main" val="2854712691"/>
                    </a:ext>
                  </a:extLst>
                </a:gridCol>
                <a:gridCol w="822960">
                  <a:extLst>
                    <a:ext uri="{9D8B030D-6E8A-4147-A177-3AD203B41FA5}">
                      <a16:colId xmlns="" xmlns:a16="http://schemas.microsoft.com/office/drawing/2014/main" val="1438985128"/>
                    </a:ext>
                  </a:extLst>
                </a:gridCol>
                <a:gridCol w="822960">
                  <a:extLst>
                    <a:ext uri="{9D8B030D-6E8A-4147-A177-3AD203B41FA5}">
                      <a16:colId xmlns="" xmlns:a16="http://schemas.microsoft.com/office/drawing/2014/main" val="318072314"/>
                    </a:ext>
                  </a:extLst>
                </a:gridCol>
                <a:gridCol w="822960">
                  <a:extLst>
                    <a:ext uri="{9D8B030D-6E8A-4147-A177-3AD203B41FA5}">
                      <a16:colId xmlns="" xmlns:a16="http://schemas.microsoft.com/office/drawing/2014/main" val="4212161074"/>
                    </a:ext>
                  </a:extLst>
                </a:gridCol>
                <a:gridCol w="914400">
                  <a:extLst>
                    <a:ext uri="{9D8B030D-6E8A-4147-A177-3AD203B41FA5}">
                      <a16:colId xmlns=""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1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Bacillus</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spp.</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2494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2494.1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4.282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7.23E-02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3040</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3040.1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5.219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0.0517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2.91E+03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2.91E+03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5.003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0.0557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 xmlns:a16="http://schemas.microsoft.com/office/drawing/2014/main" val="2899734380"/>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4.66E+03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5.83E+02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229289010"/>
                  </a:ext>
                </a:extLst>
              </a:tr>
            </a:tbl>
          </a:graphicData>
        </a:graphic>
      </p:graphicFrame>
      <p:graphicFrame>
        <p:nvGraphicFramePr>
          <p:cNvPr id="14" name="Table 13">
            <a:extLst>
              <a:ext uri="{FF2B5EF4-FFF2-40B4-BE49-F238E27FC236}">
                <a16:creationId xmlns="" xmlns:a16="http://schemas.microsoft.com/office/drawing/2014/main" id="{B7BDF7C2-377A-497E-9419-F5DE92230B34}"/>
              </a:ext>
            </a:extLst>
          </p:cNvPr>
          <p:cNvGraphicFramePr>
            <a:graphicFrameLocks noGrp="1"/>
          </p:cNvGraphicFramePr>
          <p:nvPr>
            <p:extLst>
              <p:ext uri="{D42A27DB-BD31-4B8C-83A1-F6EECF244321}">
                <p14:modId xmlns:p14="http://schemas.microsoft.com/office/powerpoint/2010/main" val="1055187206"/>
              </p:ext>
            </p:extLst>
          </p:nvPr>
        </p:nvGraphicFramePr>
        <p:xfrm>
          <a:off x="395493" y="1888947"/>
          <a:ext cx="6600222" cy="1135380"/>
        </p:xfrm>
        <a:graphic>
          <a:graphicData uri="http://schemas.openxmlformats.org/drawingml/2006/table">
            <a:tbl>
              <a:tblPr firstRow="1" firstCol="1" bandRow="1"/>
              <a:tblGrid>
                <a:gridCol w="1753902">
                  <a:extLst>
                    <a:ext uri="{9D8B030D-6E8A-4147-A177-3AD203B41FA5}">
                      <a16:colId xmlns="" xmlns:a16="http://schemas.microsoft.com/office/drawing/2014/main" val="172750980"/>
                    </a:ext>
                  </a:extLst>
                </a:gridCol>
                <a:gridCol w="640080">
                  <a:extLst>
                    <a:ext uri="{9D8B030D-6E8A-4147-A177-3AD203B41FA5}">
                      <a16:colId xmlns="" xmlns:a16="http://schemas.microsoft.com/office/drawing/2014/main" val="1636158168"/>
                    </a:ext>
                  </a:extLst>
                </a:gridCol>
                <a:gridCol w="822960">
                  <a:extLst>
                    <a:ext uri="{9D8B030D-6E8A-4147-A177-3AD203B41FA5}">
                      <a16:colId xmlns="" xmlns:a16="http://schemas.microsoft.com/office/drawing/2014/main" val="2854712691"/>
                    </a:ext>
                  </a:extLst>
                </a:gridCol>
                <a:gridCol w="822960">
                  <a:extLst>
                    <a:ext uri="{9D8B030D-6E8A-4147-A177-3AD203B41FA5}">
                      <a16:colId xmlns="" xmlns:a16="http://schemas.microsoft.com/office/drawing/2014/main" val="1438985128"/>
                    </a:ext>
                  </a:extLst>
                </a:gridCol>
                <a:gridCol w="822960">
                  <a:extLst>
                    <a:ext uri="{9D8B030D-6E8A-4147-A177-3AD203B41FA5}">
                      <a16:colId xmlns="" xmlns:a16="http://schemas.microsoft.com/office/drawing/2014/main" val="318072314"/>
                    </a:ext>
                  </a:extLst>
                </a:gridCol>
                <a:gridCol w="822960">
                  <a:extLst>
                    <a:ext uri="{9D8B030D-6E8A-4147-A177-3AD203B41FA5}">
                      <a16:colId xmlns="" xmlns:a16="http://schemas.microsoft.com/office/drawing/2014/main" val="4212161074"/>
                    </a:ext>
                  </a:extLst>
                </a:gridCol>
                <a:gridCol w="914400">
                  <a:extLst>
                    <a:ext uri="{9D8B030D-6E8A-4147-A177-3AD203B41FA5}">
                      <a16:colId xmlns=""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2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Bacillus</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spp.</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168.8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168.75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2.956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0.1239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168.7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168.75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2.956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0.1239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310.1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310.08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5.432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0.0481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 xmlns:a16="http://schemas.microsoft.com/office/drawing/2014/main" val="2899734380"/>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456.7</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57.08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229289010"/>
                  </a:ext>
                </a:extLst>
              </a:tr>
            </a:tbl>
          </a:graphicData>
        </a:graphic>
      </p:graphicFrame>
      <p:graphicFrame>
        <p:nvGraphicFramePr>
          <p:cNvPr id="15" name="Table 14">
            <a:extLst>
              <a:ext uri="{FF2B5EF4-FFF2-40B4-BE49-F238E27FC236}">
                <a16:creationId xmlns="" xmlns:a16="http://schemas.microsoft.com/office/drawing/2014/main" id="{81E80CC2-6BB2-4473-BE1F-345B09E8F9E6}"/>
              </a:ext>
            </a:extLst>
          </p:cNvPr>
          <p:cNvGraphicFramePr>
            <a:graphicFrameLocks noGrp="1"/>
          </p:cNvGraphicFramePr>
          <p:nvPr>
            <p:extLst>
              <p:ext uri="{D42A27DB-BD31-4B8C-83A1-F6EECF244321}">
                <p14:modId xmlns:p14="http://schemas.microsoft.com/office/powerpoint/2010/main" val="2059912342"/>
              </p:ext>
            </p:extLst>
          </p:nvPr>
        </p:nvGraphicFramePr>
        <p:xfrm>
          <a:off x="395493" y="3151854"/>
          <a:ext cx="6600222" cy="1135380"/>
        </p:xfrm>
        <a:graphic>
          <a:graphicData uri="http://schemas.openxmlformats.org/drawingml/2006/table">
            <a:tbl>
              <a:tblPr firstRow="1" firstCol="1" bandRow="1"/>
              <a:tblGrid>
                <a:gridCol w="1753902">
                  <a:extLst>
                    <a:ext uri="{9D8B030D-6E8A-4147-A177-3AD203B41FA5}">
                      <a16:colId xmlns="" xmlns:a16="http://schemas.microsoft.com/office/drawing/2014/main" val="172750980"/>
                    </a:ext>
                  </a:extLst>
                </a:gridCol>
                <a:gridCol w="640080">
                  <a:extLst>
                    <a:ext uri="{9D8B030D-6E8A-4147-A177-3AD203B41FA5}">
                      <a16:colId xmlns="" xmlns:a16="http://schemas.microsoft.com/office/drawing/2014/main" val="1636158168"/>
                    </a:ext>
                  </a:extLst>
                </a:gridCol>
                <a:gridCol w="822960">
                  <a:extLst>
                    <a:ext uri="{9D8B030D-6E8A-4147-A177-3AD203B41FA5}">
                      <a16:colId xmlns="" xmlns:a16="http://schemas.microsoft.com/office/drawing/2014/main" val="2854712691"/>
                    </a:ext>
                  </a:extLst>
                </a:gridCol>
                <a:gridCol w="822960">
                  <a:extLst>
                    <a:ext uri="{9D8B030D-6E8A-4147-A177-3AD203B41FA5}">
                      <a16:colId xmlns="" xmlns:a16="http://schemas.microsoft.com/office/drawing/2014/main" val="1438985128"/>
                    </a:ext>
                  </a:extLst>
                </a:gridCol>
                <a:gridCol w="822960">
                  <a:extLst>
                    <a:ext uri="{9D8B030D-6E8A-4147-A177-3AD203B41FA5}">
                      <a16:colId xmlns="" xmlns:a16="http://schemas.microsoft.com/office/drawing/2014/main" val="318072314"/>
                    </a:ext>
                  </a:extLst>
                </a:gridCol>
                <a:gridCol w="822960">
                  <a:extLst>
                    <a:ext uri="{9D8B030D-6E8A-4147-A177-3AD203B41FA5}">
                      <a16:colId xmlns="" xmlns:a16="http://schemas.microsoft.com/office/drawing/2014/main" val="4212161074"/>
                    </a:ext>
                  </a:extLst>
                </a:gridCol>
                <a:gridCol w="914400">
                  <a:extLst>
                    <a:ext uri="{9D8B030D-6E8A-4147-A177-3AD203B41FA5}">
                      <a16:colId xmlns=""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3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Bacillus</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spp.</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834952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834952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6.866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0.02017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1142568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1142568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9.395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0.00839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 xmlns:a16="http://schemas.microsoft.com/office/drawing/2014/main" val="2385025028"/>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848829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848829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6.98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0.01933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14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1702573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121612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229289010"/>
                  </a:ext>
                </a:extLst>
              </a:tr>
            </a:tbl>
          </a:graphicData>
        </a:graphic>
      </p:graphicFrame>
    </p:spTree>
    <p:extLst>
      <p:ext uri="{BB962C8B-B14F-4D97-AF65-F5344CB8AC3E}">
        <p14:creationId xmlns:p14="http://schemas.microsoft.com/office/powerpoint/2010/main" val="1867095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98">
            <a:extLst>
              <a:ext uri="{FF2B5EF4-FFF2-40B4-BE49-F238E27FC236}">
                <a16:creationId xmlns="" xmlns:a16="http://schemas.microsoft.com/office/drawing/2014/main" id="{A4BEDF9C-3F73-45F4-A683-573B761B4BA8}"/>
              </a:ext>
            </a:extLst>
          </p:cNvPr>
          <p:cNvSpPr/>
          <p:nvPr/>
        </p:nvSpPr>
        <p:spPr>
          <a:xfrm>
            <a:off x="457200" y="3918271"/>
            <a:ext cx="7315200" cy="1200329"/>
          </a:xfrm>
          <a:prstGeom prst="rect">
            <a:avLst/>
          </a:prstGeom>
        </p:spPr>
        <p:txBody>
          <a:bodyPr wrap="square">
            <a:spAutoFit/>
          </a:bodyPr>
          <a:lstStyle/>
          <a:p>
            <a:pPr algn="just"/>
            <a:r>
              <a:rPr lang="en-US" sz="1200" dirty="0">
                <a:latin typeface="Times New Roman" panose="02020603050405020304" pitchFamily="18" charset="0"/>
                <a:cs typeface="Times New Roman" panose="02020603050405020304" pitchFamily="18" charset="0"/>
              </a:rPr>
              <a:t>Figure 1. Percent abundances of the 12 most abundant phyla in all oyster larvae, biofilm swab, and rearing water samples from all 3 Trials based on 16S rDNA amplicon sequencing data (bottom). The total abundance of quality filtered sequencing reads is shown in the bar graph (top). The 12 dominant phyla include </a:t>
            </a:r>
            <a:r>
              <a:rPr lang="en-US" sz="1200" i="1" dirty="0">
                <a:latin typeface="Times New Roman" panose="02020603050405020304" pitchFamily="18" charset="0"/>
                <a:cs typeface="Times New Roman" panose="02020603050405020304" pitchFamily="18" charset="0"/>
              </a:rPr>
              <a:t>Actinobacteria</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Bacteroidetes</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Cyanobacteria</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Deferribacteres</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Firmicutes</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Fusobacteria</a:t>
            </a:r>
            <a:r>
              <a:rPr lang="en-US" sz="1200"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Lentisphaerae</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Planctomycetes</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Proteobacteria</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Spirochaetae</a:t>
            </a:r>
            <a:r>
              <a:rPr lang="en-US" sz="1200"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Verrucomicrobia</a:t>
            </a:r>
            <a:r>
              <a:rPr lang="en-US" sz="1200" dirty="0">
                <a:latin typeface="Times New Roman" panose="02020603050405020304" pitchFamily="18" charset="0"/>
                <a:cs typeface="Times New Roman" panose="02020603050405020304" pitchFamily="18" charset="0"/>
              </a:rPr>
              <a:t>, and Unknown. Note: there are no treated oyster larvae samples from Trial 2, Day 6.</a:t>
            </a:r>
          </a:p>
        </p:txBody>
      </p:sp>
      <p:grpSp>
        <p:nvGrpSpPr>
          <p:cNvPr id="12" name="Group 11">
            <a:extLst>
              <a:ext uri="{FF2B5EF4-FFF2-40B4-BE49-F238E27FC236}">
                <a16:creationId xmlns="" xmlns:a16="http://schemas.microsoft.com/office/drawing/2014/main" id="{ADA38115-6EFA-4A2F-9CEA-001E622ECAF3}"/>
              </a:ext>
            </a:extLst>
          </p:cNvPr>
          <p:cNvGrpSpPr/>
          <p:nvPr/>
        </p:nvGrpSpPr>
        <p:grpSpPr>
          <a:xfrm>
            <a:off x="873296" y="556378"/>
            <a:ext cx="6138052" cy="2265353"/>
            <a:chOff x="1111936" y="2106347"/>
            <a:chExt cx="6138052" cy="2265353"/>
          </a:xfrm>
        </p:grpSpPr>
        <p:grpSp>
          <p:nvGrpSpPr>
            <p:cNvPr id="11" name="Group 10">
              <a:extLst>
                <a:ext uri="{FF2B5EF4-FFF2-40B4-BE49-F238E27FC236}">
                  <a16:creationId xmlns="" xmlns:a16="http://schemas.microsoft.com/office/drawing/2014/main" id="{62886FC5-7C48-4551-8296-1A14CCCF2ACA}"/>
                </a:ext>
              </a:extLst>
            </p:cNvPr>
            <p:cNvGrpSpPr/>
            <p:nvPr/>
          </p:nvGrpSpPr>
          <p:grpSpPr>
            <a:xfrm>
              <a:off x="1111936" y="2106347"/>
              <a:ext cx="6138052" cy="2265353"/>
              <a:chOff x="1111936" y="2106347"/>
              <a:chExt cx="6138052" cy="2265353"/>
            </a:xfrm>
          </p:grpSpPr>
          <p:grpSp>
            <p:nvGrpSpPr>
              <p:cNvPr id="31" name="Group 30">
                <a:extLst>
                  <a:ext uri="{FF2B5EF4-FFF2-40B4-BE49-F238E27FC236}">
                    <a16:creationId xmlns="" xmlns:a16="http://schemas.microsoft.com/office/drawing/2014/main" id="{7A9F78EC-1EF1-49B4-9248-FB96974AD2B8}"/>
                  </a:ext>
                </a:extLst>
              </p:cNvPr>
              <p:cNvGrpSpPr/>
              <p:nvPr/>
            </p:nvGrpSpPr>
            <p:grpSpPr>
              <a:xfrm>
                <a:off x="1111936" y="2649758"/>
                <a:ext cx="6138052" cy="1721942"/>
                <a:chOff x="557764" y="1512182"/>
                <a:chExt cx="6138052" cy="1721942"/>
              </a:xfrm>
            </p:grpSpPr>
            <p:pic>
              <p:nvPicPr>
                <p:cNvPr id="32" name="Picture 31">
                  <a:extLst>
                    <a:ext uri="{FF2B5EF4-FFF2-40B4-BE49-F238E27FC236}">
                      <a16:creationId xmlns="" xmlns:a16="http://schemas.microsoft.com/office/drawing/2014/main" id="{C81BE4EB-EB7D-4FF1-940B-A94DB5AE2739}"/>
                    </a:ext>
                  </a:extLst>
                </p:cNvPr>
                <p:cNvPicPr>
                  <a:picLocks noChangeAspect="1"/>
                </p:cNvPicPr>
                <p:nvPr/>
              </p:nvPicPr>
              <p:blipFill rotWithShape="1">
                <a:blip r:embed="rId3">
                  <a:extLst>
                    <a:ext uri="{28A0092B-C50C-407E-A947-70E740481C1C}">
                      <a14:useLocalDpi xmlns:a14="http://schemas.microsoft.com/office/drawing/2010/main" val="0"/>
                    </a:ext>
                  </a:extLst>
                </a:blip>
                <a:srcRect l="3243" t="45252" r="73378"/>
                <a:stretch/>
              </p:blipFill>
              <p:spPr>
                <a:xfrm>
                  <a:off x="557764" y="1512182"/>
                  <a:ext cx="1411815" cy="1721942"/>
                </a:xfrm>
                <a:prstGeom prst="rect">
                  <a:avLst/>
                </a:prstGeom>
              </p:spPr>
            </p:pic>
            <p:pic>
              <p:nvPicPr>
                <p:cNvPr id="33" name="Picture 32">
                  <a:extLst>
                    <a:ext uri="{FF2B5EF4-FFF2-40B4-BE49-F238E27FC236}">
                      <a16:creationId xmlns="" xmlns:a16="http://schemas.microsoft.com/office/drawing/2014/main" id="{0A613BE4-2C34-4814-874F-F05107E78882}"/>
                    </a:ext>
                  </a:extLst>
                </p:cNvPr>
                <p:cNvPicPr>
                  <a:picLocks noChangeAspect="1"/>
                </p:cNvPicPr>
                <p:nvPr/>
              </p:nvPicPr>
              <p:blipFill rotWithShape="1">
                <a:blip r:embed="rId3">
                  <a:extLst>
                    <a:ext uri="{28A0092B-C50C-407E-A947-70E740481C1C}">
                      <a14:useLocalDpi xmlns:a14="http://schemas.microsoft.com/office/drawing/2010/main" val="0"/>
                    </a:ext>
                  </a:extLst>
                </a:blip>
                <a:srcRect l="26669" t="45252" r="46694"/>
                <a:stretch/>
              </p:blipFill>
              <p:spPr>
                <a:xfrm>
                  <a:off x="2120057" y="1512182"/>
                  <a:ext cx="1608543" cy="1721942"/>
                </a:xfrm>
                <a:prstGeom prst="rect">
                  <a:avLst/>
                </a:prstGeom>
              </p:spPr>
            </p:pic>
            <p:pic>
              <p:nvPicPr>
                <p:cNvPr id="34" name="Picture 33">
                  <a:extLst>
                    <a:ext uri="{FF2B5EF4-FFF2-40B4-BE49-F238E27FC236}">
                      <a16:creationId xmlns="" xmlns:a16="http://schemas.microsoft.com/office/drawing/2014/main" id="{9F4DC616-DD7A-4503-B73E-81D359251BA1}"/>
                    </a:ext>
                  </a:extLst>
                </p:cNvPr>
                <p:cNvPicPr>
                  <a:picLocks noChangeAspect="1"/>
                </p:cNvPicPr>
                <p:nvPr/>
              </p:nvPicPr>
              <p:blipFill rotWithShape="1">
                <a:blip r:embed="rId3">
                  <a:extLst>
                    <a:ext uri="{28A0092B-C50C-407E-A947-70E740481C1C}">
                      <a14:useLocalDpi xmlns:a14="http://schemas.microsoft.com/office/drawing/2010/main" val="0"/>
                    </a:ext>
                  </a:extLst>
                </a:blip>
                <a:srcRect l="53122" t="45252"/>
                <a:stretch/>
              </p:blipFill>
              <p:spPr>
                <a:xfrm>
                  <a:off x="3864940" y="1512182"/>
                  <a:ext cx="2830876" cy="1721942"/>
                </a:xfrm>
                <a:prstGeom prst="rect">
                  <a:avLst/>
                </a:prstGeom>
              </p:spPr>
            </p:pic>
          </p:grpSp>
          <p:pic>
            <p:nvPicPr>
              <p:cNvPr id="35" name="Picture 34">
                <a:extLst>
                  <a:ext uri="{FF2B5EF4-FFF2-40B4-BE49-F238E27FC236}">
                    <a16:creationId xmlns="" xmlns:a16="http://schemas.microsoft.com/office/drawing/2014/main" id="{F837929B-2FA8-4BA2-A278-13054C852B11}"/>
                  </a:ext>
                </a:extLst>
              </p:cNvPr>
              <p:cNvPicPr>
                <a:picLocks noChangeAspect="1"/>
              </p:cNvPicPr>
              <p:nvPr/>
            </p:nvPicPr>
            <p:blipFill rotWithShape="1">
              <a:blip r:embed="rId3">
                <a:extLst>
                  <a:ext uri="{28A0092B-C50C-407E-A947-70E740481C1C}">
                    <a14:useLocalDpi xmlns:a14="http://schemas.microsoft.com/office/drawing/2010/main" val="0"/>
                  </a:ext>
                </a:extLst>
              </a:blip>
              <a:srcRect l="3243" t="-173" r="73378" b="82441"/>
              <a:stretch/>
            </p:blipFill>
            <p:spPr>
              <a:xfrm>
                <a:off x="1111936" y="2106347"/>
                <a:ext cx="1411815" cy="557688"/>
              </a:xfrm>
              <a:prstGeom prst="rect">
                <a:avLst/>
              </a:prstGeom>
            </p:spPr>
          </p:pic>
          <p:pic>
            <p:nvPicPr>
              <p:cNvPr id="37" name="Picture 36">
                <a:extLst>
                  <a:ext uri="{FF2B5EF4-FFF2-40B4-BE49-F238E27FC236}">
                    <a16:creationId xmlns="" xmlns:a16="http://schemas.microsoft.com/office/drawing/2014/main" id="{B98BB856-897D-41E2-AD6F-DB71913B5EA3}"/>
                  </a:ext>
                </a:extLst>
              </p:cNvPr>
              <p:cNvPicPr>
                <a:picLocks noChangeAspect="1"/>
              </p:cNvPicPr>
              <p:nvPr/>
            </p:nvPicPr>
            <p:blipFill rotWithShape="1">
              <a:blip r:embed="rId3">
                <a:extLst>
                  <a:ext uri="{28A0092B-C50C-407E-A947-70E740481C1C}">
                    <a14:useLocalDpi xmlns:a14="http://schemas.microsoft.com/office/drawing/2010/main" val="0"/>
                  </a:ext>
                </a:extLst>
              </a:blip>
              <a:srcRect l="26669" r="46694" b="81847"/>
              <a:stretch/>
            </p:blipFill>
            <p:spPr>
              <a:xfrm>
                <a:off x="2672912" y="2106347"/>
                <a:ext cx="1608543" cy="570939"/>
              </a:xfrm>
              <a:prstGeom prst="rect">
                <a:avLst/>
              </a:prstGeom>
            </p:spPr>
          </p:pic>
        </p:grpSp>
        <p:pic>
          <p:nvPicPr>
            <p:cNvPr id="38" name="Picture 37">
              <a:extLst>
                <a:ext uri="{FF2B5EF4-FFF2-40B4-BE49-F238E27FC236}">
                  <a16:creationId xmlns="" xmlns:a16="http://schemas.microsoft.com/office/drawing/2014/main" id="{1047C7C2-EBF2-443A-ADFD-78A1C23039F8}"/>
                </a:ext>
              </a:extLst>
            </p:cNvPr>
            <p:cNvPicPr>
              <a:picLocks noChangeAspect="1"/>
            </p:cNvPicPr>
            <p:nvPr/>
          </p:nvPicPr>
          <p:blipFill rotWithShape="1">
            <a:blip r:embed="rId3">
              <a:extLst>
                <a:ext uri="{28A0092B-C50C-407E-A947-70E740481C1C}">
                  <a14:useLocalDpi xmlns:a14="http://schemas.microsoft.com/office/drawing/2010/main" val="0"/>
                </a:ext>
              </a:extLst>
            </a:blip>
            <a:srcRect l="53122" b="82503"/>
            <a:stretch/>
          </p:blipFill>
          <p:spPr>
            <a:xfrm>
              <a:off x="4413138" y="2106347"/>
              <a:ext cx="2830876" cy="550331"/>
            </a:xfrm>
            <a:prstGeom prst="rect">
              <a:avLst/>
            </a:prstGeom>
          </p:spPr>
        </p:pic>
      </p:grpSp>
      <p:grpSp>
        <p:nvGrpSpPr>
          <p:cNvPr id="13" name="Group 12">
            <a:extLst>
              <a:ext uri="{FF2B5EF4-FFF2-40B4-BE49-F238E27FC236}">
                <a16:creationId xmlns="" xmlns:a16="http://schemas.microsoft.com/office/drawing/2014/main" id="{81E12FB8-417F-4FF5-827D-6704C4FA2E9E}"/>
              </a:ext>
            </a:extLst>
          </p:cNvPr>
          <p:cNvGrpSpPr/>
          <p:nvPr/>
        </p:nvGrpSpPr>
        <p:grpSpPr>
          <a:xfrm>
            <a:off x="329179" y="585422"/>
            <a:ext cx="524713" cy="2261217"/>
            <a:chOff x="329179" y="585422"/>
            <a:chExt cx="524713" cy="2261217"/>
          </a:xfrm>
        </p:grpSpPr>
        <p:sp>
          <p:nvSpPr>
            <p:cNvPr id="40" name="Content Placeholder 2">
              <a:extLst>
                <a:ext uri="{FF2B5EF4-FFF2-40B4-BE49-F238E27FC236}">
                  <a16:creationId xmlns="" xmlns:a16="http://schemas.microsoft.com/office/drawing/2014/main" id="{350FA809-514D-412B-AD43-DB4F161F399F}"/>
                </a:ext>
              </a:extLst>
            </p:cNvPr>
            <p:cNvSpPr txBox="1">
              <a:spLocks/>
            </p:cNvSpPr>
            <p:nvPr/>
          </p:nvSpPr>
          <p:spPr>
            <a:xfrm rot="16200000">
              <a:off x="-331820" y="1807278"/>
              <a:ext cx="1596317" cy="274320"/>
            </a:xfrm>
            <a:prstGeom prst="rect">
              <a:avLst/>
            </a:prstGeom>
            <a:solidFill>
              <a:schemeClr val="bg1"/>
            </a:solidFill>
          </p:spPr>
          <p:txBody>
            <a:bodyPr vert="horz" lIns="0" tIns="27432" rIns="0" bIns="27432"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00" dirty="0">
                  <a:solidFill>
                    <a:schemeClr val="tx1"/>
                  </a:solidFill>
                  <a:latin typeface="Times New Roman" panose="02020603050405020304" pitchFamily="18" charset="0"/>
                  <a:cs typeface="Times New Roman" panose="02020603050405020304" pitchFamily="18" charset="0"/>
                </a:rPr>
                <a:t>Percent Abundance (%)</a:t>
              </a:r>
            </a:p>
          </p:txBody>
        </p:sp>
        <p:sp>
          <p:nvSpPr>
            <p:cNvPr id="41" name="Content Placeholder 2">
              <a:extLst>
                <a:ext uri="{FF2B5EF4-FFF2-40B4-BE49-F238E27FC236}">
                  <a16:creationId xmlns="" xmlns:a16="http://schemas.microsoft.com/office/drawing/2014/main" id="{021ECC46-94A3-4642-92AD-B3E3AC0BAEB8}"/>
                </a:ext>
              </a:extLst>
            </p:cNvPr>
            <p:cNvSpPr txBox="1">
              <a:spLocks/>
            </p:cNvSpPr>
            <p:nvPr/>
          </p:nvSpPr>
          <p:spPr>
            <a:xfrm>
              <a:off x="613476" y="1099321"/>
              <a:ext cx="240416" cy="1747318"/>
            </a:xfrm>
            <a:prstGeom prst="rect">
              <a:avLst/>
            </a:prstGeom>
            <a:solidFill>
              <a:schemeClr val="bg1"/>
            </a:solidFill>
          </p:spPr>
          <p:txBody>
            <a:bodyPr vert="horz" lIns="0" tIns="27432" rIns="0" bIns="27432" rtlCol="0" anchor="b">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80000"/>
                </a:lnSpc>
                <a:spcBef>
                  <a:spcPts val="600"/>
                </a:spcBef>
                <a:spcAft>
                  <a:spcPts val="360"/>
                </a:spcAft>
              </a:pPr>
              <a:endParaRPr lang="en-US" sz="900" dirty="0">
                <a:solidFill>
                  <a:schemeClr val="tx1"/>
                </a:solidFill>
                <a:latin typeface="Times New Roman" panose="02020603050405020304" pitchFamily="18" charset="0"/>
                <a:cs typeface="Times New Roman" panose="02020603050405020304" pitchFamily="18" charset="0"/>
              </a:endParaRPr>
            </a:p>
            <a:p>
              <a:pPr algn="ctr">
                <a:lnSpc>
                  <a:spcPct val="80000"/>
                </a:lnSpc>
                <a:spcBef>
                  <a:spcPts val="600"/>
                </a:spcBef>
                <a:spcAft>
                  <a:spcPts val="360"/>
                </a:spcAft>
              </a:pPr>
              <a:r>
                <a:rPr lang="en-US" sz="900" dirty="0">
                  <a:solidFill>
                    <a:schemeClr val="tx1"/>
                  </a:solidFill>
                  <a:latin typeface="Times New Roman" panose="02020603050405020304" pitchFamily="18" charset="0"/>
                  <a:cs typeface="Times New Roman" panose="02020603050405020304" pitchFamily="18" charset="0"/>
                </a:rPr>
                <a:t>75</a:t>
              </a:r>
            </a:p>
            <a:p>
              <a:pPr marL="0" indent="0" algn="ctr">
                <a:lnSpc>
                  <a:spcPct val="80000"/>
                </a:lnSpc>
                <a:spcBef>
                  <a:spcPts val="600"/>
                </a:spcBef>
                <a:spcAft>
                  <a:spcPts val="360"/>
                </a:spcAft>
                <a:buNone/>
              </a:pPr>
              <a:endParaRPr lang="en-US" sz="800" dirty="0">
                <a:solidFill>
                  <a:schemeClr val="tx1"/>
                </a:solidFill>
                <a:latin typeface="Times New Roman" panose="02020603050405020304" pitchFamily="18" charset="0"/>
                <a:cs typeface="Times New Roman" panose="02020603050405020304" pitchFamily="18" charset="0"/>
              </a:endParaRPr>
            </a:p>
            <a:p>
              <a:pPr algn="ctr">
                <a:lnSpc>
                  <a:spcPct val="80000"/>
                </a:lnSpc>
                <a:spcBef>
                  <a:spcPts val="600"/>
                </a:spcBef>
                <a:spcAft>
                  <a:spcPts val="360"/>
                </a:spcAft>
              </a:pPr>
              <a:r>
                <a:rPr lang="en-US" sz="900" dirty="0">
                  <a:solidFill>
                    <a:schemeClr val="tx1"/>
                  </a:solidFill>
                  <a:latin typeface="Times New Roman" panose="02020603050405020304" pitchFamily="18" charset="0"/>
                  <a:cs typeface="Times New Roman" panose="02020603050405020304" pitchFamily="18" charset="0"/>
                </a:rPr>
                <a:t>50</a:t>
              </a:r>
            </a:p>
            <a:p>
              <a:pPr algn="ctr">
                <a:lnSpc>
                  <a:spcPct val="80000"/>
                </a:lnSpc>
                <a:spcBef>
                  <a:spcPts val="600"/>
                </a:spcBef>
                <a:spcAft>
                  <a:spcPts val="360"/>
                </a:spcAft>
              </a:pPr>
              <a:endParaRPr lang="en-US" sz="800" dirty="0">
                <a:solidFill>
                  <a:schemeClr val="tx1"/>
                </a:solidFill>
                <a:latin typeface="Times New Roman" panose="02020603050405020304" pitchFamily="18" charset="0"/>
                <a:cs typeface="Times New Roman" panose="02020603050405020304" pitchFamily="18" charset="0"/>
              </a:endParaRPr>
            </a:p>
            <a:p>
              <a:pPr algn="ctr">
                <a:lnSpc>
                  <a:spcPct val="80000"/>
                </a:lnSpc>
                <a:spcBef>
                  <a:spcPts val="600"/>
                </a:spcBef>
                <a:spcAft>
                  <a:spcPts val="360"/>
                </a:spcAft>
              </a:pPr>
              <a:r>
                <a:rPr lang="en-US" sz="900" dirty="0">
                  <a:solidFill>
                    <a:schemeClr val="tx1"/>
                  </a:solidFill>
                  <a:latin typeface="Times New Roman" panose="02020603050405020304" pitchFamily="18" charset="0"/>
                  <a:cs typeface="Times New Roman" panose="02020603050405020304" pitchFamily="18" charset="0"/>
                </a:rPr>
                <a:t>25</a:t>
              </a:r>
            </a:p>
            <a:p>
              <a:pPr marL="0" indent="0" algn="ctr">
                <a:lnSpc>
                  <a:spcPct val="80000"/>
                </a:lnSpc>
                <a:spcBef>
                  <a:spcPts val="600"/>
                </a:spcBef>
                <a:spcAft>
                  <a:spcPts val="360"/>
                </a:spcAft>
                <a:buNone/>
              </a:pPr>
              <a:endParaRPr lang="en-US" sz="800" dirty="0">
                <a:solidFill>
                  <a:schemeClr val="tx1"/>
                </a:solidFill>
                <a:latin typeface="Times New Roman" panose="02020603050405020304" pitchFamily="18" charset="0"/>
                <a:cs typeface="Times New Roman" panose="02020603050405020304" pitchFamily="18" charset="0"/>
              </a:endParaRPr>
            </a:p>
            <a:p>
              <a:pPr algn="ctr">
                <a:lnSpc>
                  <a:spcPct val="80000"/>
                </a:lnSpc>
                <a:spcBef>
                  <a:spcPts val="600"/>
                </a:spcBef>
                <a:spcAft>
                  <a:spcPts val="360"/>
                </a:spcAft>
              </a:pPr>
              <a:r>
                <a:rPr lang="en-US" sz="900" dirty="0">
                  <a:solidFill>
                    <a:schemeClr val="tx1"/>
                  </a:solidFill>
                  <a:latin typeface="Times New Roman" panose="02020603050405020304" pitchFamily="18" charset="0"/>
                  <a:cs typeface="Times New Roman" panose="02020603050405020304" pitchFamily="18" charset="0"/>
                </a:rPr>
                <a:t>0</a:t>
              </a:r>
            </a:p>
          </p:txBody>
        </p:sp>
        <p:sp>
          <p:nvSpPr>
            <p:cNvPr id="42" name="Content Placeholder 2">
              <a:extLst>
                <a:ext uri="{FF2B5EF4-FFF2-40B4-BE49-F238E27FC236}">
                  <a16:creationId xmlns="" xmlns:a16="http://schemas.microsoft.com/office/drawing/2014/main" id="{50603BCB-B61B-4DE9-97F1-D6663BDAB036}"/>
                </a:ext>
              </a:extLst>
            </p:cNvPr>
            <p:cNvSpPr txBox="1">
              <a:spLocks/>
            </p:cNvSpPr>
            <p:nvPr/>
          </p:nvSpPr>
          <p:spPr>
            <a:xfrm>
              <a:off x="453667" y="641241"/>
              <a:ext cx="400224" cy="517496"/>
            </a:xfrm>
            <a:prstGeom prst="rect">
              <a:avLst/>
            </a:prstGeom>
            <a:solidFill>
              <a:schemeClr val="bg1"/>
            </a:solidFill>
          </p:spPr>
          <p:txBody>
            <a:bodyPr vert="horz" lIns="0" tIns="27432" rIns="0" bIns="27432" rtlCol="0"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lnSpc>
                  <a:spcPct val="80000"/>
                </a:lnSpc>
                <a:spcBef>
                  <a:spcPts val="360"/>
                </a:spcBef>
              </a:pPr>
              <a:r>
                <a:rPr lang="en-US" sz="800" dirty="0">
                  <a:solidFill>
                    <a:schemeClr val="tx1"/>
                  </a:solidFill>
                  <a:latin typeface="Times New Roman" panose="02020603050405020304" pitchFamily="18" charset="0"/>
                  <a:cs typeface="Times New Roman" panose="02020603050405020304" pitchFamily="18" charset="0"/>
                </a:rPr>
                <a:t>1e+07</a:t>
              </a:r>
            </a:p>
            <a:p>
              <a:pPr algn="r">
                <a:lnSpc>
                  <a:spcPct val="80000"/>
                </a:lnSpc>
                <a:spcBef>
                  <a:spcPts val="360"/>
                </a:spcBef>
              </a:pPr>
              <a:r>
                <a:rPr lang="en-US" sz="800" dirty="0">
                  <a:solidFill>
                    <a:schemeClr val="tx1"/>
                  </a:solidFill>
                  <a:latin typeface="Times New Roman" panose="02020603050405020304" pitchFamily="18" charset="0"/>
                  <a:cs typeface="Times New Roman" panose="02020603050405020304" pitchFamily="18" charset="0"/>
                </a:rPr>
                <a:t>5e+06</a:t>
              </a:r>
            </a:p>
            <a:p>
              <a:pPr algn="r">
                <a:lnSpc>
                  <a:spcPct val="80000"/>
                </a:lnSpc>
                <a:spcBef>
                  <a:spcPts val="360"/>
                </a:spcBef>
              </a:pPr>
              <a:r>
                <a:rPr lang="en-US" sz="800" dirty="0">
                  <a:solidFill>
                    <a:schemeClr val="tx1"/>
                  </a:solidFill>
                  <a:latin typeface="Times New Roman" panose="02020603050405020304" pitchFamily="18" charset="0"/>
                  <a:cs typeface="Times New Roman" panose="02020603050405020304" pitchFamily="18" charset="0"/>
                </a:rPr>
                <a:t>0</a:t>
              </a:r>
            </a:p>
          </p:txBody>
        </p:sp>
        <p:sp>
          <p:nvSpPr>
            <p:cNvPr id="43" name="Content Placeholder 2">
              <a:extLst>
                <a:ext uri="{FF2B5EF4-FFF2-40B4-BE49-F238E27FC236}">
                  <a16:creationId xmlns="" xmlns:a16="http://schemas.microsoft.com/office/drawing/2014/main" id="{0033D466-5132-4CA5-89EC-CC922E416F71}"/>
                </a:ext>
              </a:extLst>
            </p:cNvPr>
            <p:cNvSpPr txBox="1">
              <a:spLocks/>
            </p:cNvSpPr>
            <p:nvPr/>
          </p:nvSpPr>
          <p:spPr>
            <a:xfrm rot="16200000">
              <a:off x="126606" y="787995"/>
              <a:ext cx="679466" cy="274320"/>
            </a:xfrm>
            <a:prstGeom prst="rect">
              <a:avLst/>
            </a:prstGeom>
            <a:noFill/>
          </p:spPr>
          <p:txBody>
            <a:bodyPr vert="horz" lIns="0" tIns="27432" rIns="0" bIns="27432"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900" dirty="0">
                  <a:solidFill>
                    <a:schemeClr val="tx1"/>
                  </a:solidFill>
                  <a:latin typeface="Times New Roman" panose="02020603050405020304" pitchFamily="18" charset="0"/>
                  <a:cs typeface="Times New Roman" panose="02020603050405020304" pitchFamily="18" charset="0"/>
                </a:rPr>
                <a:t>Read Abundance</a:t>
              </a:r>
            </a:p>
          </p:txBody>
        </p:sp>
      </p:grpSp>
      <p:grpSp>
        <p:nvGrpSpPr>
          <p:cNvPr id="44" name="Group 43">
            <a:extLst>
              <a:ext uri="{FF2B5EF4-FFF2-40B4-BE49-F238E27FC236}">
                <a16:creationId xmlns="" xmlns:a16="http://schemas.microsoft.com/office/drawing/2014/main" id="{92F72D27-9714-40F7-BC35-15CBD6D5C7B1}"/>
              </a:ext>
            </a:extLst>
          </p:cNvPr>
          <p:cNvGrpSpPr/>
          <p:nvPr/>
        </p:nvGrpSpPr>
        <p:grpSpPr>
          <a:xfrm>
            <a:off x="7058317" y="585422"/>
            <a:ext cx="840769" cy="2271025"/>
            <a:chOff x="6722636" y="841660"/>
            <a:chExt cx="840769" cy="2271025"/>
          </a:xfrm>
        </p:grpSpPr>
        <p:sp>
          <p:nvSpPr>
            <p:cNvPr id="47" name="Rectangle 46">
              <a:extLst>
                <a:ext uri="{FF2B5EF4-FFF2-40B4-BE49-F238E27FC236}">
                  <a16:creationId xmlns="" xmlns:a16="http://schemas.microsoft.com/office/drawing/2014/main" id="{AF5C36A2-DF04-4F4C-B0CF-7025308121BE}"/>
                </a:ext>
              </a:extLst>
            </p:cNvPr>
            <p:cNvSpPr/>
            <p:nvPr/>
          </p:nvSpPr>
          <p:spPr>
            <a:xfrm>
              <a:off x="6740445" y="1374566"/>
              <a:ext cx="822960" cy="16989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8" name="Group 47">
              <a:extLst>
                <a:ext uri="{FF2B5EF4-FFF2-40B4-BE49-F238E27FC236}">
                  <a16:creationId xmlns="" xmlns:a16="http://schemas.microsoft.com/office/drawing/2014/main" id="{34E80836-655B-437D-A3EF-222BDA12596E}"/>
                </a:ext>
              </a:extLst>
            </p:cNvPr>
            <p:cNvGrpSpPr/>
            <p:nvPr/>
          </p:nvGrpSpPr>
          <p:grpSpPr>
            <a:xfrm>
              <a:off x="6740444" y="1355268"/>
              <a:ext cx="800658" cy="1757417"/>
              <a:chOff x="6400050" y="1355268"/>
              <a:chExt cx="800658" cy="1757417"/>
            </a:xfrm>
          </p:grpSpPr>
          <p:pic>
            <p:nvPicPr>
              <p:cNvPr id="55" name="Picture 54">
                <a:extLst>
                  <a:ext uri="{FF2B5EF4-FFF2-40B4-BE49-F238E27FC236}">
                    <a16:creationId xmlns="" xmlns:a16="http://schemas.microsoft.com/office/drawing/2014/main" id="{FB248757-0FB5-4401-92F8-9B22EA069AA8}"/>
                  </a:ext>
                </a:extLst>
              </p:cNvPr>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86445" t="7169" r="11473" b="28998"/>
              <a:stretch/>
            </p:blipFill>
            <p:spPr>
              <a:xfrm>
                <a:off x="6400050" y="1574224"/>
                <a:ext cx="147419" cy="1526837"/>
              </a:xfrm>
              <a:prstGeom prst="rect">
                <a:avLst/>
              </a:prstGeom>
            </p:spPr>
          </p:pic>
          <p:sp>
            <p:nvSpPr>
              <p:cNvPr id="56" name="Content Placeholder 2">
                <a:extLst>
                  <a:ext uri="{FF2B5EF4-FFF2-40B4-BE49-F238E27FC236}">
                    <a16:creationId xmlns="" xmlns:a16="http://schemas.microsoft.com/office/drawing/2014/main" id="{66C44407-9019-4873-A4A1-C9FC93E85685}"/>
                  </a:ext>
                </a:extLst>
              </p:cNvPr>
              <p:cNvSpPr txBox="1">
                <a:spLocks/>
              </p:cNvSpPr>
              <p:nvPr/>
            </p:nvSpPr>
            <p:spPr>
              <a:xfrm>
                <a:off x="6487047" y="1355268"/>
                <a:ext cx="653240" cy="220019"/>
              </a:xfrm>
              <a:prstGeom prst="rect">
                <a:avLst/>
              </a:prstGeom>
              <a:noFill/>
            </p:spPr>
            <p:txBody>
              <a:bodyPr vert="horz" lIns="0" tIns="27432" rIns="0" bIns="27432" rtlCol="0"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z="1000" b="1" dirty="0">
                    <a:solidFill>
                      <a:schemeClr val="tx1"/>
                    </a:solidFill>
                    <a:latin typeface="Times New Roman" panose="02020603050405020304" pitchFamily="18" charset="0"/>
                    <a:cs typeface="Times New Roman" panose="02020603050405020304" pitchFamily="18" charset="0"/>
                  </a:rPr>
                  <a:t>Phylum</a:t>
                </a:r>
              </a:p>
            </p:txBody>
          </p:sp>
          <p:sp>
            <p:nvSpPr>
              <p:cNvPr id="57" name="Content Placeholder 2">
                <a:extLst>
                  <a:ext uri="{FF2B5EF4-FFF2-40B4-BE49-F238E27FC236}">
                    <a16:creationId xmlns="" xmlns:a16="http://schemas.microsoft.com/office/drawing/2014/main" id="{7BB03451-E5F0-441A-A476-2C444FEF2313}"/>
                  </a:ext>
                </a:extLst>
              </p:cNvPr>
              <p:cNvSpPr txBox="1">
                <a:spLocks/>
              </p:cNvSpPr>
              <p:nvPr/>
            </p:nvSpPr>
            <p:spPr>
              <a:xfrm>
                <a:off x="6547469" y="1548474"/>
                <a:ext cx="653239" cy="1564211"/>
              </a:xfrm>
              <a:prstGeom prst="rect">
                <a:avLst/>
              </a:prstGeom>
              <a:noFill/>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003" indent="-20003">
                  <a:spcBef>
                    <a:spcPts val="0"/>
                  </a:spcBef>
                  <a:spcAft>
                    <a:spcPts val="240"/>
                  </a:spcAft>
                </a:pPr>
                <a:r>
                  <a:rPr lang="en-US" sz="650" dirty="0">
                    <a:solidFill>
                      <a:schemeClr val="tx1"/>
                    </a:solidFill>
                    <a:latin typeface="Times New Roman" panose="02020603050405020304" pitchFamily="18" charset="0"/>
                    <a:cs typeface="Times New Roman" panose="02020603050405020304" pitchFamily="18" charset="0"/>
                  </a:rPr>
                  <a:t>Proteobacteria</a:t>
                </a:r>
              </a:p>
              <a:p>
                <a:pPr marL="20003" indent="-20003">
                  <a:spcBef>
                    <a:spcPts val="0"/>
                  </a:spcBef>
                  <a:spcAft>
                    <a:spcPts val="240"/>
                  </a:spcAft>
                </a:pPr>
                <a:r>
                  <a:rPr lang="en-US" sz="650" dirty="0">
                    <a:solidFill>
                      <a:schemeClr val="tx1"/>
                    </a:solidFill>
                    <a:latin typeface="Times New Roman" panose="02020603050405020304" pitchFamily="18" charset="0"/>
                    <a:cs typeface="Times New Roman" panose="02020603050405020304" pitchFamily="18" charset="0"/>
                  </a:rPr>
                  <a:t>Bacteroidetes</a:t>
                </a:r>
              </a:p>
              <a:p>
                <a:pPr marL="20003" indent="-20003">
                  <a:spcBef>
                    <a:spcPts val="0"/>
                  </a:spcBef>
                  <a:spcAft>
                    <a:spcPts val="240"/>
                  </a:spcAft>
                </a:pPr>
                <a:r>
                  <a:rPr lang="en-US" sz="650" dirty="0">
                    <a:solidFill>
                      <a:schemeClr val="tx1"/>
                    </a:solidFill>
                    <a:latin typeface="Times New Roman" panose="02020603050405020304" pitchFamily="18" charset="0"/>
                    <a:cs typeface="Times New Roman" panose="02020603050405020304" pitchFamily="18" charset="0"/>
                  </a:rPr>
                  <a:t>Cyanobacteria</a:t>
                </a:r>
              </a:p>
              <a:p>
                <a:pPr marL="20003" indent="-20003">
                  <a:spcBef>
                    <a:spcPts val="0"/>
                  </a:spcBef>
                  <a:spcAft>
                    <a:spcPts val="240"/>
                  </a:spcAft>
                </a:pPr>
                <a:r>
                  <a:rPr lang="en-US" sz="650" dirty="0">
                    <a:solidFill>
                      <a:schemeClr val="tx1"/>
                    </a:solidFill>
                    <a:latin typeface="Times New Roman" panose="02020603050405020304" pitchFamily="18" charset="0"/>
                    <a:cs typeface="Times New Roman" panose="02020603050405020304" pitchFamily="18" charset="0"/>
                  </a:rPr>
                  <a:t>Actinobacteria</a:t>
                </a:r>
              </a:p>
              <a:p>
                <a:pPr marL="20003" indent="-20003">
                  <a:spcBef>
                    <a:spcPts val="0"/>
                  </a:spcBef>
                  <a:spcAft>
                    <a:spcPts val="240"/>
                  </a:spcAft>
                </a:pPr>
                <a:r>
                  <a:rPr lang="en-US" sz="650" dirty="0">
                    <a:solidFill>
                      <a:schemeClr val="tx1"/>
                    </a:solidFill>
                    <a:latin typeface="Times New Roman" panose="02020603050405020304" pitchFamily="18" charset="0"/>
                    <a:cs typeface="Times New Roman" panose="02020603050405020304" pitchFamily="18" charset="0"/>
                  </a:rPr>
                  <a:t>Firmicutes</a:t>
                </a:r>
              </a:p>
              <a:p>
                <a:pPr marL="20003" indent="-20003">
                  <a:spcBef>
                    <a:spcPts val="0"/>
                  </a:spcBef>
                  <a:spcAft>
                    <a:spcPts val="240"/>
                  </a:spcAft>
                </a:pPr>
                <a:r>
                  <a:rPr lang="en-US" sz="650" dirty="0">
                    <a:solidFill>
                      <a:schemeClr val="tx1"/>
                    </a:solidFill>
                    <a:latin typeface="Times New Roman" panose="02020603050405020304" pitchFamily="18" charset="0"/>
                    <a:cs typeface="Times New Roman" panose="02020603050405020304" pitchFamily="18" charset="0"/>
                  </a:rPr>
                  <a:t>Planctomycetes</a:t>
                </a:r>
              </a:p>
              <a:p>
                <a:pPr marL="20003" indent="-20003">
                  <a:spcBef>
                    <a:spcPts val="0"/>
                  </a:spcBef>
                  <a:spcAft>
                    <a:spcPts val="240"/>
                  </a:spcAft>
                </a:pPr>
                <a:r>
                  <a:rPr lang="en-US" sz="650" dirty="0" err="1">
                    <a:solidFill>
                      <a:schemeClr val="tx1"/>
                    </a:solidFill>
                    <a:latin typeface="Times New Roman" panose="02020603050405020304" pitchFamily="18" charset="0"/>
                    <a:cs typeface="Times New Roman" panose="02020603050405020304" pitchFamily="18" charset="0"/>
                  </a:rPr>
                  <a:t>Chlamydiae</a:t>
                </a:r>
                <a:endParaRPr lang="en-US" sz="650" dirty="0">
                  <a:solidFill>
                    <a:schemeClr val="tx1"/>
                  </a:solidFill>
                  <a:latin typeface="Times New Roman" panose="02020603050405020304" pitchFamily="18" charset="0"/>
                  <a:cs typeface="Times New Roman" panose="02020603050405020304" pitchFamily="18" charset="0"/>
                </a:endParaRPr>
              </a:p>
              <a:p>
                <a:pPr marL="20003" indent="-20003">
                  <a:spcBef>
                    <a:spcPts val="0"/>
                  </a:spcBef>
                  <a:spcAft>
                    <a:spcPts val="240"/>
                  </a:spcAft>
                </a:pPr>
                <a:r>
                  <a:rPr lang="en-US" sz="650" dirty="0">
                    <a:solidFill>
                      <a:schemeClr val="tx1"/>
                    </a:solidFill>
                    <a:latin typeface="Times New Roman" panose="02020603050405020304" pitchFamily="18" charset="0"/>
                    <a:cs typeface="Times New Roman" panose="02020603050405020304" pitchFamily="18" charset="0"/>
                  </a:rPr>
                  <a:t>Unknown</a:t>
                </a:r>
              </a:p>
              <a:p>
                <a:pPr marL="20003" indent="-20003">
                  <a:spcBef>
                    <a:spcPts val="0"/>
                  </a:spcBef>
                  <a:spcAft>
                    <a:spcPts val="240"/>
                  </a:spcAft>
                </a:pPr>
                <a:r>
                  <a:rPr lang="en-US" sz="650" dirty="0" err="1">
                    <a:solidFill>
                      <a:schemeClr val="tx1"/>
                    </a:solidFill>
                    <a:latin typeface="Times New Roman" panose="02020603050405020304" pitchFamily="18" charset="0"/>
                    <a:cs typeface="Times New Roman" panose="02020603050405020304" pitchFamily="18" charset="0"/>
                  </a:rPr>
                  <a:t>Verrucomicrobia</a:t>
                </a:r>
                <a:endParaRPr lang="en-US" sz="650" dirty="0">
                  <a:solidFill>
                    <a:schemeClr val="tx1"/>
                  </a:solidFill>
                  <a:latin typeface="Times New Roman" panose="02020603050405020304" pitchFamily="18" charset="0"/>
                  <a:cs typeface="Times New Roman" panose="02020603050405020304" pitchFamily="18" charset="0"/>
                </a:endParaRPr>
              </a:p>
              <a:p>
                <a:pPr marL="20003" indent="-20003">
                  <a:spcBef>
                    <a:spcPts val="0"/>
                  </a:spcBef>
                  <a:spcAft>
                    <a:spcPts val="240"/>
                  </a:spcAft>
                </a:pPr>
                <a:r>
                  <a:rPr lang="en-US" sz="650" dirty="0">
                    <a:solidFill>
                      <a:schemeClr val="tx1"/>
                    </a:solidFill>
                    <a:latin typeface="Times New Roman" panose="02020603050405020304" pitchFamily="18" charset="0"/>
                    <a:cs typeface="Times New Roman" panose="02020603050405020304" pitchFamily="18" charset="0"/>
                  </a:rPr>
                  <a:t>Fusobacteria</a:t>
                </a:r>
              </a:p>
              <a:p>
                <a:pPr marL="20003" indent="-20003">
                  <a:spcBef>
                    <a:spcPts val="0"/>
                  </a:spcBef>
                  <a:spcAft>
                    <a:spcPts val="240"/>
                  </a:spcAft>
                </a:pPr>
                <a:r>
                  <a:rPr lang="en-US" sz="650" dirty="0" err="1">
                    <a:solidFill>
                      <a:schemeClr val="tx1"/>
                    </a:solidFill>
                    <a:latin typeface="Times New Roman" panose="02020603050405020304" pitchFamily="18" charset="0"/>
                    <a:cs typeface="Times New Roman" panose="02020603050405020304" pitchFamily="18" charset="0"/>
                  </a:rPr>
                  <a:t>Spirochaetae</a:t>
                </a:r>
                <a:endParaRPr lang="en-US" sz="650" dirty="0">
                  <a:solidFill>
                    <a:schemeClr val="tx1"/>
                  </a:solidFill>
                  <a:latin typeface="Times New Roman" panose="02020603050405020304" pitchFamily="18" charset="0"/>
                  <a:cs typeface="Times New Roman" panose="02020603050405020304" pitchFamily="18" charset="0"/>
                </a:endParaRPr>
              </a:p>
              <a:p>
                <a:pPr marL="20003" indent="-20003">
                  <a:spcBef>
                    <a:spcPts val="0"/>
                  </a:spcBef>
                  <a:spcAft>
                    <a:spcPts val="240"/>
                  </a:spcAft>
                </a:pPr>
                <a:r>
                  <a:rPr lang="en-US" sz="650" dirty="0" err="1">
                    <a:solidFill>
                      <a:schemeClr val="tx1"/>
                    </a:solidFill>
                    <a:latin typeface="Times New Roman" panose="02020603050405020304" pitchFamily="18" charset="0"/>
                    <a:cs typeface="Times New Roman" panose="02020603050405020304" pitchFamily="18" charset="0"/>
                  </a:rPr>
                  <a:t>Lentispaerae</a:t>
                </a:r>
                <a:endParaRPr lang="en-US" sz="650" dirty="0">
                  <a:solidFill>
                    <a:schemeClr val="tx1"/>
                  </a:solidFill>
                  <a:latin typeface="Times New Roman" panose="02020603050405020304" pitchFamily="18" charset="0"/>
                  <a:cs typeface="Times New Roman" panose="02020603050405020304" pitchFamily="18" charset="0"/>
                </a:endParaRPr>
              </a:p>
              <a:p>
                <a:pPr marL="20003" indent="-20003">
                  <a:spcBef>
                    <a:spcPts val="0"/>
                  </a:spcBef>
                  <a:spcAft>
                    <a:spcPts val="240"/>
                  </a:spcAft>
                </a:pPr>
                <a:r>
                  <a:rPr lang="en-US" sz="650" dirty="0">
                    <a:solidFill>
                      <a:schemeClr val="tx1"/>
                    </a:solidFill>
                    <a:latin typeface="Times New Roman" panose="02020603050405020304" pitchFamily="18" charset="0"/>
                    <a:cs typeface="Times New Roman" panose="02020603050405020304" pitchFamily="18" charset="0"/>
                  </a:rPr>
                  <a:t>Others</a:t>
                </a:r>
              </a:p>
            </p:txBody>
          </p:sp>
        </p:grpSp>
        <p:sp>
          <p:nvSpPr>
            <p:cNvPr id="49" name="Rectangle 48">
              <a:extLst>
                <a:ext uri="{FF2B5EF4-FFF2-40B4-BE49-F238E27FC236}">
                  <a16:creationId xmlns="" xmlns:a16="http://schemas.microsoft.com/office/drawing/2014/main" id="{EE39E2E3-FFD5-41F8-9F35-5CB4171F9077}"/>
                </a:ext>
              </a:extLst>
            </p:cNvPr>
            <p:cNvSpPr/>
            <p:nvPr/>
          </p:nvSpPr>
          <p:spPr>
            <a:xfrm>
              <a:off x="6740445" y="841660"/>
              <a:ext cx="822960" cy="4991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0" name="Group 49">
              <a:extLst>
                <a:ext uri="{FF2B5EF4-FFF2-40B4-BE49-F238E27FC236}">
                  <a16:creationId xmlns="" xmlns:a16="http://schemas.microsoft.com/office/drawing/2014/main" id="{E172714A-CF3E-42DA-BA73-33869DA6BA3B}"/>
                </a:ext>
              </a:extLst>
            </p:cNvPr>
            <p:cNvGrpSpPr/>
            <p:nvPr/>
          </p:nvGrpSpPr>
          <p:grpSpPr>
            <a:xfrm>
              <a:off x="6722636" y="841660"/>
              <a:ext cx="813965" cy="501668"/>
              <a:chOff x="9494635" y="5878881"/>
              <a:chExt cx="1897721" cy="1377321"/>
            </a:xfrm>
          </p:grpSpPr>
          <p:sp>
            <p:nvSpPr>
              <p:cNvPr id="51" name="Content Placeholder 2">
                <a:extLst>
                  <a:ext uri="{FF2B5EF4-FFF2-40B4-BE49-F238E27FC236}">
                    <a16:creationId xmlns="" xmlns:a16="http://schemas.microsoft.com/office/drawing/2014/main" id="{F634C802-B4FD-4614-BD03-62A19526899A}"/>
                  </a:ext>
                </a:extLst>
              </p:cNvPr>
              <p:cNvSpPr txBox="1">
                <a:spLocks/>
              </p:cNvSpPr>
              <p:nvPr/>
            </p:nvSpPr>
            <p:spPr>
              <a:xfrm>
                <a:off x="9494635" y="5878881"/>
                <a:ext cx="1897721" cy="554041"/>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z="1000" b="1" dirty="0">
                    <a:solidFill>
                      <a:schemeClr val="tx1"/>
                    </a:solidFill>
                    <a:latin typeface="Times New Roman" panose="02020603050405020304" pitchFamily="18" charset="0"/>
                    <a:cs typeface="Times New Roman" panose="02020603050405020304" pitchFamily="18" charset="0"/>
                  </a:rPr>
                  <a:t>Group</a:t>
                </a:r>
              </a:p>
            </p:txBody>
          </p:sp>
          <p:pic>
            <p:nvPicPr>
              <p:cNvPr id="52" name="Picture 51">
                <a:extLst>
                  <a:ext uri="{FF2B5EF4-FFF2-40B4-BE49-F238E27FC236}">
                    <a16:creationId xmlns="" xmlns:a16="http://schemas.microsoft.com/office/drawing/2014/main" id="{75AE82F2-A036-499C-98AF-624CE6106890}"/>
                  </a:ext>
                </a:extLst>
              </p:cNvPr>
              <p:cNvPicPr>
                <a:picLocks noChangeAspect="1"/>
              </p:cNvPicPr>
              <p:nvPr/>
            </p:nvPicPr>
            <p:blipFill rotWithShape="1">
              <a:blip r:embed="rId5">
                <a:clrChange>
                  <a:clrFrom>
                    <a:srgbClr val="FFFFFF"/>
                  </a:clrFrom>
                  <a:clrTo>
                    <a:srgbClr val="FFFFFF">
                      <a:alpha val="0"/>
                    </a:srgbClr>
                  </a:clrTo>
                </a:clrChange>
              </a:blip>
              <a:srcRect l="90744" t="46946" r="6753" b="44840"/>
              <a:stretch/>
            </p:blipFill>
            <p:spPr>
              <a:xfrm>
                <a:off x="9714761" y="6364376"/>
                <a:ext cx="433228" cy="793917"/>
              </a:xfrm>
              <a:prstGeom prst="rect">
                <a:avLst/>
              </a:prstGeom>
            </p:spPr>
          </p:pic>
          <p:sp>
            <p:nvSpPr>
              <p:cNvPr id="54" name="Content Placeholder 2">
                <a:extLst>
                  <a:ext uri="{FF2B5EF4-FFF2-40B4-BE49-F238E27FC236}">
                    <a16:creationId xmlns="" xmlns:a16="http://schemas.microsoft.com/office/drawing/2014/main" id="{B1CBFA3A-C506-40F8-A0E1-0009E602B842}"/>
                  </a:ext>
                </a:extLst>
              </p:cNvPr>
              <p:cNvSpPr txBox="1">
                <a:spLocks/>
              </p:cNvSpPr>
              <p:nvPr/>
            </p:nvSpPr>
            <p:spPr>
              <a:xfrm>
                <a:off x="9979179" y="6358034"/>
                <a:ext cx="1410293" cy="898168"/>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80000"/>
                  </a:lnSpc>
                  <a:spcBef>
                    <a:spcPts val="0"/>
                  </a:spcBef>
                  <a:spcAft>
                    <a:spcPts val="360"/>
                  </a:spcAft>
                </a:pPr>
                <a:r>
                  <a:rPr lang="en-US" sz="800" dirty="0">
                    <a:solidFill>
                      <a:schemeClr val="tx1"/>
                    </a:solidFill>
                    <a:latin typeface="Times New Roman" panose="02020603050405020304" pitchFamily="18" charset="0"/>
                    <a:cs typeface="Times New Roman" panose="02020603050405020304" pitchFamily="18" charset="0"/>
                  </a:rPr>
                  <a:t>Control</a:t>
                </a:r>
              </a:p>
              <a:p>
                <a:pPr>
                  <a:lnSpc>
                    <a:spcPct val="80000"/>
                  </a:lnSpc>
                  <a:spcBef>
                    <a:spcPts val="0"/>
                  </a:spcBef>
                </a:pPr>
                <a:r>
                  <a:rPr lang="en-US" sz="800" dirty="0">
                    <a:solidFill>
                      <a:schemeClr val="tx1"/>
                    </a:solidFill>
                    <a:latin typeface="Times New Roman" panose="02020603050405020304" pitchFamily="18" charset="0"/>
                    <a:cs typeface="Times New Roman" panose="02020603050405020304" pitchFamily="18" charset="0"/>
                  </a:rPr>
                  <a:t>Treatment</a:t>
                </a:r>
              </a:p>
            </p:txBody>
          </p:sp>
        </p:grpSp>
      </p:grpSp>
      <p:graphicFrame>
        <p:nvGraphicFramePr>
          <p:cNvPr id="61" name="Table 60">
            <a:extLst>
              <a:ext uri="{FF2B5EF4-FFF2-40B4-BE49-F238E27FC236}">
                <a16:creationId xmlns="" xmlns:a16="http://schemas.microsoft.com/office/drawing/2014/main" id="{48736F14-43A9-4BE9-A784-6614B35B7184}"/>
              </a:ext>
            </a:extLst>
          </p:cNvPr>
          <p:cNvGraphicFramePr>
            <a:graphicFrameLocks noGrp="1"/>
          </p:cNvGraphicFramePr>
          <p:nvPr>
            <p:extLst>
              <p:ext uri="{D42A27DB-BD31-4B8C-83A1-F6EECF244321}">
                <p14:modId xmlns:p14="http://schemas.microsoft.com/office/powerpoint/2010/main" val="859390871"/>
              </p:ext>
            </p:extLst>
          </p:nvPr>
        </p:nvGraphicFramePr>
        <p:xfrm>
          <a:off x="885881" y="511460"/>
          <a:ext cx="7023440" cy="3066287"/>
        </p:xfrm>
        <a:graphic>
          <a:graphicData uri="http://schemas.openxmlformats.org/drawingml/2006/table">
            <a:tbl>
              <a:tblPr lastRow="1" bandRow="1">
                <a:tableStyleId>{8EC20E35-A176-4012-BC5E-935CFFF8708E}</a:tableStyleId>
              </a:tblPr>
              <a:tblGrid>
                <a:gridCol w="200620">
                  <a:extLst>
                    <a:ext uri="{9D8B030D-6E8A-4147-A177-3AD203B41FA5}">
                      <a16:colId xmlns="" xmlns:a16="http://schemas.microsoft.com/office/drawing/2014/main" val="1979778462"/>
                    </a:ext>
                  </a:extLst>
                </a:gridCol>
                <a:gridCol w="200620">
                  <a:extLst>
                    <a:ext uri="{9D8B030D-6E8A-4147-A177-3AD203B41FA5}">
                      <a16:colId xmlns="" xmlns:a16="http://schemas.microsoft.com/office/drawing/2014/main" val="689270991"/>
                    </a:ext>
                  </a:extLst>
                </a:gridCol>
                <a:gridCol w="188620">
                  <a:extLst>
                    <a:ext uri="{9D8B030D-6E8A-4147-A177-3AD203B41FA5}">
                      <a16:colId xmlns="" xmlns:a16="http://schemas.microsoft.com/office/drawing/2014/main" val="1876456677"/>
                    </a:ext>
                  </a:extLst>
                </a:gridCol>
                <a:gridCol w="212622">
                  <a:extLst>
                    <a:ext uri="{9D8B030D-6E8A-4147-A177-3AD203B41FA5}">
                      <a16:colId xmlns="" xmlns:a16="http://schemas.microsoft.com/office/drawing/2014/main" val="4197499457"/>
                    </a:ext>
                  </a:extLst>
                </a:gridCol>
                <a:gridCol w="200620">
                  <a:extLst>
                    <a:ext uri="{9D8B030D-6E8A-4147-A177-3AD203B41FA5}">
                      <a16:colId xmlns="" xmlns:a16="http://schemas.microsoft.com/office/drawing/2014/main" val="2341784678"/>
                    </a:ext>
                  </a:extLst>
                </a:gridCol>
                <a:gridCol w="200620">
                  <a:extLst>
                    <a:ext uri="{9D8B030D-6E8A-4147-A177-3AD203B41FA5}">
                      <a16:colId xmlns="" xmlns:a16="http://schemas.microsoft.com/office/drawing/2014/main" val="3046989232"/>
                    </a:ext>
                  </a:extLst>
                </a:gridCol>
                <a:gridCol w="200620">
                  <a:extLst>
                    <a:ext uri="{9D8B030D-6E8A-4147-A177-3AD203B41FA5}">
                      <a16:colId xmlns="" xmlns:a16="http://schemas.microsoft.com/office/drawing/2014/main" val="3017166207"/>
                    </a:ext>
                  </a:extLst>
                </a:gridCol>
                <a:gridCol w="140122">
                  <a:extLst>
                    <a:ext uri="{9D8B030D-6E8A-4147-A177-3AD203B41FA5}">
                      <a16:colId xmlns="" xmlns:a16="http://schemas.microsoft.com/office/drawing/2014/main" val="1502163387"/>
                    </a:ext>
                  </a:extLst>
                </a:gridCol>
                <a:gridCol w="203819">
                  <a:extLst>
                    <a:ext uri="{9D8B030D-6E8A-4147-A177-3AD203B41FA5}">
                      <a16:colId xmlns="" xmlns:a16="http://schemas.microsoft.com/office/drawing/2014/main" val="1416670930"/>
                    </a:ext>
                  </a:extLst>
                </a:gridCol>
                <a:gridCol w="200620">
                  <a:extLst>
                    <a:ext uri="{9D8B030D-6E8A-4147-A177-3AD203B41FA5}">
                      <a16:colId xmlns="" xmlns:a16="http://schemas.microsoft.com/office/drawing/2014/main" val="3046229808"/>
                    </a:ext>
                  </a:extLst>
                </a:gridCol>
                <a:gridCol w="200620">
                  <a:extLst>
                    <a:ext uri="{9D8B030D-6E8A-4147-A177-3AD203B41FA5}">
                      <a16:colId xmlns="" xmlns:a16="http://schemas.microsoft.com/office/drawing/2014/main" val="3850355546"/>
                    </a:ext>
                  </a:extLst>
                </a:gridCol>
                <a:gridCol w="200620">
                  <a:extLst>
                    <a:ext uri="{9D8B030D-6E8A-4147-A177-3AD203B41FA5}">
                      <a16:colId xmlns="" xmlns:a16="http://schemas.microsoft.com/office/drawing/2014/main" val="422635479"/>
                    </a:ext>
                  </a:extLst>
                </a:gridCol>
                <a:gridCol w="200620">
                  <a:extLst>
                    <a:ext uri="{9D8B030D-6E8A-4147-A177-3AD203B41FA5}">
                      <a16:colId xmlns="" xmlns:a16="http://schemas.microsoft.com/office/drawing/2014/main" val="2790538848"/>
                    </a:ext>
                  </a:extLst>
                </a:gridCol>
                <a:gridCol w="200620">
                  <a:extLst>
                    <a:ext uri="{9D8B030D-6E8A-4147-A177-3AD203B41FA5}">
                      <a16:colId xmlns="" xmlns:a16="http://schemas.microsoft.com/office/drawing/2014/main" val="2376824313"/>
                    </a:ext>
                  </a:extLst>
                </a:gridCol>
                <a:gridCol w="200620">
                  <a:extLst>
                    <a:ext uri="{9D8B030D-6E8A-4147-A177-3AD203B41FA5}">
                      <a16:colId xmlns="" xmlns:a16="http://schemas.microsoft.com/office/drawing/2014/main" val="103416616"/>
                    </a:ext>
                  </a:extLst>
                </a:gridCol>
                <a:gridCol w="200620">
                  <a:extLst>
                    <a:ext uri="{9D8B030D-6E8A-4147-A177-3AD203B41FA5}">
                      <a16:colId xmlns="" xmlns:a16="http://schemas.microsoft.com/office/drawing/2014/main" val="917275767"/>
                    </a:ext>
                  </a:extLst>
                </a:gridCol>
                <a:gridCol w="143322">
                  <a:extLst>
                    <a:ext uri="{9D8B030D-6E8A-4147-A177-3AD203B41FA5}">
                      <a16:colId xmlns="" xmlns:a16="http://schemas.microsoft.com/office/drawing/2014/main" val="1879700116"/>
                    </a:ext>
                  </a:extLst>
                </a:gridCol>
                <a:gridCol w="200620">
                  <a:extLst>
                    <a:ext uri="{9D8B030D-6E8A-4147-A177-3AD203B41FA5}">
                      <a16:colId xmlns="" xmlns:a16="http://schemas.microsoft.com/office/drawing/2014/main" val="3957058359"/>
                    </a:ext>
                  </a:extLst>
                </a:gridCol>
                <a:gridCol w="200620">
                  <a:extLst>
                    <a:ext uri="{9D8B030D-6E8A-4147-A177-3AD203B41FA5}">
                      <a16:colId xmlns="" xmlns:a16="http://schemas.microsoft.com/office/drawing/2014/main" val="1497685824"/>
                    </a:ext>
                  </a:extLst>
                </a:gridCol>
                <a:gridCol w="200620">
                  <a:extLst>
                    <a:ext uri="{9D8B030D-6E8A-4147-A177-3AD203B41FA5}">
                      <a16:colId xmlns="" xmlns:a16="http://schemas.microsoft.com/office/drawing/2014/main" val="606106377"/>
                    </a:ext>
                  </a:extLst>
                </a:gridCol>
                <a:gridCol w="200620">
                  <a:extLst>
                    <a:ext uri="{9D8B030D-6E8A-4147-A177-3AD203B41FA5}">
                      <a16:colId xmlns="" xmlns:a16="http://schemas.microsoft.com/office/drawing/2014/main" val="3819461079"/>
                    </a:ext>
                  </a:extLst>
                </a:gridCol>
                <a:gridCol w="200620">
                  <a:extLst>
                    <a:ext uri="{9D8B030D-6E8A-4147-A177-3AD203B41FA5}">
                      <a16:colId xmlns="" xmlns:a16="http://schemas.microsoft.com/office/drawing/2014/main" val="2744979411"/>
                    </a:ext>
                  </a:extLst>
                </a:gridCol>
                <a:gridCol w="200620">
                  <a:extLst>
                    <a:ext uri="{9D8B030D-6E8A-4147-A177-3AD203B41FA5}">
                      <a16:colId xmlns="" xmlns:a16="http://schemas.microsoft.com/office/drawing/2014/main" val="3638678559"/>
                    </a:ext>
                  </a:extLst>
                </a:gridCol>
                <a:gridCol w="200620">
                  <a:extLst>
                    <a:ext uri="{9D8B030D-6E8A-4147-A177-3AD203B41FA5}">
                      <a16:colId xmlns="" xmlns:a16="http://schemas.microsoft.com/office/drawing/2014/main" val="2324653561"/>
                    </a:ext>
                  </a:extLst>
                </a:gridCol>
                <a:gridCol w="200620">
                  <a:extLst>
                    <a:ext uri="{9D8B030D-6E8A-4147-A177-3AD203B41FA5}">
                      <a16:colId xmlns="" xmlns:a16="http://schemas.microsoft.com/office/drawing/2014/main" val="57709493"/>
                    </a:ext>
                  </a:extLst>
                </a:gridCol>
                <a:gridCol w="200620">
                  <a:extLst>
                    <a:ext uri="{9D8B030D-6E8A-4147-A177-3AD203B41FA5}">
                      <a16:colId xmlns="" xmlns:a16="http://schemas.microsoft.com/office/drawing/2014/main" val="1835325847"/>
                    </a:ext>
                  </a:extLst>
                </a:gridCol>
                <a:gridCol w="200620">
                  <a:extLst>
                    <a:ext uri="{9D8B030D-6E8A-4147-A177-3AD203B41FA5}">
                      <a16:colId xmlns="" xmlns:a16="http://schemas.microsoft.com/office/drawing/2014/main" val="1522012692"/>
                    </a:ext>
                  </a:extLst>
                </a:gridCol>
                <a:gridCol w="200620">
                  <a:extLst>
                    <a:ext uri="{9D8B030D-6E8A-4147-A177-3AD203B41FA5}">
                      <a16:colId xmlns="" xmlns:a16="http://schemas.microsoft.com/office/drawing/2014/main" val="2075019598"/>
                    </a:ext>
                  </a:extLst>
                </a:gridCol>
                <a:gridCol w="200620">
                  <a:extLst>
                    <a:ext uri="{9D8B030D-6E8A-4147-A177-3AD203B41FA5}">
                      <a16:colId xmlns="" xmlns:a16="http://schemas.microsoft.com/office/drawing/2014/main" val="1423084687"/>
                    </a:ext>
                  </a:extLst>
                </a:gridCol>
                <a:gridCol w="200620">
                  <a:extLst>
                    <a:ext uri="{9D8B030D-6E8A-4147-A177-3AD203B41FA5}">
                      <a16:colId xmlns="" xmlns:a16="http://schemas.microsoft.com/office/drawing/2014/main" val="3243390526"/>
                    </a:ext>
                  </a:extLst>
                </a:gridCol>
                <a:gridCol w="200620">
                  <a:extLst>
                    <a:ext uri="{9D8B030D-6E8A-4147-A177-3AD203B41FA5}">
                      <a16:colId xmlns="" xmlns:a16="http://schemas.microsoft.com/office/drawing/2014/main" val="1775842156"/>
                    </a:ext>
                  </a:extLst>
                </a:gridCol>
                <a:gridCol w="918815">
                  <a:extLst>
                    <a:ext uri="{9D8B030D-6E8A-4147-A177-3AD203B41FA5}">
                      <a16:colId xmlns="" xmlns:a16="http://schemas.microsoft.com/office/drawing/2014/main" val="799058994"/>
                    </a:ext>
                  </a:extLst>
                </a:gridCol>
              </a:tblGrid>
              <a:tr h="2286000">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rgbClr val="FFFFFF"/>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endParaRPr lang="en-US" sz="1100" b="1"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643356154"/>
                  </a:ext>
                </a:extLst>
              </a:tr>
              <a:tr h="0">
                <a:tc gridSpan="2">
                  <a:txBody>
                    <a:bodyPr/>
                    <a:lstStyle/>
                    <a:p>
                      <a:pPr algn="ctr"/>
                      <a:r>
                        <a:rPr lang="en-US" sz="10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12</a:t>
                      </a:r>
                    </a:p>
                  </a:txBody>
                  <a:tcPr marL="54864" marR="54864" marT="27432" marB="27432" anchor="ctr">
                    <a:lnL w="19050" cap="flat" cmpd="sng" algn="ctr">
                      <a:solidFill>
                        <a:schemeClr val="bg1"/>
                      </a:solidFill>
                      <a:prstDash val="solid"/>
                      <a:round/>
                      <a:headEnd type="none" w="med" len="med"/>
                      <a:tailEnd type="none" w="med" len="med"/>
                    </a:lnL>
                    <a:lnR w="38100"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6</a:t>
                      </a:r>
                    </a:p>
                  </a:txBody>
                  <a:tcPr marL="54864" marR="54864" marT="27432" marB="27432" anchor="ctr">
                    <a:lnL w="38100" cap="flat" cmpd="sng" algn="ctr">
                      <a:solidFill>
                        <a:srgbClr val="FFFFFF"/>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gridSpan="2">
                  <a:txBody>
                    <a:bodyPr/>
                    <a:lstStyle/>
                    <a:p>
                      <a:pPr algn="ctr"/>
                      <a:r>
                        <a:rPr lang="en-US" sz="1000" dirty="0">
                          <a:latin typeface="Times New Roman" panose="02020603050405020304" pitchFamily="18" charset="0"/>
                          <a:cs typeface="Times New Roman" panose="02020603050405020304" pitchFamily="18" charset="0"/>
                        </a:rPr>
                        <a:t>9</a:t>
                      </a:r>
                    </a:p>
                  </a:txBody>
                  <a:tcPr marL="54864" marR="54864" marT="27432" marB="27432" anchor="ctr">
                    <a:lnL w="1905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10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1000" dirty="0">
                          <a:latin typeface="Times New Roman" panose="02020603050405020304" pitchFamily="18" charset="0"/>
                          <a:cs typeface="Times New Roman" panose="02020603050405020304" pitchFamily="18" charset="0"/>
                        </a:rPr>
                        <a:t>5</a:t>
                      </a:r>
                    </a:p>
                  </a:txBody>
                  <a:tcPr marL="54864" marR="54864" marT="27432" marB="27432" anchor="ctr">
                    <a:lnL w="2857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12</a:t>
                      </a:r>
                    </a:p>
                  </a:txBody>
                  <a:tcPr marL="54864" marR="54864" marT="27432" marB="27432" anchor="ctr">
                    <a:lnL w="19050" cap="flat" cmpd="sng" algn="ctr">
                      <a:solidFill>
                        <a:schemeClr val="bg1"/>
                      </a:solidFill>
                      <a:prstDash val="solid"/>
                      <a:round/>
                      <a:headEnd type="none" w="med" len="med"/>
                      <a:tailEnd type="none" w="med" len="med"/>
                    </a:lnL>
                    <a:lnR w="38100"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6</a:t>
                      </a:r>
                    </a:p>
                  </a:txBody>
                  <a:tcPr marL="54864" marR="54864" marT="27432" marB="27432" anchor="ctr">
                    <a:lnL w="38100" cap="flat" cmpd="sng" algn="ctr">
                      <a:solidFill>
                        <a:srgbClr val="FFFFFF"/>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9</a:t>
                      </a:r>
                    </a:p>
                  </a:txBody>
                  <a:tcPr marL="54864" marR="54864" marT="27432" marB="27432" anchor="ctr">
                    <a:lnL w="1905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10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1000" dirty="0">
                          <a:latin typeface="Times New Roman" panose="02020603050405020304" pitchFamily="18" charset="0"/>
                          <a:cs typeface="Times New Roman" panose="02020603050405020304" pitchFamily="18" charset="0"/>
                        </a:rPr>
                        <a:t>1</a:t>
                      </a:r>
                    </a:p>
                  </a:txBody>
                  <a:tcPr marL="54864" marR="54864" marT="27432" marB="27432" anchor="ctr">
                    <a:lnL w="2857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12</a:t>
                      </a:r>
                    </a:p>
                  </a:txBody>
                  <a:tcPr marL="54864" marR="54864" marT="27432" marB="27432" anchor="ctr">
                    <a:lnL w="19050" cap="flat" cmpd="sng" algn="ctr">
                      <a:solidFill>
                        <a:schemeClr val="bg1"/>
                      </a:solidFill>
                      <a:prstDash val="solid"/>
                      <a:round/>
                      <a:headEnd type="none" w="med" len="med"/>
                      <a:tailEnd type="none" w="med" len="med"/>
                    </a:lnL>
                    <a:lnR w="38100"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rgbClr val="FFFFFF"/>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9</a:t>
                      </a:r>
                    </a:p>
                  </a:txBody>
                  <a:tcPr marL="54864" marR="54864" marT="27432" marB="27432" anchor="ctr">
                    <a:lnL w="19050" cap="flat" cmpd="sng" algn="ctr">
                      <a:solidFill>
                        <a:schemeClr val="bg1"/>
                      </a:solidFill>
                      <a:prstDash val="solid"/>
                      <a:round/>
                      <a:headEnd type="none" w="med" len="med"/>
                      <a:tailEnd type="none" w="med" len="med"/>
                    </a:lnL>
                    <a:lnR w="38100"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rgbClr val="FFFFFF"/>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8</a:t>
                      </a:r>
                    </a:p>
                  </a:txBody>
                  <a:tcPr marL="54864" marR="54864"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12</a:t>
                      </a:r>
                    </a:p>
                  </a:txBody>
                  <a:tcPr marL="54864" marR="54864" marT="27432" marB="27432" anchor="ctr">
                    <a:lnL w="19050" cap="flat" cmpd="sng" algn="ctr">
                      <a:solidFill>
                        <a:schemeClr val="bg1"/>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r>
                        <a:rPr lang="en-US" sz="1200" b="1" dirty="0">
                          <a:latin typeface="Times New Roman" panose="02020603050405020304" pitchFamily="18" charset="0"/>
                          <a:cs typeface="Times New Roman" panose="02020603050405020304" pitchFamily="18" charset="0"/>
                        </a:rPr>
                        <a:t>Day</a:t>
                      </a:r>
                    </a:p>
                  </a:txBody>
                  <a:tcPr marL="54864" marR="54864" marT="27432" marB="27432" anchor="ctr">
                    <a:lnL w="28575"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57150"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3162087540"/>
                  </a:ext>
                </a:extLst>
              </a:tr>
              <a:tr h="0">
                <a:tc gridSpan="4">
                  <a:txBody>
                    <a:bodyPr/>
                    <a:lstStyle/>
                    <a:p>
                      <a:pPr algn="ctr"/>
                      <a:r>
                        <a:rPr lang="en-US" sz="1400" b="1"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3">
                  <a:txBody>
                    <a:bodyPr/>
                    <a:lstStyle/>
                    <a:p>
                      <a:pPr algn="ctr"/>
                      <a:r>
                        <a:rPr lang="en-US" sz="1400" b="1" dirty="0">
                          <a:latin typeface="Times New Roman" panose="02020603050405020304" pitchFamily="18" charset="0"/>
                          <a:cs typeface="Times New Roman" panose="02020603050405020304" pitchFamily="18" charset="0"/>
                        </a:rPr>
                        <a:t>2</a:t>
                      </a:r>
                    </a:p>
                  </a:txBody>
                  <a:tcPr marL="54864" marR="54864" marT="27432" marB="27432" anchor="ctr">
                    <a:lnL w="38100" cap="flat" cmpd="sng" algn="ctr">
                      <a:solidFill>
                        <a:srgbClr val="FFFFFF"/>
                      </a:solidFill>
                      <a:prstDash val="solid"/>
                      <a:round/>
                      <a:headEnd type="none" w="med" len="med"/>
                      <a:tailEnd type="none" w="med" len="med"/>
                    </a:lnL>
                    <a:lnR w="28575" cap="flat" cmpd="sng" algn="ctr">
                      <a:noFill/>
                      <a:prstDash val="solid"/>
                      <a:round/>
                      <a:headEnd type="none" w="med" len="med"/>
                      <a:tailEnd type="none" w="med" len="med"/>
                    </a:lnR>
                    <a:lnT w="190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ctr"/>
                      <a:endParaRPr lang="en-US" sz="1400" b="1"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a:r>
                        <a:rPr lang="en-US" sz="1400" b="1" dirty="0">
                          <a:latin typeface="Times New Roman" panose="02020603050405020304" pitchFamily="18" charset="0"/>
                          <a:cs typeface="Times New Roman" panose="02020603050405020304" pitchFamily="18" charset="0"/>
                        </a:rPr>
                        <a:t>1</a:t>
                      </a:r>
                    </a:p>
                  </a:txBody>
                  <a:tcPr marL="54864" marR="54864" marT="27432" marB="27432" anchor="ctr">
                    <a:lnL w="285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4">
                  <a:txBody>
                    <a:bodyPr/>
                    <a:lstStyle/>
                    <a:p>
                      <a:pPr algn="ctr"/>
                      <a:r>
                        <a:rPr lang="en-US" sz="1400" b="1" dirty="0">
                          <a:latin typeface="Times New Roman" panose="02020603050405020304" pitchFamily="18" charset="0"/>
                          <a:cs typeface="Times New Roman" panose="02020603050405020304" pitchFamily="18" charset="0"/>
                        </a:rPr>
                        <a:t>2</a:t>
                      </a:r>
                    </a:p>
                  </a:txBody>
                  <a:tcPr marL="54864" marR="54864" marT="27432" marB="27432" anchor="ctr">
                    <a:lnL w="38100" cap="flat" cmpd="sng" algn="ctr">
                      <a:solidFill>
                        <a:srgbClr val="FFFFFF"/>
                      </a:solidFill>
                      <a:prstDash val="solid"/>
                      <a:round/>
                      <a:headEnd type="none" w="med" len="med"/>
                      <a:tailEnd type="none" w="med" len="med"/>
                    </a:lnL>
                    <a:lnR w="28575" cap="flat" cmpd="sng" algn="ctr">
                      <a:noFill/>
                      <a:prstDash val="solid"/>
                      <a:round/>
                      <a:headEnd type="none" w="med" len="med"/>
                      <a:tailEnd type="none" w="med" len="med"/>
                    </a:lnR>
                    <a:lnT w="190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a:txBody>
                    <a:bodyPr/>
                    <a:lstStyle/>
                    <a:p>
                      <a:pPr algn="ctr"/>
                      <a:endParaRPr lang="en-US" sz="1400" b="1"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a:r>
                        <a:rPr lang="en-US" sz="1400" b="1" dirty="0">
                          <a:latin typeface="Times New Roman" panose="02020603050405020304" pitchFamily="18" charset="0"/>
                          <a:cs typeface="Times New Roman" panose="02020603050405020304" pitchFamily="18" charset="0"/>
                        </a:rPr>
                        <a:t>1</a:t>
                      </a:r>
                    </a:p>
                  </a:txBody>
                  <a:tcPr marL="54864" marR="54864" marT="27432" marB="27432" anchor="ctr">
                    <a:lnL w="285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gridSpan="4">
                  <a:txBody>
                    <a:bodyPr/>
                    <a:lstStyle/>
                    <a:p>
                      <a:pPr algn="ctr"/>
                      <a:r>
                        <a:rPr lang="en-US" sz="1400" b="1" dirty="0">
                          <a:latin typeface="Times New Roman" panose="02020603050405020304" pitchFamily="18" charset="0"/>
                          <a:cs typeface="Times New Roman" panose="02020603050405020304" pitchFamily="18" charset="0"/>
                        </a:rPr>
                        <a:t>2</a:t>
                      </a:r>
                    </a:p>
                  </a:txBody>
                  <a:tcPr marL="54864" marR="54864" marT="27432" marB="27432"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6">
                  <a:txBody>
                    <a:bodyPr/>
                    <a:lstStyle/>
                    <a:p>
                      <a:pPr algn="ctr"/>
                      <a:r>
                        <a:rPr lang="en-US" sz="1400" b="1" dirty="0">
                          <a:latin typeface="Times New Roman" panose="02020603050405020304" pitchFamily="18" charset="0"/>
                          <a:cs typeface="Times New Roman" panose="02020603050405020304" pitchFamily="18" charset="0"/>
                        </a:rPr>
                        <a:t>3</a:t>
                      </a:r>
                    </a:p>
                  </a:txBody>
                  <a:tcPr marL="54864" marR="54864" marT="27432" marB="27432" anchor="ctr">
                    <a:lnL w="381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l"/>
                      <a:r>
                        <a:rPr lang="en-US" sz="1200" b="1" dirty="0">
                          <a:latin typeface="Times New Roman" panose="02020603050405020304" pitchFamily="18" charset="0"/>
                          <a:cs typeface="Times New Roman" panose="02020603050405020304" pitchFamily="18" charset="0"/>
                        </a:rPr>
                        <a:t>Trial</a:t>
                      </a:r>
                    </a:p>
                  </a:txBody>
                  <a:tcPr marL="54864" marR="54864" marT="27432" marB="27432" anchor="ctr">
                    <a:lnL w="28575"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2233872474"/>
                  </a:ext>
                </a:extLst>
              </a:tr>
              <a:tr h="274320">
                <a:tc gridSpan="7">
                  <a:txBody>
                    <a:bodyPr/>
                    <a:lstStyle/>
                    <a:p>
                      <a:pPr algn="ctr"/>
                      <a:r>
                        <a:rPr lang="en-US" sz="1200" dirty="0">
                          <a:latin typeface="Times New Roman" panose="02020603050405020304" pitchFamily="18" charset="0"/>
                          <a:cs typeface="Times New Roman" panose="02020603050405020304" pitchFamily="18" charset="0"/>
                        </a:rPr>
                        <a:t>Oyster Larvae</a:t>
                      </a:r>
                    </a:p>
                  </a:txBody>
                  <a:tcPr marL="54864" marR="54864" marT="27432" marB="27432"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8">
                  <a:txBody>
                    <a:bodyPr/>
                    <a:lstStyle/>
                    <a:p>
                      <a:pPr algn="ctr"/>
                      <a:r>
                        <a:rPr lang="en-US" sz="1200" dirty="0">
                          <a:latin typeface="Times New Roman" panose="02020603050405020304" pitchFamily="18" charset="0"/>
                          <a:cs typeface="Times New Roman" panose="02020603050405020304" pitchFamily="18" charset="0"/>
                        </a:rPr>
                        <a:t>Biofilm Swab</a:t>
                      </a:r>
                    </a:p>
                  </a:txBody>
                  <a:tcPr marL="54864" marR="54864" marT="27432" marB="27432"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4">
                  <a:txBody>
                    <a:bodyPr/>
                    <a:lstStyle/>
                    <a:p>
                      <a:pPr algn="ctr"/>
                      <a:r>
                        <a:rPr lang="en-US" sz="1200" dirty="0">
                          <a:latin typeface="Times New Roman" panose="02020603050405020304" pitchFamily="18" charset="0"/>
                          <a:cs typeface="Times New Roman" panose="02020603050405020304" pitchFamily="18" charset="0"/>
                        </a:rPr>
                        <a:t>Rearing Water</a:t>
                      </a:r>
                    </a:p>
                  </a:txBody>
                  <a:tcPr marL="54864" marR="54864" marT="27432" marB="27432" anchor="ctr">
                    <a:lnL w="28575" cap="flat" cmpd="sng" algn="ctr">
                      <a:noFill/>
                      <a:prstDash val="solid"/>
                      <a:round/>
                      <a:headEnd type="none" w="med" len="med"/>
                      <a:tailEnd type="none" w="med" len="med"/>
                    </a:lnL>
                    <a:lnR w="28575"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l"/>
                      <a:r>
                        <a:rPr lang="en-US" sz="1200" b="1" dirty="0">
                          <a:latin typeface="Times New Roman" panose="02020603050405020304" pitchFamily="18" charset="0"/>
                          <a:cs typeface="Times New Roman" panose="02020603050405020304" pitchFamily="18" charset="0"/>
                        </a:rPr>
                        <a:t>Type</a:t>
                      </a:r>
                    </a:p>
                  </a:txBody>
                  <a:tcPr marL="54864" marR="54864" marT="27432" marB="27432" anchor="ctr">
                    <a:lnL w="28575"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446967762"/>
                  </a:ext>
                </a:extLst>
              </a:tr>
            </a:tbl>
          </a:graphicData>
        </a:graphic>
      </p:graphicFrame>
    </p:spTree>
    <p:extLst>
      <p:ext uri="{BB962C8B-B14F-4D97-AF65-F5344CB8AC3E}">
        <p14:creationId xmlns:p14="http://schemas.microsoft.com/office/powerpoint/2010/main" val="1004967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83EC9DC7-0745-4C8A-B6FF-70FDC68AE05C}"/>
              </a:ext>
            </a:extLst>
          </p:cNvPr>
          <p:cNvSpPr/>
          <p:nvPr/>
        </p:nvSpPr>
        <p:spPr>
          <a:xfrm>
            <a:off x="395493" y="164375"/>
            <a:ext cx="7418069" cy="461665"/>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S7. Two-way ANOVAs for abundance of </a:t>
            </a:r>
            <a:r>
              <a:rPr lang="en-US" sz="1200" i="1" dirty="0">
                <a:latin typeface="Times New Roman" panose="02020603050405020304" pitchFamily="18" charset="0"/>
                <a:cs typeface="Times New Roman" panose="02020603050405020304" pitchFamily="18" charset="0"/>
              </a:rPr>
              <a:t>Oceanospirillales</a:t>
            </a:r>
            <a:r>
              <a:rPr lang="en-US" sz="1200" dirty="0">
                <a:latin typeface="Times New Roman" panose="02020603050405020304" pitchFamily="18" charset="0"/>
                <a:cs typeface="Times New Roman" panose="02020603050405020304" pitchFamily="18" charset="0"/>
              </a:rPr>
              <a:t> reads in water samples per Trial by Day and Treatment Group.</a:t>
            </a:r>
          </a:p>
        </p:txBody>
      </p:sp>
      <p:graphicFrame>
        <p:nvGraphicFramePr>
          <p:cNvPr id="9" name="Table 8">
            <a:extLst>
              <a:ext uri="{FF2B5EF4-FFF2-40B4-BE49-F238E27FC236}">
                <a16:creationId xmlns="" xmlns:a16="http://schemas.microsoft.com/office/drawing/2014/main" id="{10CDBA87-5521-479D-885A-C4B847CDCF6E}"/>
              </a:ext>
            </a:extLst>
          </p:cNvPr>
          <p:cNvGraphicFramePr>
            <a:graphicFrameLocks noGrp="1"/>
          </p:cNvGraphicFramePr>
          <p:nvPr>
            <p:extLst>
              <p:ext uri="{D42A27DB-BD31-4B8C-83A1-F6EECF244321}">
                <p14:modId xmlns:p14="http://schemas.microsoft.com/office/powerpoint/2010/main" val="1536190881"/>
              </p:ext>
            </p:extLst>
          </p:nvPr>
        </p:nvGraphicFramePr>
        <p:xfrm>
          <a:off x="395493" y="626040"/>
          <a:ext cx="6600222" cy="1135380"/>
        </p:xfrm>
        <a:graphic>
          <a:graphicData uri="http://schemas.openxmlformats.org/drawingml/2006/table">
            <a:tbl>
              <a:tblPr firstRow="1" firstCol="1" bandRow="1"/>
              <a:tblGrid>
                <a:gridCol w="1753902">
                  <a:extLst>
                    <a:ext uri="{9D8B030D-6E8A-4147-A177-3AD203B41FA5}">
                      <a16:colId xmlns="" xmlns:a16="http://schemas.microsoft.com/office/drawing/2014/main" val="172750980"/>
                    </a:ext>
                  </a:extLst>
                </a:gridCol>
                <a:gridCol w="640080">
                  <a:extLst>
                    <a:ext uri="{9D8B030D-6E8A-4147-A177-3AD203B41FA5}">
                      <a16:colId xmlns="" xmlns:a16="http://schemas.microsoft.com/office/drawing/2014/main" val="1636158168"/>
                    </a:ext>
                  </a:extLst>
                </a:gridCol>
                <a:gridCol w="822960">
                  <a:extLst>
                    <a:ext uri="{9D8B030D-6E8A-4147-A177-3AD203B41FA5}">
                      <a16:colId xmlns="" xmlns:a16="http://schemas.microsoft.com/office/drawing/2014/main" val="2854712691"/>
                    </a:ext>
                  </a:extLst>
                </a:gridCol>
                <a:gridCol w="822960">
                  <a:extLst>
                    <a:ext uri="{9D8B030D-6E8A-4147-A177-3AD203B41FA5}">
                      <a16:colId xmlns="" xmlns:a16="http://schemas.microsoft.com/office/drawing/2014/main" val="1438985128"/>
                    </a:ext>
                  </a:extLst>
                </a:gridCol>
                <a:gridCol w="822960">
                  <a:extLst>
                    <a:ext uri="{9D8B030D-6E8A-4147-A177-3AD203B41FA5}">
                      <a16:colId xmlns="" xmlns:a16="http://schemas.microsoft.com/office/drawing/2014/main" val="318072314"/>
                    </a:ext>
                  </a:extLst>
                </a:gridCol>
                <a:gridCol w="822960">
                  <a:extLst>
                    <a:ext uri="{9D8B030D-6E8A-4147-A177-3AD203B41FA5}">
                      <a16:colId xmlns="" xmlns:a16="http://schemas.microsoft.com/office/drawing/2014/main" val="4212161074"/>
                    </a:ext>
                  </a:extLst>
                </a:gridCol>
                <a:gridCol w="914400">
                  <a:extLst>
                    <a:ext uri="{9D8B030D-6E8A-4147-A177-3AD203B41FA5}">
                      <a16:colId xmlns=""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1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Oceanospirillales</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1.93E+10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1.93E+10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74.823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2.48E-05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3.91E+09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3.91E+09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15.202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0.00455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1.96E+06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1.96E+06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0.93269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 xmlns:a16="http://schemas.microsoft.com/office/drawing/2014/main" val="2899734380"/>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2.06E+09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2.57E+08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229289010"/>
                  </a:ext>
                </a:extLst>
              </a:tr>
            </a:tbl>
          </a:graphicData>
        </a:graphic>
      </p:graphicFrame>
      <p:graphicFrame>
        <p:nvGraphicFramePr>
          <p:cNvPr id="14" name="Table 13">
            <a:extLst>
              <a:ext uri="{FF2B5EF4-FFF2-40B4-BE49-F238E27FC236}">
                <a16:creationId xmlns="" xmlns:a16="http://schemas.microsoft.com/office/drawing/2014/main" id="{B7BDF7C2-377A-497E-9419-F5DE92230B34}"/>
              </a:ext>
            </a:extLst>
          </p:cNvPr>
          <p:cNvGraphicFramePr>
            <a:graphicFrameLocks noGrp="1"/>
          </p:cNvGraphicFramePr>
          <p:nvPr>
            <p:extLst>
              <p:ext uri="{D42A27DB-BD31-4B8C-83A1-F6EECF244321}">
                <p14:modId xmlns:p14="http://schemas.microsoft.com/office/powerpoint/2010/main" val="4281876709"/>
              </p:ext>
            </p:extLst>
          </p:nvPr>
        </p:nvGraphicFramePr>
        <p:xfrm>
          <a:off x="395493" y="1888947"/>
          <a:ext cx="6600222" cy="1135380"/>
        </p:xfrm>
        <a:graphic>
          <a:graphicData uri="http://schemas.openxmlformats.org/drawingml/2006/table">
            <a:tbl>
              <a:tblPr firstRow="1" firstCol="1" bandRow="1"/>
              <a:tblGrid>
                <a:gridCol w="1753902">
                  <a:extLst>
                    <a:ext uri="{9D8B030D-6E8A-4147-A177-3AD203B41FA5}">
                      <a16:colId xmlns="" xmlns:a16="http://schemas.microsoft.com/office/drawing/2014/main" val="172750980"/>
                    </a:ext>
                  </a:extLst>
                </a:gridCol>
                <a:gridCol w="640080">
                  <a:extLst>
                    <a:ext uri="{9D8B030D-6E8A-4147-A177-3AD203B41FA5}">
                      <a16:colId xmlns="" xmlns:a16="http://schemas.microsoft.com/office/drawing/2014/main" val="1636158168"/>
                    </a:ext>
                  </a:extLst>
                </a:gridCol>
                <a:gridCol w="822960">
                  <a:extLst>
                    <a:ext uri="{9D8B030D-6E8A-4147-A177-3AD203B41FA5}">
                      <a16:colId xmlns="" xmlns:a16="http://schemas.microsoft.com/office/drawing/2014/main" val="2854712691"/>
                    </a:ext>
                  </a:extLst>
                </a:gridCol>
                <a:gridCol w="822960">
                  <a:extLst>
                    <a:ext uri="{9D8B030D-6E8A-4147-A177-3AD203B41FA5}">
                      <a16:colId xmlns="" xmlns:a16="http://schemas.microsoft.com/office/drawing/2014/main" val="1438985128"/>
                    </a:ext>
                  </a:extLst>
                </a:gridCol>
                <a:gridCol w="822960">
                  <a:extLst>
                    <a:ext uri="{9D8B030D-6E8A-4147-A177-3AD203B41FA5}">
                      <a16:colId xmlns="" xmlns:a16="http://schemas.microsoft.com/office/drawing/2014/main" val="318072314"/>
                    </a:ext>
                  </a:extLst>
                </a:gridCol>
                <a:gridCol w="822960">
                  <a:extLst>
                    <a:ext uri="{9D8B030D-6E8A-4147-A177-3AD203B41FA5}">
                      <a16:colId xmlns="" xmlns:a16="http://schemas.microsoft.com/office/drawing/2014/main" val="4212161074"/>
                    </a:ext>
                  </a:extLst>
                </a:gridCol>
                <a:gridCol w="914400">
                  <a:extLst>
                    <a:ext uri="{9D8B030D-6E8A-4147-A177-3AD203B41FA5}">
                      <a16:colId xmlns=""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2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Oceanospirillales </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8.92E+09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8.92E+09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17.412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0.00311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2.96E+09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2.96E+09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5.782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0.04287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2.09E+08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2.09E+08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0.408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0.54084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 xmlns:a16="http://schemas.microsoft.com/office/drawing/2014/main" val="2899734380"/>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4.10E+09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5.12E+08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229289010"/>
                  </a:ext>
                </a:extLst>
              </a:tr>
            </a:tbl>
          </a:graphicData>
        </a:graphic>
      </p:graphicFrame>
      <p:graphicFrame>
        <p:nvGraphicFramePr>
          <p:cNvPr id="15" name="Table 14">
            <a:extLst>
              <a:ext uri="{FF2B5EF4-FFF2-40B4-BE49-F238E27FC236}">
                <a16:creationId xmlns="" xmlns:a16="http://schemas.microsoft.com/office/drawing/2014/main" id="{81E80CC2-6BB2-4473-BE1F-345B09E8F9E6}"/>
              </a:ext>
            </a:extLst>
          </p:cNvPr>
          <p:cNvGraphicFramePr>
            <a:graphicFrameLocks noGrp="1"/>
          </p:cNvGraphicFramePr>
          <p:nvPr>
            <p:extLst>
              <p:ext uri="{D42A27DB-BD31-4B8C-83A1-F6EECF244321}">
                <p14:modId xmlns:p14="http://schemas.microsoft.com/office/powerpoint/2010/main" val="2542337316"/>
              </p:ext>
            </p:extLst>
          </p:nvPr>
        </p:nvGraphicFramePr>
        <p:xfrm>
          <a:off x="395493" y="3151854"/>
          <a:ext cx="6600222" cy="1135380"/>
        </p:xfrm>
        <a:graphic>
          <a:graphicData uri="http://schemas.openxmlformats.org/drawingml/2006/table">
            <a:tbl>
              <a:tblPr firstRow="1" firstCol="1" bandRow="1"/>
              <a:tblGrid>
                <a:gridCol w="1753902">
                  <a:extLst>
                    <a:ext uri="{9D8B030D-6E8A-4147-A177-3AD203B41FA5}">
                      <a16:colId xmlns="" xmlns:a16="http://schemas.microsoft.com/office/drawing/2014/main" val="172750980"/>
                    </a:ext>
                  </a:extLst>
                </a:gridCol>
                <a:gridCol w="640080">
                  <a:extLst>
                    <a:ext uri="{9D8B030D-6E8A-4147-A177-3AD203B41FA5}">
                      <a16:colId xmlns="" xmlns:a16="http://schemas.microsoft.com/office/drawing/2014/main" val="1636158168"/>
                    </a:ext>
                  </a:extLst>
                </a:gridCol>
                <a:gridCol w="822960">
                  <a:extLst>
                    <a:ext uri="{9D8B030D-6E8A-4147-A177-3AD203B41FA5}">
                      <a16:colId xmlns="" xmlns:a16="http://schemas.microsoft.com/office/drawing/2014/main" val="2854712691"/>
                    </a:ext>
                  </a:extLst>
                </a:gridCol>
                <a:gridCol w="822960">
                  <a:extLst>
                    <a:ext uri="{9D8B030D-6E8A-4147-A177-3AD203B41FA5}">
                      <a16:colId xmlns="" xmlns:a16="http://schemas.microsoft.com/office/drawing/2014/main" val="1438985128"/>
                    </a:ext>
                  </a:extLst>
                </a:gridCol>
                <a:gridCol w="822960">
                  <a:extLst>
                    <a:ext uri="{9D8B030D-6E8A-4147-A177-3AD203B41FA5}">
                      <a16:colId xmlns="" xmlns:a16="http://schemas.microsoft.com/office/drawing/2014/main" val="318072314"/>
                    </a:ext>
                  </a:extLst>
                </a:gridCol>
                <a:gridCol w="822960">
                  <a:extLst>
                    <a:ext uri="{9D8B030D-6E8A-4147-A177-3AD203B41FA5}">
                      <a16:colId xmlns="" xmlns:a16="http://schemas.microsoft.com/office/drawing/2014/main" val="4212161074"/>
                    </a:ext>
                  </a:extLst>
                </a:gridCol>
                <a:gridCol w="914400">
                  <a:extLst>
                    <a:ext uri="{9D8B030D-6E8A-4147-A177-3AD203B41FA5}">
                      <a16:colId xmlns=""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3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Oceanospirillales </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1.56E+09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1.56E+09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0.921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0.35355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1.56E+10</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1.56E+10</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9.236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0.00884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 xmlns:a16="http://schemas.microsoft.com/office/drawing/2014/main" val="2385025028"/>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7.84E+07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7.84E+07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0.046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0.83267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14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2.37E+10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1.69E+09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229289010"/>
                  </a:ext>
                </a:extLst>
              </a:tr>
            </a:tbl>
          </a:graphicData>
        </a:graphic>
      </p:graphicFrame>
    </p:spTree>
    <p:extLst>
      <p:ext uri="{BB962C8B-B14F-4D97-AF65-F5344CB8AC3E}">
        <p14:creationId xmlns:p14="http://schemas.microsoft.com/office/powerpoint/2010/main" val="4094938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83EC9DC7-0745-4C8A-B6FF-70FDC68AE05C}"/>
              </a:ext>
            </a:extLst>
          </p:cNvPr>
          <p:cNvSpPr/>
          <p:nvPr/>
        </p:nvSpPr>
        <p:spPr>
          <a:xfrm>
            <a:off x="194310" y="91985"/>
            <a:ext cx="7840980" cy="461665"/>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S8. Two-way ANOVAs for Simpson’s Index of Diversity of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reads in Trial 1 per Sample Type by Day and Treatment Group.</a:t>
            </a:r>
          </a:p>
        </p:txBody>
      </p:sp>
      <p:graphicFrame>
        <p:nvGraphicFramePr>
          <p:cNvPr id="9" name="Table 8">
            <a:extLst>
              <a:ext uri="{FF2B5EF4-FFF2-40B4-BE49-F238E27FC236}">
                <a16:creationId xmlns="" xmlns:a16="http://schemas.microsoft.com/office/drawing/2014/main" id="{10CDBA87-5521-479D-885A-C4B847CDCF6E}"/>
              </a:ext>
            </a:extLst>
          </p:cNvPr>
          <p:cNvGraphicFramePr>
            <a:graphicFrameLocks noGrp="1"/>
          </p:cNvGraphicFramePr>
          <p:nvPr>
            <p:extLst>
              <p:ext uri="{D42A27DB-BD31-4B8C-83A1-F6EECF244321}">
                <p14:modId xmlns:p14="http://schemas.microsoft.com/office/powerpoint/2010/main" val="264879501"/>
              </p:ext>
            </p:extLst>
          </p:nvPr>
        </p:nvGraphicFramePr>
        <p:xfrm>
          <a:off x="395493" y="1769040"/>
          <a:ext cx="6600222" cy="1135380"/>
        </p:xfrm>
        <a:graphic>
          <a:graphicData uri="http://schemas.openxmlformats.org/drawingml/2006/table">
            <a:tbl>
              <a:tblPr firstRow="1" firstCol="1" bandRow="1"/>
              <a:tblGrid>
                <a:gridCol w="1753902">
                  <a:extLst>
                    <a:ext uri="{9D8B030D-6E8A-4147-A177-3AD203B41FA5}">
                      <a16:colId xmlns="" xmlns:a16="http://schemas.microsoft.com/office/drawing/2014/main" val="172750980"/>
                    </a:ext>
                  </a:extLst>
                </a:gridCol>
                <a:gridCol w="640080">
                  <a:extLst>
                    <a:ext uri="{9D8B030D-6E8A-4147-A177-3AD203B41FA5}">
                      <a16:colId xmlns="" xmlns:a16="http://schemas.microsoft.com/office/drawing/2014/main" val="1636158168"/>
                    </a:ext>
                  </a:extLst>
                </a:gridCol>
                <a:gridCol w="822960">
                  <a:extLst>
                    <a:ext uri="{9D8B030D-6E8A-4147-A177-3AD203B41FA5}">
                      <a16:colId xmlns="" xmlns:a16="http://schemas.microsoft.com/office/drawing/2014/main" val="2854712691"/>
                    </a:ext>
                  </a:extLst>
                </a:gridCol>
                <a:gridCol w="822960">
                  <a:extLst>
                    <a:ext uri="{9D8B030D-6E8A-4147-A177-3AD203B41FA5}">
                      <a16:colId xmlns="" xmlns:a16="http://schemas.microsoft.com/office/drawing/2014/main" val="1438985128"/>
                    </a:ext>
                  </a:extLst>
                </a:gridCol>
                <a:gridCol w="822960">
                  <a:extLst>
                    <a:ext uri="{9D8B030D-6E8A-4147-A177-3AD203B41FA5}">
                      <a16:colId xmlns="" xmlns:a16="http://schemas.microsoft.com/office/drawing/2014/main" val="318072314"/>
                    </a:ext>
                  </a:extLst>
                </a:gridCol>
                <a:gridCol w="822960">
                  <a:extLst>
                    <a:ext uri="{9D8B030D-6E8A-4147-A177-3AD203B41FA5}">
                      <a16:colId xmlns="" xmlns:a16="http://schemas.microsoft.com/office/drawing/2014/main" val="4212161074"/>
                    </a:ext>
                  </a:extLst>
                </a:gridCol>
                <a:gridCol w="914400">
                  <a:extLst>
                    <a:ext uri="{9D8B030D-6E8A-4147-A177-3AD203B41FA5}">
                      <a16:colId xmlns=""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Oyster Larvae–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Vibrio</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diversity</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0.0902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0.09025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2.118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.184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1.27E-02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1.27E-02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0.298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.600</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1.68E-02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1.68E-02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0.395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0.547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 xmlns:a16="http://schemas.microsoft.com/office/drawing/2014/main" val="2899734380"/>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3.41E-01</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4.26E-02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229289010"/>
                  </a:ext>
                </a:extLst>
              </a:tr>
            </a:tbl>
          </a:graphicData>
        </a:graphic>
      </p:graphicFrame>
      <p:graphicFrame>
        <p:nvGraphicFramePr>
          <p:cNvPr id="14" name="Table 13">
            <a:extLst>
              <a:ext uri="{FF2B5EF4-FFF2-40B4-BE49-F238E27FC236}">
                <a16:creationId xmlns="" xmlns:a16="http://schemas.microsoft.com/office/drawing/2014/main" id="{B7BDF7C2-377A-497E-9419-F5DE92230B34}"/>
              </a:ext>
            </a:extLst>
          </p:cNvPr>
          <p:cNvGraphicFramePr>
            <a:graphicFrameLocks noGrp="1"/>
          </p:cNvGraphicFramePr>
          <p:nvPr>
            <p:extLst>
              <p:ext uri="{D42A27DB-BD31-4B8C-83A1-F6EECF244321}">
                <p14:modId xmlns:p14="http://schemas.microsoft.com/office/powerpoint/2010/main" val="1420294415"/>
              </p:ext>
            </p:extLst>
          </p:nvPr>
        </p:nvGraphicFramePr>
        <p:xfrm>
          <a:off x="395493" y="3031947"/>
          <a:ext cx="6600222" cy="1135380"/>
        </p:xfrm>
        <a:graphic>
          <a:graphicData uri="http://schemas.openxmlformats.org/drawingml/2006/table">
            <a:tbl>
              <a:tblPr firstRow="1" firstCol="1" bandRow="1"/>
              <a:tblGrid>
                <a:gridCol w="1753902">
                  <a:extLst>
                    <a:ext uri="{9D8B030D-6E8A-4147-A177-3AD203B41FA5}">
                      <a16:colId xmlns="" xmlns:a16="http://schemas.microsoft.com/office/drawing/2014/main" val="172750980"/>
                    </a:ext>
                  </a:extLst>
                </a:gridCol>
                <a:gridCol w="640080">
                  <a:extLst>
                    <a:ext uri="{9D8B030D-6E8A-4147-A177-3AD203B41FA5}">
                      <a16:colId xmlns="" xmlns:a16="http://schemas.microsoft.com/office/drawing/2014/main" val="1636158168"/>
                    </a:ext>
                  </a:extLst>
                </a:gridCol>
                <a:gridCol w="822960">
                  <a:extLst>
                    <a:ext uri="{9D8B030D-6E8A-4147-A177-3AD203B41FA5}">
                      <a16:colId xmlns="" xmlns:a16="http://schemas.microsoft.com/office/drawing/2014/main" val="2854712691"/>
                    </a:ext>
                  </a:extLst>
                </a:gridCol>
                <a:gridCol w="822960">
                  <a:extLst>
                    <a:ext uri="{9D8B030D-6E8A-4147-A177-3AD203B41FA5}">
                      <a16:colId xmlns="" xmlns:a16="http://schemas.microsoft.com/office/drawing/2014/main" val="1438985128"/>
                    </a:ext>
                  </a:extLst>
                </a:gridCol>
                <a:gridCol w="822960">
                  <a:extLst>
                    <a:ext uri="{9D8B030D-6E8A-4147-A177-3AD203B41FA5}">
                      <a16:colId xmlns="" xmlns:a16="http://schemas.microsoft.com/office/drawing/2014/main" val="318072314"/>
                    </a:ext>
                  </a:extLst>
                </a:gridCol>
                <a:gridCol w="822960">
                  <a:extLst>
                    <a:ext uri="{9D8B030D-6E8A-4147-A177-3AD203B41FA5}">
                      <a16:colId xmlns="" xmlns:a16="http://schemas.microsoft.com/office/drawing/2014/main" val="4212161074"/>
                    </a:ext>
                  </a:extLst>
                </a:gridCol>
                <a:gridCol w="914400">
                  <a:extLst>
                    <a:ext uri="{9D8B030D-6E8A-4147-A177-3AD203B41FA5}">
                      <a16:colId xmlns=""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Biofilm swab–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Vibrio</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diversity</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0.03264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0.03264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66.039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3.90E-05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0.00001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0.00001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0.891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0.00064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0.00064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1.287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 xmlns:a16="http://schemas.microsoft.com/office/drawing/2014/main" val="2899734380"/>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3.95E-03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4.90E-04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229289010"/>
                  </a:ext>
                </a:extLst>
              </a:tr>
            </a:tbl>
          </a:graphicData>
        </a:graphic>
      </p:graphicFrame>
      <p:graphicFrame>
        <p:nvGraphicFramePr>
          <p:cNvPr id="15" name="Table 14">
            <a:extLst>
              <a:ext uri="{FF2B5EF4-FFF2-40B4-BE49-F238E27FC236}">
                <a16:creationId xmlns="" xmlns:a16="http://schemas.microsoft.com/office/drawing/2014/main" id="{81E80CC2-6BB2-4473-BE1F-345B09E8F9E6}"/>
              </a:ext>
            </a:extLst>
          </p:cNvPr>
          <p:cNvGraphicFramePr>
            <a:graphicFrameLocks noGrp="1"/>
          </p:cNvGraphicFramePr>
          <p:nvPr>
            <p:extLst>
              <p:ext uri="{D42A27DB-BD31-4B8C-83A1-F6EECF244321}">
                <p14:modId xmlns:p14="http://schemas.microsoft.com/office/powerpoint/2010/main" val="1323024920"/>
              </p:ext>
            </p:extLst>
          </p:nvPr>
        </p:nvGraphicFramePr>
        <p:xfrm>
          <a:off x="395493" y="4294854"/>
          <a:ext cx="6600222" cy="1135380"/>
        </p:xfrm>
        <a:graphic>
          <a:graphicData uri="http://schemas.openxmlformats.org/drawingml/2006/table">
            <a:tbl>
              <a:tblPr firstRow="1" firstCol="1" bandRow="1"/>
              <a:tblGrid>
                <a:gridCol w="1753902">
                  <a:extLst>
                    <a:ext uri="{9D8B030D-6E8A-4147-A177-3AD203B41FA5}">
                      <a16:colId xmlns="" xmlns:a16="http://schemas.microsoft.com/office/drawing/2014/main" val="172750980"/>
                    </a:ext>
                  </a:extLst>
                </a:gridCol>
                <a:gridCol w="640080">
                  <a:extLst>
                    <a:ext uri="{9D8B030D-6E8A-4147-A177-3AD203B41FA5}">
                      <a16:colId xmlns="" xmlns:a16="http://schemas.microsoft.com/office/drawing/2014/main" val="1636158168"/>
                    </a:ext>
                  </a:extLst>
                </a:gridCol>
                <a:gridCol w="822960">
                  <a:extLst>
                    <a:ext uri="{9D8B030D-6E8A-4147-A177-3AD203B41FA5}">
                      <a16:colId xmlns="" xmlns:a16="http://schemas.microsoft.com/office/drawing/2014/main" val="2854712691"/>
                    </a:ext>
                  </a:extLst>
                </a:gridCol>
                <a:gridCol w="822960">
                  <a:extLst>
                    <a:ext uri="{9D8B030D-6E8A-4147-A177-3AD203B41FA5}">
                      <a16:colId xmlns="" xmlns:a16="http://schemas.microsoft.com/office/drawing/2014/main" val="1438985128"/>
                    </a:ext>
                  </a:extLst>
                </a:gridCol>
                <a:gridCol w="822960">
                  <a:extLst>
                    <a:ext uri="{9D8B030D-6E8A-4147-A177-3AD203B41FA5}">
                      <a16:colId xmlns="" xmlns:a16="http://schemas.microsoft.com/office/drawing/2014/main" val="318072314"/>
                    </a:ext>
                  </a:extLst>
                </a:gridCol>
                <a:gridCol w="822960">
                  <a:extLst>
                    <a:ext uri="{9D8B030D-6E8A-4147-A177-3AD203B41FA5}">
                      <a16:colId xmlns="" xmlns:a16="http://schemas.microsoft.com/office/drawing/2014/main" val="4212161074"/>
                    </a:ext>
                  </a:extLst>
                </a:gridCol>
                <a:gridCol w="914400">
                  <a:extLst>
                    <a:ext uri="{9D8B030D-6E8A-4147-A177-3AD203B41FA5}">
                      <a16:colId xmlns=""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Water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Vibrio</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diversity</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0.17404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0.17404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48.177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0.000119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0.02997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0.02997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8.295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0.020507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 xmlns:a16="http://schemas.microsoft.com/office/drawing/2014/main" val="2385025028"/>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0.03068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0.03068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8.493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0.019459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2.89E-02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3.61E-03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229289010"/>
                  </a:ext>
                </a:extLst>
              </a:tr>
            </a:tbl>
          </a:graphicData>
        </a:graphic>
      </p:graphicFrame>
      <p:graphicFrame>
        <p:nvGraphicFramePr>
          <p:cNvPr id="7" name="Table 6">
            <a:extLst>
              <a:ext uri="{FF2B5EF4-FFF2-40B4-BE49-F238E27FC236}">
                <a16:creationId xmlns="" xmlns:a16="http://schemas.microsoft.com/office/drawing/2014/main" id="{B3AD5924-416E-4F08-88D6-A24E56E4DDA0}"/>
              </a:ext>
            </a:extLst>
          </p:cNvPr>
          <p:cNvGraphicFramePr>
            <a:graphicFrameLocks noGrp="1"/>
          </p:cNvGraphicFramePr>
          <p:nvPr>
            <p:extLst>
              <p:ext uri="{D42A27DB-BD31-4B8C-83A1-F6EECF244321}">
                <p14:modId xmlns:p14="http://schemas.microsoft.com/office/powerpoint/2010/main" val="992094803"/>
              </p:ext>
            </p:extLst>
          </p:nvPr>
        </p:nvGraphicFramePr>
        <p:xfrm>
          <a:off x="395493" y="553650"/>
          <a:ext cx="6600222" cy="1135380"/>
        </p:xfrm>
        <a:graphic>
          <a:graphicData uri="http://schemas.openxmlformats.org/drawingml/2006/table">
            <a:tbl>
              <a:tblPr firstRow="1" firstCol="1" bandRow="1"/>
              <a:tblGrid>
                <a:gridCol w="1753902">
                  <a:extLst>
                    <a:ext uri="{9D8B030D-6E8A-4147-A177-3AD203B41FA5}">
                      <a16:colId xmlns="" xmlns:a16="http://schemas.microsoft.com/office/drawing/2014/main" val="172750980"/>
                    </a:ext>
                  </a:extLst>
                </a:gridCol>
                <a:gridCol w="640080">
                  <a:extLst>
                    <a:ext uri="{9D8B030D-6E8A-4147-A177-3AD203B41FA5}">
                      <a16:colId xmlns="" xmlns:a16="http://schemas.microsoft.com/office/drawing/2014/main" val="1636158168"/>
                    </a:ext>
                  </a:extLst>
                </a:gridCol>
                <a:gridCol w="822960">
                  <a:extLst>
                    <a:ext uri="{9D8B030D-6E8A-4147-A177-3AD203B41FA5}">
                      <a16:colId xmlns="" xmlns:a16="http://schemas.microsoft.com/office/drawing/2014/main" val="2854712691"/>
                    </a:ext>
                  </a:extLst>
                </a:gridCol>
                <a:gridCol w="822960">
                  <a:extLst>
                    <a:ext uri="{9D8B030D-6E8A-4147-A177-3AD203B41FA5}">
                      <a16:colId xmlns="" xmlns:a16="http://schemas.microsoft.com/office/drawing/2014/main" val="1438985128"/>
                    </a:ext>
                  </a:extLst>
                </a:gridCol>
                <a:gridCol w="822960">
                  <a:extLst>
                    <a:ext uri="{9D8B030D-6E8A-4147-A177-3AD203B41FA5}">
                      <a16:colId xmlns="" xmlns:a16="http://schemas.microsoft.com/office/drawing/2014/main" val="318072314"/>
                    </a:ext>
                  </a:extLst>
                </a:gridCol>
                <a:gridCol w="822960">
                  <a:extLst>
                    <a:ext uri="{9D8B030D-6E8A-4147-A177-3AD203B41FA5}">
                      <a16:colId xmlns="" xmlns:a16="http://schemas.microsoft.com/office/drawing/2014/main" val="4212161074"/>
                    </a:ext>
                  </a:extLst>
                </a:gridCol>
                <a:gridCol w="914400">
                  <a:extLst>
                    <a:ext uri="{9D8B030D-6E8A-4147-A177-3AD203B41FA5}">
                      <a16:colId xmlns=""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All Samples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Vibrio</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diversity</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Type</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0.2249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0.11245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7.261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0.00268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0.0475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0.04752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3.069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0.09004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 xmlns:a16="http://schemas.microsoft.com/office/drawing/2014/main" val="2385025028"/>
                  </a:ext>
                </a:extLst>
              </a:tr>
              <a:tr h="182880">
                <a:tc>
                  <a:txBody>
                    <a:bodyPr/>
                    <a:lstStyle/>
                    <a:p>
                      <a:pPr algn="l" fontAlgn="b"/>
                      <a:r>
                        <a:rPr lang="en-US" sz="1200" b="0" i="0" u="none" strike="noStrike">
                          <a:solidFill>
                            <a:srgbClr val="000000"/>
                          </a:solidFill>
                          <a:effectLst/>
                          <a:latin typeface="Times New Roman" panose="02020603050405020304" pitchFamily="18" charset="0"/>
                        </a:rPr>
                        <a:t>Type:Day</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0.2494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0.12471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8.053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0.00159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30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0.4646</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0.01549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229289010"/>
                  </a:ext>
                </a:extLst>
              </a:tr>
            </a:tbl>
          </a:graphicData>
        </a:graphic>
      </p:graphicFrame>
    </p:spTree>
    <p:extLst>
      <p:ext uri="{BB962C8B-B14F-4D97-AF65-F5344CB8AC3E}">
        <p14:creationId xmlns:p14="http://schemas.microsoft.com/office/powerpoint/2010/main" val="295524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83EC9DC7-0745-4C8A-B6FF-70FDC68AE05C}"/>
              </a:ext>
            </a:extLst>
          </p:cNvPr>
          <p:cNvSpPr/>
          <p:nvPr/>
        </p:nvSpPr>
        <p:spPr>
          <a:xfrm>
            <a:off x="210632" y="107214"/>
            <a:ext cx="7808335"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S9. Two-way ANOVAs for abundance of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reads in Trial 1 per Sample Type by Day and Treatment Group.</a:t>
            </a:r>
          </a:p>
        </p:txBody>
      </p:sp>
      <p:graphicFrame>
        <p:nvGraphicFramePr>
          <p:cNvPr id="9" name="Table 8">
            <a:extLst>
              <a:ext uri="{FF2B5EF4-FFF2-40B4-BE49-F238E27FC236}">
                <a16:creationId xmlns="" xmlns:a16="http://schemas.microsoft.com/office/drawing/2014/main" id="{10CDBA87-5521-479D-885A-C4B847CDCF6E}"/>
              </a:ext>
            </a:extLst>
          </p:cNvPr>
          <p:cNvGraphicFramePr>
            <a:graphicFrameLocks noGrp="1"/>
          </p:cNvGraphicFramePr>
          <p:nvPr>
            <p:extLst>
              <p:ext uri="{D42A27DB-BD31-4B8C-83A1-F6EECF244321}">
                <p14:modId xmlns:p14="http://schemas.microsoft.com/office/powerpoint/2010/main" val="1349670610"/>
              </p:ext>
            </p:extLst>
          </p:nvPr>
        </p:nvGraphicFramePr>
        <p:xfrm>
          <a:off x="429783" y="1717992"/>
          <a:ext cx="6600222" cy="1135380"/>
        </p:xfrm>
        <a:graphic>
          <a:graphicData uri="http://schemas.openxmlformats.org/drawingml/2006/table">
            <a:tbl>
              <a:tblPr firstRow="1" firstCol="1" bandRow="1"/>
              <a:tblGrid>
                <a:gridCol w="1753902">
                  <a:extLst>
                    <a:ext uri="{9D8B030D-6E8A-4147-A177-3AD203B41FA5}">
                      <a16:colId xmlns="" xmlns:a16="http://schemas.microsoft.com/office/drawing/2014/main" val="172750980"/>
                    </a:ext>
                  </a:extLst>
                </a:gridCol>
                <a:gridCol w="640080">
                  <a:extLst>
                    <a:ext uri="{9D8B030D-6E8A-4147-A177-3AD203B41FA5}">
                      <a16:colId xmlns="" xmlns:a16="http://schemas.microsoft.com/office/drawing/2014/main" val="1636158168"/>
                    </a:ext>
                  </a:extLst>
                </a:gridCol>
                <a:gridCol w="822960">
                  <a:extLst>
                    <a:ext uri="{9D8B030D-6E8A-4147-A177-3AD203B41FA5}">
                      <a16:colId xmlns="" xmlns:a16="http://schemas.microsoft.com/office/drawing/2014/main" val="2854712691"/>
                    </a:ext>
                  </a:extLst>
                </a:gridCol>
                <a:gridCol w="822960">
                  <a:extLst>
                    <a:ext uri="{9D8B030D-6E8A-4147-A177-3AD203B41FA5}">
                      <a16:colId xmlns="" xmlns:a16="http://schemas.microsoft.com/office/drawing/2014/main" val="1438985128"/>
                    </a:ext>
                  </a:extLst>
                </a:gridCol>
                <a:gridCol w="822960">
                  <a:extLst>
                    <a:ext uri="{9D8B030D-6E8A-4147-A177-3AD203B41FA5}">
                      <a16:colId xmlns="" xmlns:a16="http://schemas.microsoft.com/office/drawing/2014/main" val="318072314"/>
                    </a:ext>
                  </a:extLst>
                </a:gridCol>
                <a:gridCol w="822960">
                  <a:extLst>
                    <a:ext uri="{9D8B030D-6E8A-4147-A177-3AD203B41FA5}">
                      <a16:colId xmlns="" xmlns:a16="http://schemas.microsoft.com/office/drawing/2014/main" val="4212161074"/>
                    </a:ext>
                  </a:extLst>
                </a:gridCol>
                <a:gridCol w="914400">
                  <a:extLst>
                    <a:ext uri="{9D8B030D-6E8A-4147-A177-3AD203B41FA5}">
                      <a16:colId xmlns=""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Oyster Larvae–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Vibrio</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reads</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2.43E+09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2.43E+09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25.417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1.00E-03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2.48E+06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2.48E+06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0.026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0.876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2.09E+07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2.09E+07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0.219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0.653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 xmlns:a16="http://schemas.microsoft.com/office/drawing/2014/main" val="2899734380"/>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7.65E+08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9.56E+07</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229289010"/>
                  </a:ext>
                </a:extLst>
              </a:tr>
            </a:tbl>
          </a:graphicData>
        </a:graphic>
      </p:graphicFrame>
      <p:graphicFrame>
        <p:nvGraphicFramePr>
          <p:cNvPr id="14" name="Table 13">
            <a:extLst>
              <a:ext uri="{FF2B5EF4-FFF2-40B4-BE49-F238E27FC236}">
                <a16:creationId xmlns="" xmlns:a16="http://schemas.microsoft.com/office/drawing/2014/main" id="{B7BDF7C2-377A-497E-9419-F5DE92230B34}"/>
              </a:ext>
            </a:extLst>
          </p:cNvPr>
          <p:cNvGraphicFramePr>
            <a:graphicFrameLocks noGrp="1"/>
          </p:cNvGraphicFramePr>
          <p:nvPr>
            <p:extLst>
              <p:ext uri="{D42A27DB-BD31-4B8C-83A1-F6EECF244321}">
                <p14:modId xmlns:p14="http://schemas.microsoft.com/office/powerpoint/2010/main" val="2454763880"/>
              </p:ext>
            </p:extLst>
          </p:nvPr>
        </p:nvGraphicFramePr>
        <p:xfrm>
          <a:off x="429783" y="2980899"/>
          <a:ext cx="6600222" cy="1135380"/>
        </p:xfrm>
        <a:graphic>
          <a:graphicData uri="http://schemas.openxmlformats.org/drawingml/2006/table">
            <a:tbl>
              <a:tblPr firstRow="1" firstCol="1" bandRow="1"/>
              <a:tblGrid>
                <a:gridCol w="1753902">
                  <a:extLst>
                    <a:ext uri="{9D8B030D-6E8A-4147-A177-3AD203B41FA5}">
                      <a16:colId xmlns="" xmlns:a16="http://schemas.microsoft.com/office/drawing/2014/main" val="172750980"/>
                    </a:ext>
                  </a:extLst>
                </a:gridCol>
                <a:gridCol w="640080">
                  <a:extLst>
                    <a:ext uri="{9D8B030D-6E8A-4147-A177-3AD203B41FA5}">
                      <a16:colId xmlns="" xmlns:a16="http://schemas.microsoft.com/office/drawing/2014/main" val="1636158168"/>
                    </a:ext>
                  </a:extLst>
                </a:gridCol>
                <a:gridCol w="822960">
                  <a:extLst>
                    <a:ext uri="{9D8B030D-6E8A-4147-A177-3AD203B41FA5}">
                      <a16:colId xmlns="" xmlns:a16="http://schemas.microsoft.com/office/drawing/2014/main" val="2854712691"/>
                    </a:ext>
                  </a:extLst>
                </a:gridCol>
                <a:gridCol w="822960">
                  <a:extLst>
                    <a:ext uri="{9D8B030D-6E8A-4147-A177-3AD203B41FA5}">
                      <a16:colId xmlns="" xmlns:a16="http://schemas.microsoft.com/office/drawing/2014/main" val="1438985128"/>
                    </a:ext>
                  </a:extLst>
                </a:gridCol>
                <a:gridCol w="822960">
                  <a:extLst>
                    <a:ext uri="{9D8B030D-6E8A-4147-A177-3AD203B41FA5}">
                      <a16:colId xmlns="" xmlns:a16="http://schemas.microsoft.com/office/drawing/2014/main" val="318072314"/>
                    </a:ext>
                  </a:extLst>
                </a:gridCol>
                <a:gridCol w="822960">
                  <a:extLst>
                    <a:ext uri="{9D8B030D-6E8A-4147-A177-3AD203B41FA5}">
                      <a16:colId xmlns="" xmlns:a16="http://schemas.microsoft.com/office/drawing/2014/main" val="4212161074"/>
                    </a:ext>
                  </a:extLst>
                </a:gridCol>
                <a:gridCol w="914400">
                  <a:extLst>
                    <a:ext uri="{9D8B030D-6E8A-4147-A177-3AD203B41FA5}">
                      <a16:colId xmlns=""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Biofilm swab–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Vibrio</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reads</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4.97E+09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4.97E+09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9.791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7.55E+04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7.55E+04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0.991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2.52E+04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2.52E+04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0.995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 xmlns:a16="http://schemas.microsoft.com/office/drawing/2014/main" val="2899734380"/>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4.06E+09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5.07E+08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229289010"/>
                  </a:ext>
                </a:extLst>
              </a:tr>
            </a:tbl>
          </a:graphicData>
        </a:graphic>
      </p:graphicFrame>
      <p:graphicFrame>
        <p:nvGraphicFramePr>
          <p:cNvPr id="15" name="Table 14">
            <a:extLst>
              <a:ext uri="{FF2B5EF4-FFF2-40B4-BE49-F238E27FC236}">
                <a16:creationId xmlns="" xmlns:a16="http://schemas.microsoft.com/office/drawing/2014/main" id="{81E80CC2-6BB2-4473-BE1F-345B09E8F9E6}"/>
              </a:ext>
            </a:extLst>
          </p:cNvPr>
          <p:cNvGraphicFramePr>
            <a:graphicFrameLocks noGrp="1"/>
          </p:cNvGraphicFramePr>
          <p:nvPr>
            <p:extLst>
              <p:ext uri="{D42A27DB-BD31-4B8C-83A1-F6EECF244321}">
                <p14:modId xmlns:p14="http://schemas.microsoft.com/office/powerpoint/2010/main" val="1927479015"/>
              </p:ext>
            </p:extLst>
          </p:nvPr>
        </p:nvGraphicFramePr>
        <p:xfrm>
          <a:off x="429783" y="4243806"/>
          <a:ext cx="6600222" cy="1135380"/>
        </p:xfrm>
        <a:graphic>
          <a:graphicData uri="http://schemas.openxmlformats.org/drawingml/2006/table">
            <a:tbl>
              <a:tblPr firstRow="1" firstCol="1" bandRow="1"/>
              <a:tblGrid>
                <a:gridCol w="1753902">
                  <a:extLst>
                    <a:ext uri="{9D8B030D-6E8A-4147-A177-3AD203B41FA5}">
                      <a16:colId xmlns="" xmlns:a16="http://schemas.microsoft.com/office/drawing/2014/main" val="172750980"/>
                    </a:ext>
                  </a:extLst>
                </a:gridCol>
                <a:gridCol w="640080">
                  <a:extLst>
                    <a:ext uri="{9D8B030D-6E8A-4147-A177-3AD203B41FA5}">
                      <a16:colId xmlns="" xmlns:a16="http://schemas.microsoft.com/office/drawing/2014/main" val="1636158168"/>
                    </a:ext>
                  </a:extLst>
                </a:gridCol>
                <a:gridCol w="822960">
                  <a:extLst>
                    <a:ext uri="{9D8B030D-6E8A-4147-A177-3AD203B41FA5}">
                      <a16:colId xmlns="" xmlns:a16="http://schemas.microsoft.com/office/drawing/2014/main" val="2854712691"/>
                    </a:ext>
                  </a:extLst>
                </a:gridCol>
                <a:gridCol w="822960">
                  <a:extLst>
                    <a:ext uri="{9D8B030D-6E8A-4147-A177-3AD203B41FA5}">
                      <a16:colId xmlns="" xmlns:a16="http://schemas.microsoft.com/office/drawing/2014/main" val="1438985128"/>
                    </a:ext>
                  </a:extLst>
                </a:gridCol>
                <a:gridCol w="822960">
                  <a:extLst>
                    <a:ext uri="{9D8B030D-6E8A-4147-A177-3AD203B41FA5}">
                      <a16:colId xmlns="" xmlns:a16="http://schemas.microsoft.com/office/drawing/2014/main" val="318072314"/>
                    </a:ext>
                  </a:extLst>
                </a:gridCol>
                <a:gridCol w="822960">
                  <a:extLst>
                    <a:ext uri="{9D8B030D-6E8A-4147-A177-3AD203B41FA5}">
                      <a16:colId xmlns="" xmlns:a16="http://schemas.microsoft.com/office/drawing/2014/main" val="4212161074"/>
                    </a:ext>
                  </a:extLst>
                </a:gridCol>
                <a:gridCol w="914400">
                  <a:extLst>
                    <a:ext uri="{9D8B030D-6E8A-4147-A177-3AD203B41FA5}">
                      <a16:colId xmlns=""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Water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Vibrio</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reads</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1.04E+05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1.04E+05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22.534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0.00145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6.03E+03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6.03E+03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1.307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0.28601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 xmlns:a16="http://schemas.microsoft.com/office/drawing/2014/main" val="2385025028"/>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1.31E+04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1.31E+04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2.847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0.13005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3.69E+04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4.61E+03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229289010"/>
                  </a:ext>
                </a:extLst>
              </a:tr>
            </a:tbl>
          </a:graphicData>
        </a:graphic>
      </p:graphicFrame>
      <p:graphicFrame>
        <p:nvGraphicFramePr>
          <p:cNvPr id="7" name="Table 6">
            <a:extLst>
              <a:ext uri="{FF2B5EF4-FFF2-40B4-BE49-F238E27FC236}">
                <a16:creationId xmlns="" xmlns:a16="http://schemas.microsoft.com/office/drawing/2014/main" id="{0F26CE9B-E546-42F5-8BFB-68814A5A06DC}"/>
              </a:ext>
            </a:extLst>
          </p:cNvPr>
          <p:cNvGraphicFramePr>
            <a:graphicFrameLocks noGrp="1"/>
          </p:cNvGraphicFramePr>
          <p:nvPr>
            <p:extLst>
              <p:ext uri="{D42A27DB-BD31-4B8C-83A1-F6EECF244321}">
                <p14:modId xmlns:p14="http://schemas.microsoft.com/office/powerpoint/2010/main" val="1511559081"/>
              </p:ext>
            </p:extLst>
          </p:nvPr>
        </p:nvGraphicFramePr>
        <p:xfrm>
          <a:off x="429783" y="483413"/>
          <a:ext cx="6600222" cy="1135380"/>
        </p:xfrm>
        <a:graphic>
          <a:graphicData uri="http://schemas.openxmlformats.org/drawingml/2006/table">
            <a:tbl>
              <a:tblPr firstRow="1" firstCol="1" bandRow="1"/>
              <a:tblGrid>
                <a:gridCol w="1753902">
                  <a:extLst>
                    <a:ext uri="{9D8B030D-6E8A-4147-A177-3AD203B41FA5}">
                      <a16:colId xmlns="" xmlns:a16="http://schemas.microsoft.com/office/drawing/2014/main" val="172750980"/>
                    </a:ext>
                  </a:extLst>
                </a:gridCol>
                <a:gridCol w="640080">
                  <a:extLst>
                    <a:ext uri="{9D8B030D-6E8A-4147-A177-3AD203B41FA5}">
                      <a16:colId xmlns="" xmlns:a16="http://schemas.microsoft.com/office/drawing/2014/main" val="1636158168"/>
                    </a:ext>
                  </a:extLst>
                </a:gridCol>
                <a:gridCol w="822960">
                  <a:extLst>
                    <a:ext uri="{9D8B030D-6E8A-4147-A177-3AD203B41FA5}">
                      <a16:colId xmlns="" xmlns:a16="http://schemas.microsoft.com/office/drawing/2014/main" val="2854712691"/>
                    </a:ext>
                  </a:extLst>
                </a:gridCol>
                <a:gridCol w="822960">
                  <a:extLst>
                    <a:ext uri="{9D8B030D-6E8A-4147-A177-3AD203B41FA5}">
                      <a16:colId xmlns="" xmlns:a16="http://schemas.microsoft.com/office/drawing/2014/main" val="1438985128"/>
                    </a:ext>
                  </a:extLst>
                </a:gridCol>
                <a:gridCol w="822960">
                  <a:extLst>
                    <a:ext uri="{9D8B030D-6E8A-4147-A177-3AD203B41FA5}">
                      <a16:colId xmlns="" xmlns:a16="http://schemas.microsoft.com/office/drawing/2014/main" val="318072314"/>
                    </a:ext>
                  </a:extLst>
                </a:gridCol>
                <a:gridCol w="822960">
                  <a:extLst>
                    <a:ext uri="{9D8B030D-6E8A-4147-A177-3AD203B41FA5}">
                      <a16:colId xmlns="" xmlns:a16="http://schemas.microsoft.com/office/drawing/2014/main" val="4212161074"/>
                    </a:ext>
                  </a:extLst>
                </a:gridCol>
                <a:gridCol w="914400">
                  <a:extLst>
                    <a:ext uri="{9D8B030D-6E8A-4147-A177-3AD203B41FA5}">
                      <a16:colId xmlns=""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All Samples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Vibrio</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reads</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Type</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4.08E+09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2.04E+09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12.62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0.000105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Day</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3.95E+09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3.95E+09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24.47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2.71E-05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 xmlns:a16="http://schemas.microsoft.com/office/drawing/2014/main" val="2385025028"/>
                  </a:ext>
                </a:extLst>
              </a:tr>
              <a:tr h="182880">
                <a:tc>
                  <a:txBody>
                    <a:bodyPr/>
                    <a:lstStyle/>
                    <a:p>
                      <a:pPr algn="l"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Type:Day</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3.44E+09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1.72E+09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10.65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0.000319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 xmlns:a16="http://schemas.microsoft.com/office/drawing/2014/main" val="2717975501"/>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4.85E+09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1.62E+08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229289010"/>
                  </a:ext>
                </a:extLst>
              </a:tr>
            </a:tbl>
          </a:graphicData>
        </a:graphic>
      </p:graphicFrame>
    </p:spTree>
    <p:extLst>
      <p:ext uri="{BB962C8B-B14F-4D97-AF65-F5344CB8AC3E}">
        <p14:creationId xmlns:p14="http://schemas.microsoft.com/office/powerpoint/2010/main" val="1284986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a:extLst>
              <a:ext uri="{FF2B5EF4-FFF2-40B4-BE49-F238E27FC236}">
                <a16:creationId xmlns="" xmlns:a16="http://schemas.microsoft.com/office/drawing/2014/main" id="{8911656F-9427-4EB8-8CB2-28822B71B5DF}"/>
              </a:ext>
            </a:extLst>
          </p:cNvPr>
          <p:cNvPicPr>
            <a:picLocks noChangeAspect="1"/>
          </p:cNvPicPr>
          <p:nvPr/>
        </p:nvPicPr>
        <p:blipFill rotWithShape="1">
          <a:blip r:embed="rId3">
            <a:extLst>
              <a:ext uri="{28A0092B-C50C-407E-A947-70E740481C1C}">
                <a14:useLocalDpi xmlns:a14="http://schemas.microsoft.com/office/drawing/2010/main" val="0"/>
              </a:ext>
            </a:extLst>
          </a:blip>
          <a:srcRect l="1691" t="13287"/>
          <a:stretch/>
        </p:blipFill>
        <p:spPr>
          <a:xfrm>
            <a:off x="749673" y="497247"/>
            <a:ext cx="5984659" cy="2552938"/>
          </a:xfrm>
          <a:prstGeom prst="rect">
            <a:avLst/>
          </a:prstGeom>
        </p:spPr>
      </p:pic>
      <p:sp>
        <p:nvSpPr>
          <p:cNvPr id="20" name="Content Placeholder 2">
            <a:extLst>
              <a:ext uri="{FF2B5EF4-FFF2-40B4-BE49-F238E27FC236}">
                <a16:creationId xmlns="" xmlns:a16="http://schemas.microsoft.com/office/drawing/2014/main" id="{1832A51B-7C72-4620-88D3-AFA423D49EE7}"/>
              </a:ext>
            </a:extLst>
          </p:cNvPr>
          <p:cNvSpPr txBox="1">
            <a:spLocks/>
          </p:cNvSpPr>
          <p:nvPr/>
        </p:nvSpPr>
        <p:spPr>
          <a:xfrm rot="16200000">
            <a:off x="-559200" y="1500176"/>
            <a:ext cx="2298208" cy="202931"/>
          </a:xfrm>
          <a:prstGeom prst="rect">
            <a:avLst/>
          </a:prstGeom>
          <a:solidFill>
            <a:schemeClr val="bg1"/>
          </a:solidFill>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50" dirty="0">
                <a:solidFill>
                  <a:schemeClr val="tx1"/>
                </a:solidFill>
                <a:latin typeface="Times New Roman" panose="02020603050405020304" pitchFamily="18" charset="0"/>
                <a:cs typeface="Times New Roman" panose="02020603050405020304" pitchFamily="18" charset="0"/>
              </a:rPr>
              <a:t>Simpson’s Diversity Index</a:t>
            </a:r>
          </a:p>
        </p:txBody>
      </p:sp>
      <p:sp>
        <p:nvSpPr>
          <p:cNvPr id="10" name="Rectangle 9">
            <a:extLst>
              <a:ext uri="{FF2B5EF4-FFF2-40B4-BE49-F238E27FC236}">
                <a16:creationId xmlns="" xmlns:a16="http://schemas.microsoft.com/office/drawing/2014/main" id="{BA7F4E45-719C-4341-9206-E6010EFC812B}"/>
              </a:ext>
            </a:extLst>
          </p:cNvPr>
          <p:cNvSpPr/>
          <p:nvPr/>
        </p:nvSpPr>
        <p:spPr>
          <a:xfrm>
            <a:off x="494494" y="3929483"/>
            <a:ext cx="7241042" cy="1015663"/>
          </a:xfrm>
          <a:prstGeom prst="rect">
            <a:avLst/>
          </a:prstGeom>
        </p:spPr>
        <p:txBody>
          <a:bodyPr wrap="square">
            <a:spAutoFit/>
          </a:bodyPr>
          <a:lstStyle/>
          <a:p>
            <a:pPr algn="just"/>
            <a:r>
              <a:rPr lang="en-US" sz="1200" dirty="0">
                <a:latin typeface="Times New Roman" panose="02020603050405020304" pitchFamily="18" charset="0"/>
                <a:cs typeface="Times New Roman" panose="02020603050405020304" pitchFamily="18" charset="0"/>
              </a:rPr>
              <a:t>Figure 2. Simpson’s index of diversity of bacterial communities by sample (larvae, swab, water) and trial (n=3). No significant differences in diversity were found between control (light blue) and treatment (dark red) within each sample type and trial. Bacterial community diversity significantly increased over time in larvae, swab, and water samples from Trial 1, and water samples from Trial 3. Diversity in water was significantly higher in Trial 3 than Trials 1 and 2. Note: there are no treated oyster larvae samples from Trial 2, Day 6.</a:t>
            </a:r>
          </a:p>
        </p:txBody>
      </p:sp>
      <p:graphicFrame>
        <p:nvGraphicFramePr>
          <p:cNvPr id="21" name="Table 20">
            <a:extLst>
              <a:ext uri="{FF2B5EF4-FFF2-40B4-BE49-F238E27FC236}">
                <a16:creationId xmlns="" xmlns:a16="http://schemas.microsoft.com/office/drawing/2014/main" id="{7F86783F-6279-4473-9CB3-487BF9D7DF31}"/>
              </a:ext>
            </a:extLst>
          </p:cNvPr>
          <p:cNvGraphicFramePr>
            <a:graphicFrameLocks noGrp="1"/>
          </p:cNvGraphicFramePr>
          <p:nvPr>
            <p:extLst>
              <p:ext uri="{D42A27DB-BD31-4B8C-83A1-F6EECF244321}">
                <p14:modId xmlns:p14="http://schemas.microsoft.com/office/powerpoint/2010/main" val="2522552097"/>
              </p:ext>
            </p:extLst>
          </p:nvPr>
        </p:nvGraphicFramePr>
        <p:xfrm>
          <a:off x="891155" y="583886"/>
          <a:ext cx="6859529" cy="3291840"/>
        </p:xfrm>
        <a:graphic>
          <a:graphicData uri="http://schemas.openxmlformats.org/drawingml/2006/table">
            <a:tbl>
              <a:tblPr lastRow="1" bandRow="1">
                <a:tableStyleId>{8EC20E35-A176-4012-BC5E-935CFFF8708E}</a:tableStyleId>
              </a:tblPr>
              <a:tblGrid>
                <a:gridCol w="194891">
                  <a:extLst>
                    <a:ext uri="{9D8B030D-6E8A-4147-A177-3AD203B41FA5}">
                      <a16:colId xmlns="" xmlns:a16="http://schemas.microsoft.com/office/drawing/2014/main" val="1979778462"/>
                    </a:ext>
                  </a:extLst>
                </a:gridCol>
                <a:gridCol w="194891">
                  <a:extLst>
                    <a:ext uri="{9D8B030D-6E8A-4147-A177-3AD203B41FA5}">
                      <a16:colId xmlns="" xmlns:a16="http://schemas.microsoft.com/office/drawing/2014/main" val="689270991"/>
                    </a:ext>
                  </a:extLst>
                </a:gridCol>
                <a:gridCol w="194891">
                  <a:extLst>
                    <a:ext uri="{9D8B030D-6E8A-4147-A177-3AD203B41FA5}">
                      <a16:colId xmlns="" xmlns:a16="http://schemas.microsoft.com/office/drawing/2014/main" val="1876456677"/>
                    </a:ext>
                  </a:extLst>
                </a:gridCol>
                <a:gridCol w="194891">
                  <a:extLst>
                    <a:ext uri="{9D8B030D-6E8A-4147-A177-3AD203B41FA5}">
                      <a16:colId xmlns="" xmlns:a16="http://schemas.microsoft.com/office/drawing/2014/main" val="4197499457"/>
                    </a:ext>
                  </a:extLst>
                </a:gridCol>
                <a:gridCol w="194891">
                  <a:extLst>
                    <a:ext uri="{9D8B030D-6E8A-4147-A177-3AD203B41FA5}">
                      <a16:colId xmlns="" xmlns:a16="http://schemas.microsoft.com/office/drawing/2014/main" val="2341784678"/>
                    </a:ext>
                  </a:extLst>
                </a:gridCol>
                <a:gridCol w="194891">
                  <a:extLst>
                    <a:ext uri="{9D8B030D-6E8A-4147-A177-3AD203B41FA5}">
                      <a16:colId xmlns="" xmlns:a16="http://schemas.microsoft.com/office/drawing/2014/main" val="3132267888"/>
                    </a:ext>
                  </a:extLst>
                </a:gridCol>
                <a:gridCol w="194891">
                  <a:extLst>
                    <a:ext uri="{9D8B030D-6E8A-4147-A177-3AD203B41FA5}">
                      <a16:colId xmlns="" xmlns:a16="http://schemas.microsoft.com/office/drawing/2014/main" val="3046989232"/>
                    </a:ext>
                  </a:extLst>
                </a:gridCol>
                <a:gridCol w="194891">
                  <a:extLst>
                    <a:ext uri="{9D8B030D-6E8A-4147-A177-3AD203B41FA5}">
                      <a16:colId xmlns="" xmlns:a16="http://schemas.microsoft.com/office/drawing/2014/main" val="3017166207"/>
                    </a:ext>
                  </a:extLst>
                </a:gridCol>
                <a:gridCol w="194891">
                  <a:extLst>
                    <a:ext uri="{9D8B030D-6E8A-4147-A177-3AD203B41FA5}">
                      <a16:colId xmlns="" xmlns:a16="http://schemas.microsoft.com/office/drawing/2014/main" val="1416670930"/>
                    </a:ext>
                  </a:extLst>
                </a:gridCol>
                <a:gridCol w="194891">
                  <a:extLst>
                    <a:ext uri="{9D8B030D-6E8A-4147-A177-3AD203B41FA5}">
                      <a16:colId xmlns="" xmlns:a16="http://schemas.microsoft.com/office/drawing/2014/main" val="3046229808"/>
                    </a:ext>
                  </a:extLst>
                </a:gridCol>
                <a:gridCol w="194891">
                  <a:extLst>
                    <a:ext uri="{9D8B030D-6E8A-4147-A177-3AD203B41FA5}">
                      <a16:colId xmlns="" xmlns:a16="http://schemas.microsoft.com/office/drawing/2014/main" val="3850355546"/>
                    </a:ext>
                  </a:extLst>
                </a:gridCol>
                <a:gridCol w="194891">
                  <a:extLst>
                    <a:ext uri="{9D8B030D-6E8A-4147-A177-3AD203B41FA5}">
                      <a16:colId xmlns="" xmlns:a16="http://schemas.microsoft.com/office/drawing/2014/main" val="422635479"/>
                    </a:ext>
                  </a:extLst>
                </a:gridCol>
                <a:gridCol w="194891">
                  <a:extLst>
                    <a:ext uri="{9D8B030D-6E8A-4147-A177-3AD203B41FA5}">
                      <a16:colId xmlns="" xmlns:a16="http://schemas.microsoft.com/office/drawing/2014/main" val="2790538848"/>
                    </a:ext>
                  </a:extLst>
                </a:gridCol>
                <a:gridCol w="194891">
                  <a:extLst>
                    <a:ext uri="{9D8B030D-6E8A-4147-A177-3AD203B41FA5}">
                      <a16:colId xmlns="" xmlns:a16="http://schemas.microsoft.com/office/drawing/2014/main" val="2376824313"/>
                    </a:ext>
                  </a:extLst>
                </a:gridCol>
                <a:gridCol w="194891">
                  <a:extLst>
                    <a:ext uri="{9D8B030D-6E8A-4147-A177-3AD203B41FA5}">
                      <a16:colId xmlns="" xmlns:a16="http://schemas.microsoft.com/office/drawing/2014/main" val="103416616"/>
                    </a:ext>
                  </a:extLst>
                </a:gridCol>
                <a:gridCol w="194891">
                  <a:extLst>
                    <a:ext uri="{9D8B030D-6E8A-4147-A177-3AD203B41FA5}">
                      <a16:colId xmlns="" xmlns:a16="http://schemas.microsoft.com/office/drawing/2014/main" val="917275767"/>
                    </a:ext>
                  </a:extLst>
                </a:gridCol>
                <a:gridCol w="194891">
                  <a:extLst>
                    <a:ext uri="{9D8B030D-6E8A-4147-A177-3AD203B41FA5}">
                      <a16:colId xmlns="" xmlns:a16="http://schemas.microsoft.com/office/drawing/2014/main" val="3957058359"/>
                    </a:ext>
                  </a:extLst>
                </a:gridCol>
                <a:gridCol w="194891">
                  <a:extLst>
                    <a:ext uri="{9D8B030D-6E8A-4147-A177-3AD203B41FA5}">
                      <a16:colId xmlns="" xmlns:a16="http://schemas.microsoft.com/office/drawing/2014/main" val="1497685824"/>
                    </a:ext>
                  </a:extLst>
                </a:gridCol>
                <a:gridCol w="194891">
                  <a:extLst>
                    <a:ext uri="{9D8B030D-6E8A-4147-A177-3AD203B41FA5}">
                      <a16:colId xmlns="" xmlns:a16="http://schemas.microsoft.com/office/drawing/2014/main" val="606106377"/>
                    </a:ext>
                  </a:extLst>
                </a:gridCol>
                <a:gridCol w="194891">
                  <a:extLst>
                    <a:ext uri="{9D8B030D-6E8A-4147-A177-3AD203B41FA5}">
                      <a16:colId xmlns="" xmlns:a16="http://schemas.microsoft.com/office/drawing/2014/main" val="3819461079"/>
                    </a:ext>
                  </a:extLst>
                </a:gridCol>
                <a:gridCol w="194891">
                  <a:extLst>
                    <a:ext uri="{9D8B030D-6E8A-4147-A177-3AD203B41FA5}">
                      <a16:colId xmlns="" xmlns:a16="http://schemas.microsoft.com/office/drawing/2014/main" val="2744979411"/>
                    </a:ext>
                  </a:extLst>
                </a:gridCol>
                <a:gridCol w="194891">
                  <a:extLst>
                    <a:ext uri="{9D8B030D-6E8A-4147-A177-3AD203B41FA5}">
                      <a16:colId xmlns="" xmlns:a16="http://schemas.microsoft.com/office/drawing/2014/main" val="3638678559"/>
                    </a:ext>
                  </a:extLst>
                </a:gridCol>
                <a:gridCol w="194891">
                  <a:extLst>
                    <a:ext uri="{9D8B030D-6E8A-4147-A177-3AD203B41FA5}">
                      <a16:colId xmlns="" xmlns:a16="http://schemas.microsoft.com/office/drawing/2014/main" val="2324653561"/>
                    </a:ext>
                  </a:extLst>
                </a:gridCol>
                <a:gridCol w="194891">
                  <a:extLst>
                    <a:ext uri="{9D8B030D-6E8A-4147-A177-3AD203B41FA5}">
                      <a16:colId xmlns="" xmlns:a16="http://schemas.microsoft.com/office/drawing/2014/main" val="57709493"/>
                    </a:ext>
                  </a:extLst>
                </a:gridCol>
                <a:gridCol w="194891">
                  <a:extLst>
                    <a:ext uri="{9D8B030D-6E8A-4147-A177-3AD203B41FA5}">
                      <a16:colId xmlns="" xmlns:a16="http://schemas.microsoft.com/office/drawing/2014/main" val="1835325847"/>
                    </a:ext>
                  </a:extLst>
                </a:gridCol>
                <a:gridCol w="194891">
                  <a:extLst>
                    <a:ext uri="{9D8B030D-6E8A-4147-A177-3AD203B41FA5}">
                      <a16:colId xmlns="" xmlns:a16="http://schemas.microsoft.com/office/drawing/2014/main" val="1522012692"/>
                    </a:ext>
                  </a:extLst>
                </a:gridCol>
                <a:gridCol w="194891">
                  <a:extLst>
                    <a:ext uri="{9D8B030D-6E8A-4147-A177-3AD203B41FA5}">
                      <a16:colId xmlns="" xmlns:a16="http://schemas.microsoft.com/office/drawing/2014/main" val="2075019598"/>
                    </a:ext>
                  </a:extLst>
                </a:gridCol>
                <a:gridCol w="194891">
                  <a:extLst>
                    <a:ext uri="{9D8B030D-6E8A-4147-A177-3AD203B41FA5}">
                      <a16:colId xmlns="" xmlns:a16="http://schemas.microsoft.com/office/drawing/2014/main" val="1423084687"/>
                    </a:ext>
                  </a:extLst>
                </a:gridCol>
                <a:gridCol w="194891">
                  <a:extLst>
                    <a:ext uri="{9D8B030D-6E8A-4147-A177-3AD203B41FA5}">
                      <a16:colId xmlns="" xmlns:a16="http://schemas.microsoft.com/office/drawing/2014/main" val="3243390526"/>
                    </a:ext>
                  </a:extLst>
                </a:gridCol>
                <a:gridCol w="194891">
                  <a:extLst>
                    <a:ext uri="{9D8B030D-6E8A-4147-A177-3AD203B41FA5}">
                      <a16:colId xmlns="" xmlns:a16="http://schemas.microsoft.com/office/drawing/2014/main" val="1775842156"/>
                    </a:ext>
                  </a:extLst>
                </a:gridCol>
                <a:gridCol w="1012799">
                  <a:extLst>
                    <a:ext uri="{9D8B030D-6E8A-4147-A177-3AD203B41FA5}">
                      <a16:colId xmlns="" xmlns:a16="http://schemas.microsoft.com/office/drawing/2014/main" val="799058994"/>
                    </a:ext>
                  </a:extLst>
                </a:gridCol>
              </a:tblGrid>
              <a:tr h="2456702">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endParaRPr lang="en-US" sz="1100" b="1"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643356154"/>
                  </a:ext>
                </a:extLst>
              </a:tr>
              <a:tr h="266971">
                <a:tc gridSpan="2">
                  <a:txBody>
                    <a:bodyPr/>
                    <a:lstStyle/>
                    <a:p>
                      <a:pPr algn="ctr"/>
                      <a:r>
                        <a:rPr lang="en-US" sz="9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12</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6</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9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BDBD"/>
                    </a:solidFill>
                  </a:tcPr>
                </a:tc>
                <a:tc gridSpan="2">
                  <a:txBody>
                    <a:bodyPr/>
                    <a:lstStyle/>
                    <a:p>
                      <a:pPr algn="ctr"/>
                      <a:r>
                        <a:rPr lang="en-US" sz="900" dirty="0">
                          <a:latin typeface="Times New Roman" panose="02020603050405020304" pitchFamily="18" charset="0"/>
                          <a:cs typeface="Times New Roman" panose="02020603050405020304" pitchFamily="18" charset="0"/>
                        </a:rPr>
                        <a:t>9</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12</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6</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9</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12</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9</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8</a:t>
                      </a:r>
                    </a:p>
                  </a:txBody>
                  <a:tcPr marL="54864" marR="54864" marT="27432" marB="27432"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12</a:t>
                      </a:r>
                    </a:p>
                  </a:txBody>
                  <a:tcPr marL="54864" marR="54864" marT="27432" marB="27432" anchor="ctr">
                    <a:lnL w="28575"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r>
                        <a:rPr lang="en-US" sz="1200" b="1" dirty="0">
                          <a:latin typeface="Times New Roman" panose="02020603050405020304" pitchFamily="18" charset="0"/>
                          <a:cs typeface="Times New Roman" panose="02020603050405020304" pitchFamily="18" charset="0"/>
                        </a:rPr>
                        <a:t>Day</a:t>
                      </a:r>
                    </a:p>
                  </a:txBody>
                  <a:tcPr marL="54864" marR="54864" marT="27432" marB="27432" anchor="ctr">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extLst>
                  <a:ext uri="{0D108BD9-81ED-4DB2-BD59-A6C34878D82A}">
                    <a16:rowId xmlns="" xmlns:a16="http://schemas.microsoft.com/office/drawing/2014/main" val="3162087540"/>
                  </a:ext>
                </a:extLst>
              </a:tr>
              <a:tr h="301196">
                <a:tc gridSpan="4">
                  <a:txBody>
                    <a:bodyPr/>
                    <a:lstStyle/>
                    <a:p>
                      <a:pPr algn="ctr"/>
                      <a:r>
                        <a:rPr lang="en-US" sz="14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4">
                  <a:txBody>
                    <a:bodyPr/>
                    <a:lstStyle/>
                    <a:p>
                      <a:pPr algn="ctr"/>
                      <a:r>
                        <a:rPr lang="en-US" sz="1400" dirty="0">
                          <a:latin typeface="Times New Roman" panose="02020603050405020304" pitchFamily="18" charset="0"/>
                          <a:cs typeface="Times New Roman" panose="02020603050405020304" pitchFamily="18" charset="0"/>
                        </a:rPr>
                        <a:t>2</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4">
                  <a:txBody>
                    <a:bodyPr/>
                    <a:lstStyle/>
                    <a:p>
                      <a:pPr algn="ctr"/>
                      <a:r>
                        <a:rPr lang="en-US" sz="14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4">
                  <a:txBody>
                    <a:bodyPr/>
                    <a:lstStyle/>
                    <a:p>
                      <a:pPr algn="ctr"/>
                      <a:r>
                        <a:rPr lang="en-US" sz="1400" dirty="0">
                          <a:latin typeface="Times New Roman" panose="02020603050405020304" pitchFamily="18" charset="0"/>
                          <a:cs typeface="Times New Roman" panose="02020603050405020304" pitchFamily="18" charset="0"/>
                        </a:rPr>
                        <a:t>2</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gridSpan="4">
                  <a:txBody>
                    <a:bodyPr/>
                    <a:lstStyle/>
                    <a:p>
                      <a:pPr algn="ctr"/>
                      <a:r>
                        <a:rPr lang="en-US" sz="14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gridSpan="4">
                  <a:txBody>
                    <a:bodyPr/>
                    <a:lstStyle/>
                    <a:p>
                      <a:pPr algn="ctr"/>
                      <a:r>
                        <a:rPr lang="en-US" sz="1400" dirty="0">
                          <a:latin typeface="Times New Roman" panose="02020603050405020304" pitchFamily="18" charset="0"/>
                          <a:cs typeface="Times New Roman" panose="02020603050405020304" pitchFamily="18" charset="0"/>
                        </a:rPr>
                        <a:t>2</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6">
                  <a:txBody>
                    <a:bodyPr/>
                    <a:lstStyle/>
                    <a:p>
                      <a:pPr algn="ctr"/>
                      <a:r>
                        <a:rPr lang="en-US" sz="1400" dirty="0">
                          <a:latin typeface="Times New Roman" panose="02020603050405020304" pitchFamily="18" charset="0"/>
                          <a:cs typeface="Times New Roman" panose="02020603050405020304" pitchFamily="18" charset="0"/>
                        </a:rPr>
                        <a:t>3</a:t>
                      </a:r>
                    </a:p>
                  </a:txBody>
                  <a:tcPr marL="54864" marR="54864" marT="27432" marB="27432" anchor="ctr">
                    <a:lnL w="381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l"/>
                      <a:r>
                        <a:rPr lang="en-US" sz="1200" b="1" dirty="0">
                          <a:latin typeface="Times New Roman" panose="02020603050405020304" pitchFamily="18" charset="0"/>
                          <a:cs typeface="Times New Roman" panose="02020603050405020304" pitchFamily="18" charset="0"/>
                        </a:rPr>
                        <a:t>Trial</a:t>
                      </a:r>
                    </a:p>
                  </a:txBody>
                  <a:tcPr marL="54864" marR="54864" marT="27432" marB="27432" anchor="ctr">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extLst>
                  <a:ext uri="{0D108BD9-81ED-4DB2-BD59-A6C34878D82A}">
                    <a16:rowId xmlns="" xmlns:a16="http://schemas.microsoft.com/office/drawing/2014/main" val="2233872474"/>
                  </a:ext>
                </a:extLst>
              </a:tr>
              <a:tr h="266971">
                <a:tc gridSpan="8">
                  <a:txBody>
                    <a:bodyPr/>
                    <a:lstStyle/>
                    <a:p>
                      <a:pPr algn="ctr"/>
                      <a:r>
                        <a:rPr lang="en-US" sz="1200" dirty="0">
                          <a:latin typeface="Times New Roman" panose="02020603050405020304" pitchFamily="18" charset="0"/>
                          <a:cs typeface="Times New Roman" panose="02020603050405020304" pitchFamily="18" charset="0"/>
                        </a:rPr>
                        <a:t>Oyster Larvae</a:t>
                      </a:r>
                    </a:p>
                  </a:txBody>
                  <a:tcPr marL="54864" marR="54864" marT="27432" marB="27432"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8">
                  <a:txBody>
                    <a:bodyPr/>
                    <a:lstStyle/>
                    <a:p>
                      <a:pPr algn="ctr"/>
                      <a:r>
                        <a:rPr lang="en-US" sz="1200" dirty="0">
                          <a:latin typeface="Times New Roman" panose="02020603050405020304" pitchFamily="18" charset="0"/>
                          <a:cs typeface="Times New Roman" panose="02020603050405020304" pitchFamily="18" charset="0"/>
                        </a:rPr>
                        <a:t>Biofilm Swab</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14">
                  <a:txBody>
                    <a:bodyPr/>
                    <a:lstStyle/>
                    <a:p>
                      <a:pPr algn="ctr"/>
                      <a:r>
                        <a:rPr lang="en-US" sz="1200" dirty="0">
                          <a:latin typeface="Times New Roman" panose="02020603050405020304" pitchFamily="18" charset="0"/>
                          <a:cs typeface="Times New Roman" panose="02020603050405020304" pitchFamily="18" charset="0"/>
                        </a:rPr>
                        <a:t>Rearing Water</a:t>
                      </a:r>
                    </a:p>
                  </a:txBody>
                  <a:tcPr marL="54864" marR="54864" marT="27432" marB="27432" anchor="ctr">
                    <a:lnL w="381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l"/>
                      <a:r>
                        <a:rPr lang="en-US" sz="1200" b="1" dirty="0">
                          <a:latin typeface="Times New Roman" panose="02020603050405020304" pitchFamily="18" charset="0"/>
                          <a:cs typeface="Times New Roman" panose="02020603050405020304" pitchFamily="18" charset="0"/>
                        </a:rPr>
                        <a:t>Type</a:t>
                      </a:r>
                    </a:p>
                  </a:txBody>
                  <a:tcPr marL="54864" marR="54864" marT="27432" marB="27432" anchor="ctr">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446967762"/>
                  </a:ext>
                </a:extLst>
              </a:tr>
            </a:tbl>
          </a:graphicData>
        </a:graphic>
      </p:graphicFrame>
      <p:grpSp>
        <p:nvGrpSpPr>
          <p:cNvPr id="12" name="Group 11">
            <a:extLst>
              <a:ext uri="{FF2B5EF4-FFF2-40B4-BE49-F238E27FC236}">
                <a16:creationId xmlns="" xmlns:a16="http://schemas.microsoft.com/office/drawing/2014/main" id="{18E70258-BCD0-426B-A812-9C0637D93D65}"/>
              </a:ext>
            </a:extLst>
          </p:cNvPr>
          <p:cNvGrpSpPr/>
          <p:nvPr/>
        </p:nvGrpSpPr>
        <p:grpSpPr>
          <a:xfrm>
            <a:off x="1081066" y="509666"/>
            <a:ext cx="364539" cy="296469"/>
            <a:chOff x="1707650" y="2681748"/>
            <a:chExt cx="774450" cy="246295"/>
          </a:xfrm>
        </p:grpSpPr>
        <p:sp>
          <p:nvSpPr>
            <p:cNvPr id="13" name="Content Placeholder 2">
              <a:extLst>
                <a:ext uri="{FF2B5EF4-FFF2-40B4-BE49-F238E27FC236}">
                  <a16:creationId xmlns="" xmlns:a16="http://schemas.microsoft.com/office/drawing/2014/main" id="{CC016663-064B-4E1F-AA47-73A11E5DA7FD}"/>
                </a:ext>
              </a:extLst>
            </p:cNvPr>
            <p:cNvSpPr txBox="1">
              <a:spLocks/>
            </p:cNvSpPr>
            <p:nvPr/>
          </p:nvSpPr>
          <p:spPr>
            <a:xfrm>
              <a:off x="170765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14" name="Right Bracket 13">
              <a:extLst>
                <a:ext uri="{FF2B5EF4-FFF2-40B4-BE49-F238E27FC236}">
                  <a16:creationId xmlns="" xmlns:a16="http://schemas.microsoft.com/office/drawing/2014/main" id="{0A56EBC1-0493-4EE3-A6D2-E114A216DA91}"/>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15" name="Group 14">
            <a:extLst>
              <a:ext uri="{FF2B5EF4-FFF2-40B4-BE49-F238E27FC236}">
                <a16:creationId xmlns="" xmlns:a16="http://schemas.microsoft.com/office/drawing/2014/main" id="{5534CBD9-C53B-4FB7-A94B-FDFDBB77D084}"/>
              </a:ext>
            </a:extLst>
          </p:cNvPr>
          <p:cNvGrpSpPr/>
          <p:nvPr/>
        </p:nvGrpSpPr>
        <p:grpSpPr>
          <a:xfrm>
            <a:off x="2649784" y="509666"/>
            <a:ext cx="364539" cy="296469"/>
            <a:chOff x="1707650" y="2681748"/>
            <a:chExt cx="774450" cy="246295"/>
          </a:xfrm>
        </p:grpSpPr>
        <p:sp>
          <p:nvSpPr>
            <p:cNvPr id="17" name="Content Placeholder 2">
              <a:extLst>
                <a:ext uri="{FF2B5EF4-FFF2-40B4-BE49-F238E27FC236}">
                  <a16:creationId xmlns="" xmlns:a16="http://schemas.microsoft.com/office/drawing/2014/main" id="{C92429AE-6902-4F57-B8EC-47E030D3A0C4}"/>
                </a:ext>
              </a:extLst>
            </p:cNvPr>
            <p:cNvSpPr txBox="1">
              <a:spLocks/>
            </p:cNvSpPr>
            <p:nvPr/>
          </p:nvSpPr>
          <p:spPr>
            <a:xfrm>
              <a:off x="170765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18" name="Right Bracket 17">
              <a:extLst>
                <a:ext uri="{FF2B5EF4-FFF2-40B4-BE49-F238E27FC236}">
                  <a16:creationId xmlns="" xmlns:a16="http://schemas.microsoft.com/office/drawing/2014/main" id="{A7C36316-5679-4F29-AB03-4F6ED6CCC050}"/>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19" name="Group 18">
            <a:extLst>
              <a:ext uri="{FF2B5EF4-FFF2-40B4-BE49-F238E27FC236}">
                <a16:creationId xmlns="" xmlns:a16="http://schemas.microsoft.com/office/drawing/2014/main" id="{0E091EBC-49E6-49AF-8E7B-F9C34524F933}"/>
              </a:ext>
            </a:extLst>
          </p:cNvPr>
          <p:cNvGrpSpPr/>
          <p:nvPr/>
        </p:nvGrpSpPr>
        <p:grpSpPr>
          <a:xfrm>
            <a:off x="4972831" y="509666"/>
            <a:ext cx="364539" cy="296469"/>
            <a:chOff x="1707650" y="2681748"/>
            <a:chExt cx="774450" cy="246295"/>
          </a:xfrm>
        </p:grpSpPr>
        <p:sp>
          <p:nvSpPr>
            <p:cNvPr id="22" name="Content Placeholder 2">
              <a:extLst>
                <a:ext uri="{FF2B5EF4-FFF2-40B4-BE49-F238E27FC236}">
                  <a16:creationId xmlns="" xmlns:a16="http://schemas.microsoft.com/office/drawing/2014/main" id="{B1E50DE9-F9EC-469C-B43E-3119E74387EC}"/>
                </a:ext>
              </a:extLst>
            </p:cNvPr>
            <p:cNvSpPr txBox="1">
              <a:spLocks/>
            </p:cNvSpPr>
            <p:nvPr/>
          </p:nvSpPr>
          <p:spPr>
            <a:xfrm>
              <a:off x="170765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23" name="Right Bracket 22">
              <a:extLst>
                <a:ext uri="{FF2B5EF4-FFF2-40B4-BE49-F238E27FC236}">
                  <a16:creationId xmlns="" xmlns:a16="http://schemas.microsoft.com/office/drawing/2014/main" id="{5ECA6008-60B8-40A0-A79A-841A7FE212DE}"/>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24" name="Group 23">
            <a:extLst>
              <a:ext uri="{FF2B5EF4-FFF2-40B4-BE49-F238E27FC236}">
                <a16:creationId xmlns="" xmlns:a16="http://schemas.microsoft.com/office/drawing/2014/main" id="{100D625A-1693-4410-9226-122B6D32FEB0}"/>
              </a:ext>
            </a:extLst>
          </p:cNvPr>
          <p:cNvGrpSpPr/>
          <p:nvPr/>
        </p:nvGrpSpPr>
        <p:grpSpPr>
          <a:xfrm>
            <a:off x="6119619" y="509666"/>
            <a:ext cx="364539" cy="296469"/>
            <a:chOff x="1707650" y="2681748"/>
            <a:chExt cx="774450" cy="246295"/>
          </a:xfrm>
        </p:grpSpPr>
        <p:sp>
          <p:nvSpPr>
            <p:cNvPr id="25" name="Content Placeholder 2">
              <a:extLst>
                <a:ext uri="{FF2B5EF4-FFF2-40B4-BE49-F238E27FC236}">
                  <a16:creationId xmlns="" xmlns:a16="http://schemas.microsoft.com/office/drawing/2014/main" id="{5EC6D0BB-E760-4D3B-8586-C0C90ADDDD39}"/>
                </a:ext>
              </a:extLst>
            </p:cNvPr>
            <p:cNvSpPr txBox="1">
              <a:spLocks/>
            </p:cNvSpPr>
            <p:nvPr/>
          </p:nvSpPr>
          <p:spPr>
            <a:xfrm>
              <a:off x="170765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26" name="Right Bracket 25">
              <a:extLst>
                <a:ext uri="{FF2B5EF4-FFF2-40B4-BE49-F238E27FC236}">
                  <a16:creationId xmlns="" xmlns:a16="http://schemas.microsoft.com/office/drawing/2014/main" id="{A89984EC-71A4-4FD8-9A09-523F71343303}"/>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27" name="Group 26">
            <a:extLst>
              <a:ext uri="{FF2B5EF4-FFF2-40B4-BE49-F238E27FC236}">
                <a16:creationId xmlns="" xmlns:a16="http://schemas.microsoft.com/office/drawing/2014/main" id="{876B920B-0BE9-4A1C-ABD6-A10E041D613C}"/>
              </a:ext>
            </a:extLst>
          </p:cNvPr>
          <p:cNvGrpSpPr/>
          <p:nvPr/>
        </p:nvGrpSpPr>
        <p:grpSpPr>
          <a:xfrm>
            <a:off x="5756586" y="676553"/>
            <a:ext cx="732621" cy="296469"/>
            <a:chOff x="1718090" y="2681748"/>
            <a:chExt cx="764010" cy="246295"/>
          </a:xfrm>
        </p:grpSpPr>
        <p:sp>
          <p:nvSpPr>
            <p:cNvPr id="28" name="Content Placeholder 2">
              <a:extLst>
                <a:ext uri="{FF2B5EF4-FFF2-40B4-BE49-F238E27FC236}">
                  <a16:creationId xmlns="" xmlns:a16="http://schemas.microsoft.com/office/drawing/2014/main" id="{3BB51929-5E76-4067-A5FA-443EF407202E}"/>
                </a:ext>
              </a:extLst>
            </p:cNvPr>
            <p:cNvSpPr txBox="1">
              <a:spLocks/>
            </p:cNvSpPr>
            <p:nvPr/>
          </p:nvSpPr>
          <p:spPr>
            <a:xfrm>
              <a:off x="171809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29" name="Right Bracket 28">
              <a:extLst>
                <a:ext uri="{FF2B5EF4-FFF2-40B4-BE49-F238E27FC236}">
                  <a16:creationId xmlns="" xmlns:a16="http://schemas.microsoft.com/office/drawing/2014/main" id="{209F8350-B2AC-4C32-96FF-CA758D36A550}"/>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7" name="Group 6">
            <a:extLst>
              <a:ext uri="{FF2B5EF4-FFF2-40B4-BE49-F238E27FC236}">
                <a16:creationId xmlns="" xmlns:a16="http://schemas.microsoft.com/office/drawing/2014/main" id="{1190F493-52DB-47ED-99F6-7286755CD495}"/>
              </a:ext>
            </a:extLst>
          </p:cNvPr>
          <p:cNvGrpSpPr/>
          <p:nvPr/>
        </p:nvGrpSpPr>
        <p:grpSpPr>
          <a:xfrm>
            <a:off x="4868504" y="1760597"/>
            <a:ext cx="1727877" cy="296469"/>
            <a:chOff x="4411301" y="1760594"/>
            <a:chExt cx="1727877" cy="296469"/>
          </a:xfrm>
        </p:grpSpPr>
        <p:grpSp>
          <p:nvGrpSpPr>
            <p:cNvPr id="33" name="Group 32">
              <a:extLst>
                <a:ext uri="{FF2B5EF4-FFF2-40B4-BE49-F238E27FC236}">
                  <a16:creationId xmlns="" xmlns:a16="http://schemas.microsoft.com/office/drawing/2014/main" id="{9DB707ED-83FB-4D03-BB1C-6E18B04E6BAB}"/>
                </a:ext>
              </a:extLst>
            </p:cNvPr>
            <p:cNvGrpSpPr/>
            <p:nvPr/>
          </p:nvGrpSpPr>
          <p:grpSpPr>
            <a:xfrm rot="10800000">
              <a:off x="4734731" y="1760594"/>
              <a:ext cx="1000218" cy="296469"/>
              <a:chOff x="1707650" y="2681748"/>
              <a:chExt cx="774450" cy="246295"/>
            </a:xfrm>
          </p:grpSpPr>
          <p:sp>
            <p:nvSpPr>
              <p:cNvPr id="34" name="Content Placeholder 2">
                <a:extLst>
                  <a:ext uri="{FF2B5EF4-FFF2-40B4-BE49-F238E27FC236}">
                    <a16:creationId xmlns="" xmlns:a16="http://schemas.microsoft.com/office/drawing/2014/main" id="{885FD7A4-138D-4556-A46E-C76BFF9787DF}"/>
                  </a:ext>
                </a:extLst>
              </p:cNvPr>
              <p:cNvSpPr txBox="1">
                <a:spLocks/>
              </p:cNvSpPr>
              <p:nvPr/>
            </p:nvSpPr>
            <p:spPr>
              <a:xfrm>
                <a:off x="170765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35" name="Right Bracket 34">
                <a:extLst>
                  <a:ext uri="{FF2B5EF4-FFF2-40B4-BE49-F238E27FC236}">
                    <a16:creationId xmlns="" xmlns:a16="http://schemas.microsoft.com/office/drawing/2014/main" id="{FD3DA482-D5CC-48F8-89CD-3072C21FDACF}"/>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36" name="Right Bracket 35">
              <a:extLst>
                <a:ext uri="{FF2B5EF4-FFF2-40B4-BE49-F238E27FC236}">
                  <a16:creationId xmlns="" xmlns:a16="http://schemas.microsoft.com/office/drawing/2014/main" id="{4F93A030-8BBE-4C65-A6C3-5B2A63BCC841}"/>
                </a:ext>
              </a:extLst>
            </p:cNvPr>
            <p:cNvSpPr/>
            <p:nvPr/>
          </p:nvSpPr>
          <p:spPr>
            <a:xfrm rot="5400000">
              <a:off x="5681978" y="1417837"/>
              <a:ext cx="0" cy="91440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8" name="Right Bracket 37">
              <a:extLst>
                <a:ext uri="{FF2B5EF4-FFF2-40B4-BE49-F238E27FC236}">
                  <a16:creationId xmlns="" xmlns:a16="http://schemas.microsoft.com/office/drawing/2014/main" id="{D3BA69CE-7C7A-4E45-8529-EF46E4BF0435}"/>
                </a:ext>
              </a:extLst>
            </p:cNvPr>
            <p:cNvSpPr/>
            <p:nvPr/>
          </p:nvSpPr>
          <p:spPr>
            <a:xfrm rot="5400000">
              <a:off x="4731341" y="1554997"/>
              <a:ext cx="0" cy="64008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6" name="Group 5">
            <a:extLst>
              <a:ext uri="{FF2B5EF4-FFF2-40B4-BE49-F238E27FC236}">
                <a16:creationId xmlns="" xmlns:a16="http://schemas.microsoft.com/office/drawing/2014/main" id="{4E38B29A-3912-4A9F-8ECF-EB538AED8A12}"/>
              </a:ext>
            </a:extLst>
          </p:cNvPr>
          <p:cNvGrpSpPr/>
          <p:nvPr/>
        </p:nvGrpSpPr>
        <p:grpSpPr>
          <a:xfrm>
            <a:off x="4082038" y="2021146"/>
            <a:ext cx="2514343" cy="296469"/>
            <a:chOff x="3624835" y="2138880"/>
            <a:chExt cx="2514343" cy="296469"/>
          </a:xfrm>
        </p:grpSpPr>
        <p:grpSp>
          <p:nvGrpSpPr>
            <p:cNvPr id="30" name="Group 29">
              <a:extLst>
                <a:ext uri="{FF2B5EF4-FFF2-40B4-BE49-F238E27FC236}">
                  <a16:creationId xmlns="" xmlns:a16="http://schemas.microsoft.com/office/drawing/2014/main" id="{93866A83-772F-4C26-B50B-7D0F17218DA6}"/>
                </a:ext>
              </a:extLst>
            </p:cNvPr>
            <p:cNvGrpSpPr/>
            <p:nvPr/>
          </p:nvGrpSpPr>
          <p:grpSpPr>
            <a:xfrm rot="10800000">
              <a:off x="3959064" y="2138880"/>
              <a:ext cx="1822866" cy="296469"/>
              <a:chOff x="1707650" y="2681748"/>
              <a:chExt cx="774450" cy="246295"/>
            </a:xfrm>
          </p:grpSpPr>
          <p:sp>
            <p:nvSpPr>
              <p:cNvPr id="31" name="Content Placeholder 2">
                <a:extLst>
                  <a:ext uri="{FF2B5EF4-FFF2-40B4-BE49-F238E27FC236}">
                    <a16:creationId xmlns="" xmlns:a16="http://schemas.microsoft.com/office/drawing/2014/main" id="{6F4340D7-6454-4536-A3A0-21302C415C51}"/>
                  </a:ext>
                </a:extLst>
              </p:cNvPr>
              <p:cNvSpPr txBox="1">
                <a:spLocks/>
              </p:cNvSpPr>
              <p:nvPr/>
            </p:nvSpPr>
            <p:spPr>
              <a:xfrm>
                <a:off x="170765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32" name="Right Bracket 31">
                <a:extLst>
                  <a:ext uri="{FF2B5EF4-FFF2-40B4-BE49-F238E27FC236}">
                    <a16:creationId xmlns="" xmlns:a16="http://schemas.microsoft.com/office/drawing/2014/main" id="{F2B0613D-6035-42AF-A4D0-396E064AE56B}"/>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40" name="Right Bracket 39">
              <a:extLst>
                <a:ext uri="{FF2B5EF4-FFF2-40B4-BE49-F238E27FC236}">
                  <a16:creationId xmlns="" xmlns:a16="http://schemas.microsoft.com/office/drawing/2014/main" id="{286E3FC5-FC09-4D74-818F-36B289B2D6FC}"/>
                </a:ext>
              </a:extLst>
            </p:cNvPr>
            <p:cNvSpPr/>
            <p:nvPr/>
          </p:nvSpPr>
          <p:spPr>
            <a:xfrm rot="5400000">
              <a:off x="3944875" y="1936195"/>
              <a:ext cx="0" cy="64008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1" name="Right Bracket 40">
              <a:extLst>
                <a:ext uri="{FF2B5EF4-FFF2-40B4-BE49-F238E27FC236}">
                  <a16:creationId xmlns="" xmlns:a16="http://schemas.microsoft.com/office/drawing/2014/main" id="{5FD4D3DE-354D-495D-BAF7-91BFC6C6213C}"/>
                </a:ext>
              </a:extLst>
            </p:cNvPr>
            <p:cNvSpPr/>
            <p:nvPr/>
          </p:nvSpPr>
          <p:spPr>
            <a:xfrm rot="5400000">
              <a:off x="5681978" y="1796122"/>
              <a:ext cx="0" cy="91440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55" name="Group 54">
            <a:extLst>
              <a:ext uri="{FF2B5EF4-FFF2-40B4-BE49-F238E27FC236}">
                <a16:creationId xmlns="" xmlns:a16="http://schemas.microsoft.com/office/drawing/2014/main" id="{5EF2C802-4490-406B-8083-EBE2A821E302}"/>
              </a:ext>
            </a:extLst>
          </p:cNvPr>
          <p:cNvGrpSpPr/>
          <p:nvPr/>
        </p:nvGrpSpPr>
        <p:grpSpPr>
          <a:xfrm>
            <a:off x="6760651" y="497247"/>
            <a:ext cx="999715" cy="1689373"/>
            <a:chOff x="7059695" y="144183"/>
            <a:chExt cx="840769" cy="1689373"/>
          </a:xfrm>
        </p:grpSpPr>
        <p:sp>
          <p:nvSpPr>
            <p:cNvPr id="49" name="Rectangle 48">
              <a:extLst>
                <a:ext uri="{FF2B5EF4-FFF2-40B4-BE49-F238E27FC236}">
                  <a16:creationId xmlns="" xmlns:a16="http://schemas.microsoft.com/office/drawing/2014/main" id="{DA9BBFF9-34B5-4FD2-9BBF-03AB77E941C3}"/>
                </a:ext>
              </a:extLst>
            </p:cNvPr>
            <p:cNvSpPr/>
            <p:nvPr/>
          </p:nvSpPr>
          <p:spPr>
            <a:xfrm>
              <a:off x="7077504" y="976420"/>
              <a:ext cx="822960" cy="8571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Content Placeholder 2">
              <a:extLst>
                <a:ext uri="{FF2B5EF4-FFF2-40B4-BE49-F238E27FC236}">
                  <a16:creationId xmlns="" xmlns:a16="http://schemas.microsoft.com/office/drawing/2014/main" id="{B7EEC399-4E3E-422B-9CF6-7EE20A515C0B}"/>
                </a:ext>
              </a:extLst>
            </p:cNvPr>
            <p:cNvSpPr txBox="1">
              <a:spLocks/>
            </p:cNvSpPr>
            <p:nvPr/>
          </p:nvSpPr>
          <p:spPr>
            <a:xfrm>
              <a:off x="7083805" y="976420"/>
              <a:ext cx="784646" cy="857136"/>
            </a:xfrm>
            <a:prstGeom prst="rect">
              <a:avLst/>
            </a:prstGeom>
            <a:noFill/>
            <a:ln>
              <a:noFill/>
            </a:ln>
          </p:spPr>
          <p:txBody>
            <a:bodyPr vert="horz" lIns="0" tIns="27432" rIns="0" bIns="27432"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600"/>
                </a:spcAft>
              </a:pPr>
              <a:r>
                <a:rPr lang="en-US" sz="1200" b="1" dirty="0">
                  <a:solidFill>
                    <a:schemeClr val="tx1"/>
                  </a:solidFill>
                  <a:latin typeface="Times New Roman" panose="02020603050405020304" pitchFamily="18" charset="0"/>
                  <a:cs typeface="Times New Roman" panose="02020603050405020304" pitchFamily="18" charset="0"/>
                </a:rPr>
                <a:t>Significance</a:t>
              </a:r>
            </a:p>
            <a:p>
              <a:pPr>
                <a:spcBef>
                  <a:spcPts val="0"/>
                </a:spcBef>
                <a:spcAft>
                  <a:spcPts val="0"/>
                </a:spcAft>
                <a:tabLst>
                  <a:tab pos="344488" algn="l"/>
                </a:tabLst>
              </a:pPr>
              <a:r>
                <a:rPr lang="en-US" sz="1050" dirty="0">
                  <a:solidFill>
                    <a:schemeClr val="tx1"/>
                  </a:solidFill>
                  <a:latin typeface="Times New Roman" panose="02020603050405020304" pitchFamily="18" charset="0"/>
                  <a:cs typeface="Times New Roman" panose="02020603050405020304" pitchFamily="18" charset="0"/>
                </a:rPr>
                <a:t>* 	p&lt;0.05</a:t>
              </a:r>
            </a:p>
            <a:p>
              <a:pPr>
                <a:spcBef>
                  <a:spcPts val="0"/>
                </a:spcBef>
                <a:spcAft>
                  <a:spcPts val="0"/>
                </a:spcAft>
                <a:tabLst>
                  <a:tab pos="344488" algn="l"/>
                </a:tabLst>
              </a:pPr>
              <a:r>
                <a:rPr lang="en-US" sz="1050" dirty="0">
                  <a:solidFill>
                    <a:schemeClr val="tx1"/>
                  </a:solidFill>
                  <a:latin typeface="Times New Roman" panose="02020603050405020304" pitchFamily="18" charset="0"/>
                  <a:cs typeface="Times New Roman" panose="02020603050405020304" pitchFamily="18" charset="0"/>
                </a:rPr>
                <a:t>** 	p&lt;0.01</a:t>
              </a:r>
            </a:p>
            <a:p>
              <a:pPr>
                <a:spcBef>
                  <a:spcPts val="0"/>
                </a:spcBef>
                <a:spcAft>
                  <a:spcPts val="0"/>
                </a:spcAft>
                <a:tabLst>
                  <a:tab pos="344488" algn="l"/>
                </a:tabLst>
              </a:pPr>
              <a:r>
                <a:rPr lang="en-US" sz="1050" dirty="0">
                  <a:solidFill>
                    <a:schemeClr val="tx1"/>
                  </a:solidFill>
                  <a:latin typeface="Times New Roman" panose="02020603050405020304" pitchFamily="18" charset="0"/>
                  <a:cs typeface="Times New Roman" panose="02020603050405020304" pitchFamily="18" charset="0"/>
                </a:rPr>
                <a:t>*** 	p&lt;0.001</a:t>
              </a:r>
            </a:p>
          </p:txBody>
        </p:sp>
        <p:sp>
          <p:nvSpPr>
            <p:cNvPr id="51" name="Rectangle 50">
              <a:extLst>
                <a:ext uri="{FF2B5EF4-FFF2-40B4-BE49-F238E27FC236}">
                  <a16:creationId xmlns="" xmlns:a16="http://schemas.microsoft.com/office/drawing/2014/main" id="{5FAFFE12-0A34-424A-9024-0637EC4D044D}"/>
                </a:ext>
              </a:extLst>
            </p:cNvPr>
            <p:cNvSpPr/>
            <p:nvPr/>
          </p:nvSpPr>
          <p:spPr>
            <a:xfrm>
              <a:off x="7077504" y="144183"/>
              <a:ext cx="822960" cy="740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Content Placeholder 2">
              <a:extLst>
                <a:ext uri="{FF2B5EF4-FFF2-40B4-BE49-F238E27FC236}">
                  <a16:creationId xmlns="" xmlns:a16="http://schemas.microsoft.com/office/drawing/2014/main" id="{EEB3F3FC-4093-414B-A751-C19EE31FF3E4}"/>
                </a:ext>
              </a:extLst>
            </p:cNvPr>
            <p:cNvSpPr txBox="1">
              <a:spLocks/>
            </p:cNvSpPr>
            <p:nvPr/>
          </p:nvSpPr>
          <p:spPr>
            <a:xfrm>
              <a:off x="7059695" y="187565"/>
              <a:ext cx="813965" cy="201801"/>
            </a:xfrm>
            <a:prstGeom prst="rect">
              <a:avLst/>
            </a:prstGeom>
          </p:spPr>
          <p:txBody>
            <a:bodyPr vert="horz" lIns="0" tIns="27432" rIns="0" bIns="27432"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z="1200" b="1" dirty="0">
                  <a:solidFill>
                    <a:schemeClr val="tx1"/>
                  </a:solidFill>
                  <a:latin typeface="Times New Roman" panose="02020603050405020304" pitchFamily="18" charset="0"/>
                  <a:cs typeface="Times New Roman" panose="02020603050405020304" pitchFamily="18" charset="0"/>
                </a:rPr>
                <a:t>Group</a:t>
              </a:r>
            </a:p>
          </p:txBody>
        </p:sp>
        <p:pic>
          <p:nvPicPr>
            <p:cNvPr id="53" name="Picture 52">
              <a:extLst>
                <a:ext uri="{FF2B5EF4-FFF2-40B4-BE49-F238E27FC236}">
                  <a16:creationId xmlns="" xmlns:a16="http://schemas.microsoft.com/office/drawing/2014/main" id="{6FDE53CD-3051-493A-BA7F-46CF785EBAF5}"/>
                </a:ext>
              </a:extLst>
            </p:cNvPr>
            <p:cNvPicPr>
              <a:picLocks noChangeAspect="1"/>
            </p:cNvPicPr>
            <p:nvPr/>
          </p:nvPicPr>
          <p:blipFill rotWithShape="1">
            <a:blip r:embed="rId4">
              <a:clrChange>
                <a:clrFrom>
                  <a:srgbClr val="FFFFFF"/>
                </a:clrFrom>
                <a:clrTo>
                  <a:srgbClr val="FFFFFF">
                    <a:alpha val="0"/>
                  </a:srgbClr>
                </a:clrTo>
              </a:clrChange>
            </a:blip>
            <a:srcRect l="90744" t="46946" r="6753" b="44840"/>
            <a:stretch/>
          </p:blipFill>
          <p:spPr>
            <a:xfrm>
              <a:off x="7134466" y="416226"/>
              <a:ext cx="185819" cy="367227"/>
            </a:xfrm>
            <a:prstGeom prst="rect">
              <a:avLst/>
            </a:prstGeom>
          </p:spPr>
        </p:pic>
        <p:sp>
          <p:nvSpPr>
            <p:cNvPr id="54" name="Content Placeholder 2">
              <a:extLst>
                <a:ext uri="{FF2B5EF4-FFF2-40B4-BE49-F238E27FC236}">
                  <a16:creationId xmlns="" xmlns:a16="http://schemas.microsoft.com/office/drawing/2014/main" id="{220E66A5-6E86-4FBF-9723-1409B3A31F31}"/>
                </a:ext>
              </a:extLst>
            </p:cNvPr>
            <p:cNvSpPr txBox="1">
              <a:spLocks/>
            </p:cNvSpPr>
            <p:nvPr/>
          </p:nvSpPr>
          <p:spPr>
            <a:xfrm>
              <a:off x="7256298" y="438814"/>
              <a:ext cx="604899" cy="427868"/>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80000"/>
                </a:lnSpc>
                <a:spcBef>
                  <a:spcPts val="0"/>
                </a:spcBef>
                <a:spcAft>
                  <a:spcPts val="360"/>
                </a:spcAft>
              </a:pPr>
              <a:r>
                <a:rPr lang="en-US" sz="1050" dirty="0">
                  <a:solidFill>
                    <a:schemeClr val="tx1"/>
                  </a:solidFill>
                  <a:latin typeface="Times New Roman" panose="02020603050405020304" pitchFamily="18" charset="0"/>
                  <a:cs typeface="Times New Roman" panose="02020603050405020304" pitchFamily="18" charset="0"/>
                </a:rPr>
                <a:t>Control</a:t>
              </a:r>
            </a:p>
            <a:p>
              <a:pPr>
                <a:lnSpc>
                  <a:spcPct val="80000"/>
                </a:lnSpc>
                <a:spcBef>
                  <a:spcPts val="0"/>
                </a:spcBef>
              </a:pPr>
              <a:r>
                <a:rPr lang="en-US" sz="1050" dirty="0">
                  <a:solidFill>
                    <a:schemeClr val="tx1"/>
                  </a:solidFill>
                  <a:latin typeface="Times New Roman" panose="02020603050405020304" pitchFamily="18" charset="0"/>
                  <a:cs typeface="Times New Roman" panose="02020603050405020304" pitchFamily="18" charset="0"/>
                </a:rPr>
                <a:t>Treatment</a:t>
              </a:r>
            </a:p>
          </p:txBody>
        </p:sp>
      </p:grpSp>
    </p:spTree>
    <p:extLst>
      <p:ext uri="{BB962C8B-B14F-4D97-AF65-F5344CB8AC3E}">
        <p14:creationId xmlns:p14="http://schemas.microsoft.com/office/powerpoint/2010/main" val="1226574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a:extLst>
              <a:ext uri="{FF2B5EF4-FFF2-40B4-BE49-F238E27FC236}">
                <a16:creationId xmlns="" xmlns:a16="http://schemas.microsoft.com/office/drawing/2014/main" id="{A7A8B825-3009-4D88-B8E3-DDABB315FD28}"/>
              </a:ext>
            </a:extLst>
          </p:cNvPr>
          <p:cNvSpPr/>
          <p:nvPr/>
        </p:nvSpPr>
        <p:spPr>
          <a:xfrm>
            <a:off x="6346297" y="408010"/>
            <a:ext cx="1005952" cy="817474"/>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27432" rIns="54864" bIns="27432" numCol="1" spcCol="0" rtlCol="0" fromWordArt="0" anchor="ctr" anchorCtr="0" forceAA="0" compatLnSpc="1">
            <a:prstTxWarp prst="textNoShape">
              <a:avLst/>
            </a:prstTxWarp>
            <a:noAutofit/>
          </a:bodyPr>
          <a:lstStyle/>
          <a:p>
            <a:pPr algn="ctr"/>
            <a:endParaRPr lang="en-US" sz="1080"/>
          </a:p>
        </p:txBody>
      </p:sp>
      <p:sp>
        <p:nvSpPr>
          <p:cNvPr id="96" name="Rectangle 95">
            <a:extLst>
              <a:ext uri="{FF2B5EF4-FFF2-40B4-BE49-F238E27FC236}">
                <a16:creationId xmlns="" xmlns:a16="http://schemas.microsoft.com/office/drawing/2014/main" id="{B1B206B1-CC84-4702-945B-E06A1ADADDBC}"/>
              </a:ext>
            </a:extLst>
          </p:cNvPr>
          <p:cNvSpPr/>
          <p:nvPr/>
        </p:nvSpPr>
        <p:spPr>
          <a:xfrm>
            <a:off x="6346297" y="1303569"/>
            <a:ext cx="1005952" cy="938447"/>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27432" rIns="54864" bIns="27432" numCol="1" spcCol="0" rtlCol="0" fromWordArt="0" anchor="ctr" anchorCtr="0" forceAA="0" compatLnSpc="1">
            <a:prstTxWarp prst="textNoShape">
              <a:avLst/>
            </a:prstTxWarp>
            <a:noAutofit/>
          </a:bodyPr>
          <a:lstStyle/>
          <a:p>
            <a:pPr algn="ctr"/>
            <a:endParaRPr lang="en-US" sz="1080"/>
          </a:p>
        </p:txBody>
      </p:sp>
      <p:sp>
        <p:nvSpPr>
          <p:cNvPr id="97" name="Rectangle 96">
            <a:extLst>
              <a:ext uri="{FF2B5EF4-FFF2-40B4-BE49-F238E27FC236}">
                <a16:creationId xmlns="" xmlns:a16="http://schemas.microsoft.com/office/drawing/2014/main" id="{A13630A9-24E1-4F1C-8C32-B9AFB4ADCD1E}"/>
              </a:ext>
            </a:extLst>
          </p:cNvPr>
          <p:cNvSpPr/>
          <p:nvPr/>
        </p:nvSpPr>
        <p:spPr>
          <a:xfrm>
            <a:off x="6346297" y="2307025"/>
            <a:ext cx="1005952" cy="817474"/>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27432" rIns="54864" bIns="27432" numCol="1" spcCol="0" rtlCol="0" fromWordArt="0" anchor="ctr" anchorCtr="0" forceAA="0" compatLnSpc="1">
            <a:prstTxWarp prst="textNoShape">
              <a:avLst/>
            </a:prstTxWarp>
            <a:noAutofit/>
          </a:bodyPr>
          <a:lstStyle/>
          <a:p>
            <a:pPr algn="ctr"/>
            <a:endParaRPr lang="en-US" sz="1080"/>
          </a:p>
        </p:txBody>
      </p:sp>
      <p:pic>
        <p:nvPicPr>
          <p:cNvPr id="70" name="Picture 69">
            <a:extLst>
              <a:ext uri="{FF2B5EF4-FFF2-40B4-BE49-F238E27FC236}">
                <a16:creationId xmlns="" xmlns:a16="http://schemas.microsoft.com/office/drawing/2014/main" id="{B42DBC88-CE7D-43E4-844F-26F2B22C86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959" y="387941"/>
            <a:ext cx="5304376" cy="2855842"/>
          </a:xfrm>
          <a:prstGeom prst="rect">
            <a:avLst/>
          </a:prstGeom>
        </p:spPr>
      </p:pic>
      <p:sp>
        <p:nvSpPr>
          <p:cNvPr id="33" name="Title 1">
            <a:extLst>
              <a:ext uri="{FF2B5EF4-FFF2-40B4-BE49-F238E27FC236}">
                <a16:creationId xmlns="" xmlns:a16="http://schemas.microsoft.com/office/drawing/2014/main" id="{714FC498-F477-4E6D-B2A0-2C768A59E71D}"/>
              </a:ext>
            </a:extLst>
          </p:cNvPr>
          <p:cNvSpPr>
            <a:spLocks noGrp="1"/>
          </p:cNvSpPr>
          <p:nvPr>
            <p:ph type="title"/>
          </p:nvPr>
        </p:nvSpPr>
        <p:spPr>
          <a:xfrm>
            <a:off x="1324326" y="152470"/>
            <a:ext cx="1299848" cy="287692"/>
          </a:xfrm>
          <a:noFill/>
        </p:spPr>
        <p:txBody>
          <a:bodyPr>
            <a:normAutofit/>
          </a:bodyPr>
          <a:lstStyle/>
          <a:p>
            <a:pPr algn="ctr"/>
            <a:r>
              <a:rPr lang="en-US" sz="1400" b="1" dirty="0">
                <a:latin typeface="Times New Roman" panose="02020603050405020304" pitchFamily="18" charset="0"/>
                <a:cs typeface="Times New Roman" panose="02020603050405020304" pitchFamily="18" charset="0"/>
              </a:rPr>
              <a:t>Trial 1</a:t>
            </a:r>
          </a:p>
        </p:txBody>
      </p:sp>
      <p:sp>
        <p:nvSpPr>
          <p:cNvPr id="34" name="Title 1">
            <a:extLst>
              <a:ext uri="{FF2B5EF4-FFF2-40B4-BE49-F238E27FC236}">
                <a16:creationId xmlns="" xmlns:a16="http://schemas.microsoft.com/office/drawing/2014/main" id="{2055CD4F-C447-4314-BCF5-4A912AC49A11}"/>
              </a:ext>
            </a:extLst>
          </p:cNvPr>
          <p:cNvSpPr txBox="1">
            <a:spLocks/>
          </p:cNvSpPr>
          <p:nvPr/>
        </p:nvSpPr>
        <p:spPr>
          <a:xfrm>
            <a:off x="3107484" y="152470"/>
            <a:ext cx="1299848" cy="287692"/>
          </a:xfrm>
          <a:prstGeom prst="rect">
            <a:avLst/>
          </a:prstGeom>
          <a:noFill/>
        </p:spPr>
        <p:txBody>
          <a:bodyPr vert="horz" lIns="54864" tIns="27432" rIns="54864" bIns="27432"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400" b="1" dirty="0">
                <a:latin typeface="Times New Roman" panose="02020603050405020304" pitchFamily="18" charset="0"/>
                <a:cs typeface="Times New Roman" panose="02020603050405020304" pitchFamily="18" charset="0"/>
              </a:rPr>
              <a:t>Trial 2</a:t>
            </a:r>
          </a:p>
        </p:txBody>
      </p:sp>
      <p:sp>
        <p:nvSpPr>
          <p:cNvPr id="35" name="Title 1">
            <a:extLst>
              <a:ext uri="{FF2B5EF4-FFF2-40B4-BE49-F238E27FC236}">
                <a16:creationId xmlns="" xmlns:a16="http://schemas.microsoft.com/office/drawing/2014/main" id="{698EFDB0-DBEF-4FF5-9B54-D1D8CA3AC6AA}"/>
              </a:ext>
            </a:extLst>
          </p:cNvPr>
          <p:cNvSpPr txBox="1">
            <a:spLocks/>
          </p:cNvSpPr>
          <p:nvPr/>
        </p:nvSpPr>
        <p:spPr>
          <a:xfrm>
            <a:off x="4885047" y="152470"/>
            <a:ext cx="1299848" cy="287692"/>
          </a:xfrm>
          <a:prstGeom prst="rect">
            <a:avLst/>
          </a:prstGeom>
          <a:noFill/>
        </p:spPr>
        <p:txBody>
          <a:bodyPr vert="horz" lIns="54864" tIns="27432" rIns="54864" bIns="27432"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400" b="1" dirty="0">
                <a:latin typeface="Times New Roman" panose="02020603050405020304" pitchFamily="18" charset="0"/>
                <a:cs typeface="Times New Roman" panose="02020603050405020304" pitchFamily="18" charset="0"/>
              </a:rPr>
              <a:t>Trial 3</a:t>
            </a:r>
          </a:p>
        </p:txBody>
      </p:sp>
      <p:sp>
        <p:nvSpPr>
          <p:cNvPr id="37" name="Title 1">
            <a:extLst>
              <a:ext uri="{FF2B5EF4-FFF2-40B4-BE49-F238E27FC236}">
                <a16:creationId xmlns="" xmlns:a16="http://schemas.microsoft.com/office/drawing/2014/main" id="{E2FBBAAD-5718-439A-9C19-9EF380D7D10F}"/>
              </a:ext>
            </a:extLst>
          </p:cNvPr>
          <p:cNvSpPr txBox="1">
            <a:spLocks/>
          </p:cNvSpPr>
          <p:nvPr/>
        </p:nvSpPr>
        <p:spPr>
          <a:xfrm rot="16200000">
            <a:off x="357919" y="2569448"/>
            <a:ext cx="1060979" cy="287692"/>
          </a:xfrm>
          <a:prstGeom prst="rect">
            <a:avLst/>
          </a:prstGeom>
          <a:noFill/>
        </p:spPr>
        <p:txBody>
          <a:bodyPr vert="horz" lIns="54864" tIns="27432" rIns="54864" bIns="27432"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100" dirty="0">
                <a:latin typeface="Times New Roman" panose="02020603050405020304" pitchFamily="18" charset="0"/>
                <a:cs typeface="Times New Roman" panose="02020603050405020304" pitchFamily="18" charset="0"/>
              </a:rPr>
              <a:t>(c) Treatment Group</a:t>
            </a:r>
          </a:p>
        </p:txBody>
      </p:sp>
      <p:sp>
        <p:nvSpPr>
          <p:cNvPr id="38" name="Title 1">
            <a:extLst>
              <a:ext uri="{FF2B5EF4-FFF2-40B4-BE49-F238E27FC236}">
                <a16:creationId xmlns="" xmlns:a16="http://schemas.microsoft.com/office/drawing/2014/main" id="{C1D7A619-6336-468E-9232-9CCB119A9C08}"/>
              </a:ext>
            </a:extLst>
          </p:cNvPr>
          <p:cNvSpPr txBox="1">
            <a:spLocks/>
          </p:cNvSpPr>
          <p:nvPr/>
        </p:nvSpPr>
        <p:spPr>
          <a:xfrm rot="16200000">
            <a:off x="428572" y="1580582"/>
            <a:ext cx="919673" cy="287691"/>
          </a:xfrm>
          <a:prstGeom prst="rect">
            <a:avLst/>
          </a:prstGeom>
          <a:noFill/>
        </p:spPr>
        <p:txBody>
          <a:bodyPr vert="horz" lIns="54864" tIns="27432" rIns="54864" bIns="27432" rtlCol="0" anchor="t">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100" dirty="0">
                <a:latin typeface="Times New Roman" panose="02020603050405020304" pitchFamily="18" charset="0"/>
                <a:cs typeface="Times New Roman" panose="02020603050405020304" pitchFamily="18" charset="0"/>
              </a:rPr>
              <a:t>(b) Day</a:t>
            </a:r>
          </a:p>
        </p:txBody>
      </p:sp>
      <p:sp>
        <p:nvSpPr>
          <p:cNvPr id="39" name="Title 1">
            <a:extLst>
              <a:ext uri="{FF2B5EF4-FFF2-40B4-BE49-F238E27FC236}">
                <a16:creationId xmlns="" xmlns:a16="http://schemas.microsoft.com/office/drawing/2014/main" id="{058FC68B-52BB-4C29-9DC5-CE0434ADBD47}"/>
              </a:ext>
            </a:extLst>
          </p:cNvPr>
          <p:cNvSpPr txBox="1">
            <a:spLocks/>
          </p:cNvSpPr>
          <p:nvPr/>
        </p:nvSpPr>
        <p:spPr>
          <a:xfrm rot="16200000">
            <a:off x="428572" y="654141"/>
            <a:ext cx="919673" cy="287692"/>
          </a:xfrm>
          <a:prstGeom prst="rect">
            <a:avLst/>
          </a:prstGeom>
          <a:noFill/>
        </p:spPr>
        <p:txBody>
          <a:bodyPr vert="horz" lIns="54864" tIns="27432" rIns="54864" bIns="27432"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100" dirty="0">
                <a:latin typeface="Times New Roman" panose="02020603050405020304" pitchFamily="18" charset="0"/>
                <a:cs typeface="Times New Roman" panose="02020603050405020304" pitchFamily="18" charset="0"/>
              </a:rPr>
              <a:t>(a) Sample Type</a:t>
            </a:r>
          </a:p>
        </p:txBody>
      </p:sp>
      <p:grpSp>
        <p:nvGrpSpPr>
          <p:cNvPr id="68" name="Group 67">
            <a:extLst>
              <a:ext uri="{FF2B5EF4-FFF2-40B4-BE49-F238E27FC236}">
                <a16:creationId xmlns="" xmlns:a16="http://schemas.microsoft.com/office/drawing/2014/main" id="{DBBB1837-744B-4FF4-9187-D0C71C4D7311}"/>
              </a:ext>
            </a:extLst>
          </p:cNvPr>
          <p:cNvGrpSpPr/>
          <p:nvPr/>
        </p:nvGrpSpPr>
        <p:grpSpPr>
          <a:xfrm>
            <a:off x="6357380" y="446110"/>
            <a:ext cx="683039" cy="457726"/>
            <a:chOff x="6942526" y="454031"/>
            <a:chExt cx="1138399" cy="762876"/>
          </a:xfrm>
        </p:grpSpPr>
        <p:grpSp>
          <p:nvGrpSpPr>
            <p:cNvPr id="65" name="Group 64">
              <a:extLst>
                <a:ext uri="{FF2B5EF4-FFF2-40B4-BE49-F238E27FC236}">
                  <a16:creationId xmlns="" xmlns:a16="http://schemas.microsoft.com/office/drawing/2014/main" id="{A47AB176-5940-44EA-91A1-EB5E929C01E1}"/>
                </a:ext>
              </a:extLst>
            </p:cNvPr>
            <p:cNvGrpSpPr/>
            <p:nvPr/>
          </p:nvGrpSpPr>
          <p:grpSpPr>
            <a:xfrm>
              <a:off x="7519998" y="477469"/>
              <a:ext cx="560927" cy="739438"/>
              <a:chOff x="7143352" y="1301167"/>
              <a:chExt cx="560927" cy="739438"/>
            </a:xfrm>
          </p:grpSpPr>
          <p:pic>
            <p:nvPicPr>
              <p:cNvPr id="6" name="Picture 5">
                <a:extLst>
                  <a:ext uri="{FF2B5EF4-FFF2-40B4-BE49-F238E27FC236}">
                    <a16:creationId xmlns="" xmlns:a16="http://schemas.microsoft.com/office/drawing/2014/main" id="{92209097-38B4-4034-9DC8-A1436618B670}"/>
                  </a:ext>
                </a:extLst>
              </p:cNvPr>
              <p:cNvPicPr>
                <a:picLocks noChangeAspect="1"/>
              </p:cNvPicPr>
              <p:nvPr/>
            </p:nvPicPr>
            <p:blipFill rotWithShape="1">
              <a:blip r:embed="rId4">
                <a:clrChange>
                  <a:clrFrom>
                    <a:srgbClr val="FFFFFF"/>
                  </a:clrFrom>
                  <a:clrTo>
                    <a:srgbClr val="FFFFFF">
                      <a:alpha val="0"/>
                    </a:srgbClr>
                  </a:clrTo>
                </a:clrChange>
              </a:blip>
              <a:srcRect l="88541" t="43089" r="6694" b="40564"/>
              <a:stretch/>
            </p:blipFill>
            <p:spPr>
              <a:xfrm>
                <a:off x="7315202" y="1301167"/>
                <a:ext cx="389077" cy="739438"/>
              </a:xfrm>
              <a:prstGeom prst="rect">
                <a:avLst/>
              </a:prstGeom>
            </p:spPr>
          </p:pic>
          <p:pic>
            <p:nvPicPr>
              <p:cNvPr id="48" name="Picture 47">
                <a:extLst>
                  <a:ext uri="{FF2B5EF4-FFF2-40B4-BE49-F238E27FC236}">
                    <a16:creationId xmlns="" xmlns:a16="http://schemas.microsoft.com/office/drawing/2014/main" id="{00D96543-9421-4125-896A-46952AF4C936}"/>
                  </a:ext>
                </a:extLst>
              </p:cNvPr>
              <p:cNvPicPr>
                <a:picLocks noChangeAspect="1"/>
              </p:cNvPicPr>
              <p:nvPr/>
            </p:nvPicPr>
            <p:blipFill rotWithShape="1">
              <a:blip r:embed="rId4">
                <a:clrChange>
                  <a:clrFrom>
                    <a:srgbClr val="FFFFFF"/>
                  </a:clrFrom>
                  <a:clrTo>
                    <a:srgbClr val="FFFFFF">
                      <a:alpha val="0"/>
                    </a:srgbClr>
                  </a:clrTo>
                </a:clrChange>
              </a:blip>
              <a:srcRect l="88541" t="68171" r="6341" b="17316"/>
              <a:stretch/>
            </p:blipFill>
            <p:spPr>
              <a:xfrm>
                <a:off x="7143352" y="1334827"/>
                <a:ext cx="335660" cy="622284"/>
              </a:xfrm>
              <a:prstGeom prst="rect">
                <a:avLst/>
              </a:prstGeom>
            </p:spPr>
          </p:pic>
        </p:grpSp>
        <p:sp>
          <p:nvSpPr>
            <p:cNvPr id="67" name="Content Placeholder 2">
              <a:extLst>
                <a:ext uri="{FF2B5EF4-FFF2-40B4-BE49-F238E27FC236}">
                  <a16:creationId xmlns="" xmlns:a16="http://schemas.microsoft.com/office/drawing/2014/main" id="{106D7259-E532-444D-9353-AF3F91805E76}"/>
                </a:ext>
              </a:extLst>
            </p:cNvPr>
            <p:cNvSpPr txBox="1">
              <a:spLocks/>
            </p:cNvSpPr>
            <p:nvPr/>
          </p:nvSpPr>
          <p:spPr>
            <a:xfrm>
              <a:off x="6942526" y="454031"/>
              <a:ext cx="625352" cy="747647"/>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10000"/>
                </a:lnSpc>
                <a:spcBef>
                  <a:spcPts val="0"/>
                </a:spcBef>
                <a:spcAft>
                  <a:spcPts val="360"/>
                </a:spcAft>
              </a:pPr>
              <a:r>
                <a:rPr lang="en-US" sz="720" dirty="0">
                  <a:solidFill>
                    <a:schemeClr val="tx1"/>
                  </a:solidFill>
                  <a:latin typeface="Times New Roman" panose="02020603050405020304" pitchFamily="18" charset="0"/>
                  <a:cs typeface="Times New Roman" panose="02020603050405020304" pitchFamily="18" charset="0"/>
                </a:rPr>
                <a:t>Oyster Swab Water</a:t>
              </a:r>
              <a:endParaRPr lang="en-US" sz="960" dirty="0">
                <a:solidFill>
                  <a:schemeClr val="tx1"/>
                </a:solidFill>
                <a:latin typeface="Times New Roman" panose="02020603050405020304" pitchFamily="18" charset="0"/>
                <a:cs typeface="Times New Roman" panose="02020603050405020304" pitchFamily="18" charset="0"/>
              </a:endParaRPr>
            </a:p>
          </p:txBody>
        </p:sp>
      </p:grpSp>
      <p:grpSp>
        <p:nvGrpSpPr>
          <p:cNvPr id="71" name="Group 70">
            <a:extLst>
              <a:ext uri="{FF2B5EF4-FFF2-40B4-BE49-F238E27FC236}">
                <a16:creationId xmlns="" xmlns:a16="http://schemas.microsoft.com/office/drawing/2014/main" id="{D0672FAC-1A18-4011-BEA0-EA0C2CFFCF75}"/>
              </a:ext>
            </a:extLst>
          </p:cNvPr>
          <p:cNvGrpSpPr/>
          <p:nvPr/>
        </p:nvGrpSpPr>
        <p:grpSpPr>
          <a:xfrm>
            <a:off x="6357374" y="1901057"/>
            <a:ext cx="668912" cy="360466"/>
            <a:chOff x="7291691" y="1228430"/>
            <a:chExt cx="1080124" cy="588762"/>
          </a:xfrm>
        </p:grpSpPr>
        <p:pic>
          <p:nvPicPr>
            <p:cNvPr id="72" name="Picture 71">
              <a:extLst>
                <a:ext uri="{FF2B5EF4-FFF2-40B4-BE49-F238E27FC236}">
                  <a16:creationId xmlns="" xmlns:a16="http://schemas.microsoft.com/office/drawing/2014/main" id="{15EDBD32-132A-4A06-A5E7-1AEF042949E4}"/>
                </a:ext>
              </a:extLst>
            </p:cNvPr>
            <p:cNvPicPr>
              <a:picLocks noChangeAspect="1"/>
            </p:cNvPicPr>
            <p:nvPr/>
          </p:nvPicPr>
          <p:blipFill rotWithShape="1">
            <a:blip r:embed="rId4">
              <a:clrChange>
                <a:clrFrom>
                  <a:srgbClr val="FFFFFF"/>
                </a:clrFrom>
                <a:clrTo>
                  <a:srgbClr val="FFFFFF">
                    <a:alpha val="0"/>
                  </a:srgbClr>
                </a:clrTo>
              </a:clrChange>
            </a:blip>
            <a:srcRect l="90999" t="22173" r="6799" b="66631"/>
            <a:stretch/>
          </p:blipFill>
          <p:spPr>
            <a:xfrm>
              <a:off x="8190912" y="1228430"/>
              <a:ext cx="180903" cy="539998"/>
            </a:xfrm>
            <a:prstGeom prst="rect">
              <a:avLst/>
            </a:prstGeom>
          </p:spPr>
        </p:pic>
        <p:sp>
          <p:nvSpPr>
            <p:cNvPr id="73" name="Content Placeholder 2">
              <a:extLst>
                <a:ext uri="{FF2B5EF4-FFF2-40B4-BE49-F238E27FC236}">
                  <a16:creationId xmlns="" xmlns:a16="http://schemas.microsoft.com/office/drawing/2014/main" id="{2570A788-3716-44C2-91C0-13C0596625E0}"/>
                </a:ext>
              </a:extLst>
            </p:cNvPr>
            <p:cNvSpPr txBox="1">
              <a:spLocks/>
            </p:cNvSpPr>
            <p:nvPr/>
          </p:nvSpPr>
          <p:spPr>
            <a:xfrm>
              <a:off x="7291691" y="1304949"/>
              <a:ext cx="1024656" cy="512243"/>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00000"/>
                </a:lnSpc>
              </a:pPr>
              <a:r>
                <a:rPr lang="en-US" sz="720" dirty="0">
                  <a:solidFill>
                    <a:schemeClr val="tx1"/>
                  </a:solidFill>
                  <a:latin typeface="Times New Roman" panose="02020603050405020304" pitchFamily="18" charset="0"/>
                  <a:cs typeface="Times New Roman" panose="02020603050405020304" pitchFamily="18" charset="0"/>
                </a:rPr>
                <a:t>Control Treatment</a:t>
              </a:r>
              <a:endParaRPr lang="en-US" sz="960" dirty="0">
                <a:solidFill>
                  <a:schemeClr val="tx1"/>
                </a:solidFill>
                <a:latin typeface="Times New Roman" panose="02020603050405020304" pitchFamily="18" charset="0"/>
                <a:cs typeface="Times New Roman" panose="02020603050405020304" pitchFamily="18" charset="0"/>
              </a:endParaRPr>
            </a:p>
          </p:txBody>
        </p:sp>
      </p:grpSp>
      <p:grpSp>
        <p:nvGrpSpPr>
          <p:cNvPr id="76" name="Group 75">
            <a:extLst>
              <a:ext uri="{FF2B5EF4-FFF2-40B4-BE49-F238E27FC236}">
                <a16:creationId xmlns="" xmlns:a16="http://schemas.microsoft.com/office/drawing/2014/main" id="{C8773116-4FFC-4402-B636-11EC1063BA6E}"/>
              </a:ext>
            </a:extLst>
          </p:cNvPr>
          <p:cNvGrpSpPr/>
          <p:nvPr/>
        </p:nvGrpSpPr>
        <p:grpSpPr>
          <a:xfrm>
            <a:off x="6357374" y="1295225"/>
            <a:ext cx="754534" cy="702030"/>
            <a:chOff x="9894330" y="2038817"/>
            <a:chExt cx="1257556" cy="1170050"/>
          </a:xfrm>
        </p:grpSpPr>
        <p:sp>
          <p:nvSpPr>
            <p:cNvPr id="26" name="Content Placeholder 2">
              <a:extLst>
                <a:ext uri="{FF2B5EF4-FFF2-40B4-BE49-F238E27FC236}">
                  <a16:creationId xmlns="" xmlns:a16="http://schemas.microsoft.com/office/drawing/2014/main" id="{DAACDCF9-D699-48C2-A562-D7FEE3C97BA5}"/>
                </a:ext>
              </a:extLst>
            </p:cNvPr>
            <p:cNvSpPr txBox="1">
              <a:spLocks/>
            </p:cNvSpPr>
            <p:nvPr/>
          </p:nvSpPr>
          <p:spPr>
            <a:xfrm>
              <a:off x="9894330" y="2038817"/>
              <a:ext cx="597086" cy="1170050"/>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10000"/>
                </a:lnSpc>
                <a:spcBef>
                  <a:spcPts val="0"/>
                </a:spcBef>
                <a:spcAft>
                  <a:spcPts val="0"/>
                </a:spcAft>
              </a:pPr>
              <a:r>
                <a:rPr lang="en-US" sz="720" dirty="0">
                  <a:solidFill>
                    <a:schemeClr val="tx1"/>
                  </a:solidFill>
                  <a:latin typeface="Times New Roman" panose="02020603050405020304" pitchFamily="18" charset="0"/>
                  <a:cs typeface="Times New Roman" panose="02020603050405020304" pitchFamily="18" charset="0"/>
                </a:rPr>
                <a:t>Day 1</a:t>
              </a:r>
            </a:p>
            <a:p>
              <a:pPr defTabSz="708660">
                <a:lnSpc>
                  <a:spcPct val="110000"/>
                </a:lnSpc>
                <a:spcBef>
                  <a:spcPts val="0"/>
                </a:spcBef>
                <a:spcAft>
                  <a:spcPts val="0"/>
                </a:spcAft>
              </a:pPr>
              <a:r>
                <a:rPr lang="en-US" sz="720" dirty="0">
                  <a:solidFill>
                    <a:schemeClr val="tx1"/>
                  </a:solidFill>
                  <a:latin typeface="Times New Roman" panose="02020603050405020304" pitchFamily="18" charset="0"/>
                  <a:cs typeface="Times New Roman" panose="02020603050405020304" pitchFamily="18" charset="0"/>
                </a:rPr>
                <a:t>Day 5</a:t>
              </a:r>
            </a:p>
            <a:p>
              <a:pPr defTabSz="708660">
                <a:lnSpc>
                  <a:spcPct val="110000"/>
                </a:lnSpc>
                <a:spcBef>
                  <a:spcPts val="0"/>
                </a:spcBef>
                <a:spcAft>
                  <a:spcPts val="0"/>
                </a:spcAft>
              </a:pPr>
              <a:r>
                <a:rPr lang="en-US" sz="720" dirty="0">
                  <a:solidFill>
                    <a:schemeClr val="tx1"/>
                  </a:solidFill>
                  <a:latin typeface="Times New Roman" panose="02020603050405020304" pitchFamily="18" charset="0"/>
                  <a:cs typeface="Times New Roman" panose="02020603050405020304" pitchFamily="18" charset="0"/>
                </a:rPr>
                <a:t>Day 8</a:t>
              </a:r>
            </a:p>
            <a:p>
              <a:pPr defTabSz="708660">
                <a:lnSpc>
                  <a:spcPct val="110000"/>
                </a:lnSpc>
                <a:spcBef>
                  <a:spcPts val="0"/>
                </a:spcBef>
                <a:spcAft>
                  <a:spcPts val="0"/>
                </a:spcAft>
              </a:pPr>
              <a:r>
                <a:rPr lang="en-US" sz="720" dirty="0">
                  <a:solidFill>
                    <a:schemeClr val="tx1"/>
                  </a:solidFill>
                  <a:latin typeface="Times New Roman" panose="02020603050405020304" pitchFamily="18" charset="0"/>
                  <a:cs typeface="Times New Roman" panose="02020603050405020304" pitchFamily="18" charset="0"/>
                </a:rPr>
                <a:t>Day 9</a:t>
              </a:r>
            </a:p>
            <a:p>
              <a:pPr defTabSz="708660">
                <a:lnSpc>
                  <a:spcPct val="110000"/>
                </a:lnSpc>
                <a:spcBef>
                  <a:spcPts val="0"/>
                </a:spcBef>
                <a:spcAft>
                  <a:spcPts val="0"/>
                </a:spcAft>
              </a:pPr>
              <a:r>
                <a:rPr lang="en-US" sz="720" dirty="0">
                  <a:solidFill>
                    <a:schemeClr val="tx1"/>
                  </a:solidFill>
                  <a:latin typeface="Times New Roman" panose="02020603050405020304" pitchFamily="18" charset="0"/>
                  <a:cs typeface="Times New Roman" panose="02020603050405020304" pitchFamily="18" charset="0"/>
                </a:rPr>
                <a:t>Day 12</a:t>
              </a:r>
              <a:endParaRPr lang="en-US" sz="1080" dirty="0">
                <a:solidFill>
                  <a:schemeClr val="tx1"/>
                </a:solidFill>
                <a:latin typeface="Times New Roman" panose="02020603050405020304" pitchFamily="18" charset="0"/>
                <a:cs typeface="Times New Roman" panose="02020603050405020304" pitchFamily="18" charset="0"/>
              </a:endParaRPr>
            </a:p>
          </p:txBody>
        </p:sp>
        <p:grpSp>
          <p:nvGrpSpPr>
            <p:cNvPr id="75" name="Group 74">
              <a:extLst>
                <a:ext uri="{FF2B5EF4-FFF2-40B4-BE49-F238E27FC236}">
                  <a16:creationId xmlns="" xmlns:a16="http://schemas.microsoft.com/office/drawing/2014/main" id="{164E8800-0D64-49E7-85EE-C9928C2F0BCF}"/>
                </a:ext>
              </a:extLst>
            </p:cNvPr>
            <p:cNvGrpSpPr/>
            <p:nvPr/>
          </p:nvGrpSpPr>
          <p:grpSpPr>
            <a:xfrm>
              <a:off x="10507970" y="2050695"/>
              <a:ext cx="643916" cy="1094334"/>
              <a:chOff x="8116319" y="5381597"/>
              <a:chExt cx="643916" cy="1094334"/>
            </a:xfrm>
          </p:grpSpPr>
          <p:grpSp>
            <p:nvGrpSpPr>
              <p:cNvPr id="53" name="Group 52">
                <a:extLst>
                  <a:ext uri="{FF2B5EF4-FFF2-40B4-BE49-F238E27FC236}">
                    <a16:creationId xmlns="" xmlns:a16="http://schemas.microsoft.com/office/drawing/2014/main" id="{868282A5-6D15-47AD-AB92-F872663BC0A5}"/>
                  </a:ext>
                </a:extLst>
              </p:cNvPr>
              <p:cNvGrpSpPr/>
              <p:nvPr/>
            </p:nvGrpSpPr>
            <p:grpSpPr>
              <a:xfrm>
                <a:off x="8116319" y="6188932"/>
                <a:ext cx="611923" cy="286999"/>
                <a:chOff x="7229339" y="2579909"/>
                <a:chExt cx="611923" cy="286999"/>
              </a:xfrm>
            </p:grpSpPr>
            <p:pic>
              <p:nvPicPr>
                <p:cNvPr id="9" name="Picture 8">
                  <a:extLst>
                    <a:ext uri="{FF2B5EF4-FFF2-40B4-BE49-F238E27FC236}">
                      <a16:creationId xmlns="" xmlns:a16="http://schemas.microsoft.com/office/drawing/2014/main" id="{4D5091E8-DCEB-4A7D-B329-94659871DC45}"/>
                    </a:ext>
                  </a:extLst>
                </p:cNvPr>
                <p:cNvPicPr>
                  <a:picLocks noChangeAspect="1"/>
                </p:cNvPicPr>
                <p:nvPr/>
              </p:nvPicPr>
              <p:blipFill rotWithShape="1">
                <a:blip r:embed="rId5">
                  <a:clrChange>
                    <a:clrFrom>
                      <a:srgbClr val="FFFFFF"/>
                    </a:clrFrom>
                    <a:clrTo>
                      <a:srgbClr val="FFFFFF">
                        <a:alpha val="0"/>
                      </a:srgbClr>
                    </a:clrTo>
                  </a:clrChange>
                </a:blip>
                <a:srcRect l="86782" t="67093" r="8900" b="28348"/>
                <a:stretch/>
              </p:blipFill>
              <p:spPr>
                <a:xfrm>
                  <a:off x="7499673" y="2579909"/>
                  <a:ext cx="341589" cy="211666"/>
                </a:xfrm>
                <a:prstGeom prst="rect">
                  <a:avLst/>
                </a:prstGeom>
              </p:spPr>
            </p:pic>
            <p:pic>
              <p:nvPicPr>
                <p:cNvPr id="49" name="Picture 48">
                  <a:extLst>
                    <a:ext uri="{FF2B5EF4-FFF2-40B4-BE49-F238E27FC236}">
                      <a16:creationId xmlns="" xmlns:a16="http://schemas.microsoft.com/office/drawing/2014/main" id="{05BEEBA1-4AB3-42A5-BB92-185FD94C2729}"/>
                    </a:ext>
                  </a:extLst>
                </p:cNvPr>
                <p:cNvPicPr>
                  <a:picLocks noChangeAspect="1"/>
                </p:cNvPicPr>
                <p:nvPr/>
              </p:nvPicPr>
              <p:blipFill rotWithShape="1">
                <a:blip r:embed="rId5">
                  <a:clrChange>
                    <a:clrFrom>
                      <a:srgbClr val="FFFFFF"/>
                    </a:clrFrom>
                    <a:clrTo>
                      <a:srgbClr val="FFFFFF">
                        <a:alpha val="0"/>
                      </a:srgbClr>
                    </a:clrTo>
                  </a:clrChange>
                </a:blip>
                <a:srcRect l="86782" t="48133" r="8900" b="46323"/>
                <a:stretch/>
              </p:blipFill>
              <p:spPr>
                <a:xfrm>
                  <a:off x="7229339" y="2609542"/>
                  <a:ext cx="341589" cy="257366"/>
                </a:xfrm>
                <a:prstGeom prst="rect">
                  <a:avLst/>
                </a:prstGeom>
              </p:spPr>
            </p:pic>
          </p:grpSp>
          <p:grpSp>
            <p:nvGrpSpPr>
              <p:cNvPr id="57" name="Group 56">
                <a:extLst>
                  <a:ext uri="{FF2B5EF4-FFF2-40B4-BE49-F238E27FC236}">
                    <a16:creationId xmlns="" xmlns:a16="http://schemas.microsoft.com/office/drawing/2014/main" id="{1420613A-4A56-487F-9386-26A9B7CB50DC}"/>
                  </a:ext>
                </a:extLst>
              </p:cNvPr>
              <p:cNvGrpSpPr/>
              <p:nvPr/>
            </p:nvGrpSpPr>
            <p:grpSpPr>
              <a:xfrm>
                <a:off x="8193065" y="5990833"/>
                <a:ext cx="567170" cy="258290"/>
                <a:chOff x="7287703" y="2874800"/>
                <a:chExt cx="567170" cy="258290"/>
              </a:xfrm>
            </p:grpSpPr>
            <p:pic>
              <p:nvPicPr>
                <p:cNvPr id="51" name="Picture 50">
                  <a:extLst>
                    <a:ext uri="{FF2B5EF4-FFF2-40B4-BE49-F238E27FC236}">
                      <a16:creationId xmlns="" xmlns:a16="http://schemas.microsoft.com/office/drawing/2014/main" id="{E128AF84-4A9D-4A25-A8A2-BC4DBED913FD}"/>
                    </a:ext>
                  </a:extLst>
                </p:cNvPr>
                <p:cNvPicPr>
                  <a:picLocks noChangeAspect="1"/>
                </p:cNvPicPr>
                <p:nvPr/>
              </p:nvPicPr>
              <p:blipFill rotWithShape="1">
                <a:blip r:embed="rId6">
                  <a:clrChange>
                    <a:clrFrom>
                      <a:srgbClr val="FFFFFF"/>
                    </a:clrFrom>
                    <a:clrTo>
                      <a:srgbClr val="FFFFFF">
                        <a:alpha val="0"/>
                      </a:srgbClr>
                    </a:clrTo>
                  </a:clrChange>
                </a:blip>
                <a:srcRect l="87947" t="48422" r="8903" b="47826"/>
                <a:stretch/>
              </p:blipFill>
              <p:spPr>
                <a:xfrm>
                  <a:off x="7573150" y="2898497"/>
                  <a:ext cx="281723" cy="196983"/>
                </a:xfrm>
                <a:prstGeom prst="rect">
                  <a:avLst/>
                </a:prstGeom>
              </p:spPr>
            </p:pic>
            <p:pic>
              <p:nvPicPr>
                <p:cNvPr id="52" name="Picture 51">
                  <a:extLst>
                    <a:ext uri="{FF2B5EF4-FFF2-40B4-BE49-F238E27FC236}">
                      <a16:creationId xmlns="" xmlns:a16="http://schemas.microsoft.com/office/drawing/2014/main" id="{D3473BD7-4C69-462E-8D6F-F9FA4C3C101F}"/>
                    </a:ext>
                  </a:extLst>
                </p:cNvPr>
                <p:cNvPicPr>
                  <a:picLocks noChangeAspect="1"/>
                </p:cNvPicPr>
                <p:nvPr/>
              </p:nvPicPr>
              <p:blipFill rotWithShape="1">
                <a:blip r:embed="rId6">
                  <a:clrChange>
                    <a:clrFrom>
                      <a:srgbClr val="FFFFFF"/>
                    </a:clrFrom>
                    <a:clrTo>
                      <a:srgbClr val="FFFFFF">
                        <a:alpha val="0"/>
                      </a:srgbClr>
                    </a:clrTo>
                  </a:clrChange>
                </a:blip>
                <a:srcRect l="87947" t="67631" r="8861" b="27449"/>
                <a:stretch/>
              </p:blipFill>
              <p:spPr>
                <a:xfrm>
                  <a:off x="7287703" y="2874800"/>
                  <a:ext cx="285447" cy="258290"/>
                </a:xfrm>
                <a:prstGeom prst="rect">
                  <a:avLst/>
                </a:prstGeom>
              </p:spPr>
            </p:pic>
          </p:grpSp>
          <p:grpSp>
            <p:nvGrpSpPr>
              <p:cNvPr id="54" name="Group 53">
                <a:extLst>
                  <a:ext uri="{FF2B5EF4-FFF2-40B4-BE49-F238E27FC236}">
                    <a16:creationId xmlns="" xmlns:a16="http://schemas.microsoft.com/office/drawing/2014/main" id="{3201AD05-910D-4C96-8E89-914DCA90DEFD}"/>
                  </a:ext>
                </a:extLst>
              </p:cNvPr>
              <p:cNvGrpSpPr/>
              <p:nvPr/>
            </p:nvGrpSpPr>
            <p:grpSpPr>
              <a:xfrm>
                <a:off x="8174944" y="5381597"/>
                <a:ext cx="549065" cy="197519"/>
                <a:chOff x="7292197" y="2392250"/>
                <a:chExt cx="549065" cy="197519"/>
              </a:xfrm>
            </p:grpSpPr>
            <p:pic>
              <p:nvPicPr>
                <p:cNvPr id="55" name="Picture 54">
                  <a:extLst>
                    <a:ext uri="{FF2B5EF4-FFF2-40B4-BE49-F238E27FC236}">
                      <a16:creationId xmlns="" xmlns:a16="http://schemas.microsoft.com/office/drawing/2014/main" id="{389B437A-7437-40AE-B8BC-4C03C3D429B2}"/>
                    </a:ext>
                  </a:extLst>
                </p:cNvPr>
                <p:cNvPicPr>
                  <a:picLocks noChangeAspect="1"/>
                </p:cNvPicPr>
                <p:nvPr/>
              </p:nvPicPr>
              <p:blipFill rotWithShape="1">
                <a:blip r:embed="rId5">
                  <a:clrChange>
                    <a:clrFrom>
                      <a:srgbClr val="FFFFFF"/>
                    </a:clrFrom>
                    <a:clrTo>
                      <a:srgbClr val="FFFFFF">
                        <a:alpha val="0"/>
                      </a:srgbClr>
                    </a:clrTo>
                  </a:clrChange>
                </a:blip>
                <a:srcRect l="87597" t="63052" r="8900" b="32694"/>
                <a:stretch/>
              </p:blipFill>
              <p:spPr>
                <a:xfrm>
                  <a:off x="7564190" y="2392251"/>
                  <a:ext cx="277072" cy="197518"/>
                </a:xfrm>
                <a:prstGeom prst="rect">
                  <a:avLst/>
                </a:prstGeom>
              </p:spPr>
            </p:pic>
            <p:pic>
              <p:nvPicPr>
                <p:cNvPr id="56" name="Picture 55">
                  <a:extLst>
                    <a:ext uri="{FF2B5EF4-FFF2-40B4-BE49-F238E27FC236}">
                      <a16:creationId xmlns="" xmlns:a16="http://schemas.microsoft.com/office/drawing/2014/main" id="{704F991A-998D-459F-B6A2-20B40B9FD807}"/>
                    </a:ext>
                  </a:extLst>
                </p:cNvPr>
                <p:cNvPicPr>
                  <a:picLocks noChangeAspect="1"/>
                </p:cNvPicPr>
                <p:nvPr/>
              </p:nvPicPr>
              <p:blipFill rotWithShape="1">
                <a:blip r:embed="rId5">
                  <a:clrChange>
                    <a:clrFrom>
                      <a:srgbClr val="FFFFFF"/>
                    </a:clrFrom>
                    <a:clrTo>
                      <a:srgbClr val="FFFFFF">
                        <a:alpha val="0"/>
                      </a:srgbClr>
                    </a:clrTo>
                  </a:clrChange>
                </a:blip>
                <a:srcRect l="87577" t="43453" r="8984" b="52292"/>
                <a:stretch/>
              </p:blipFill>
              <p:spPr>
                <a:xfrm>
                  <a:off x="7292197" y="2392250"/>
                  <a:ext cx="271993" cy="197518"/>
                </a:xfrm>
                <a:prstGeom prst="rect">
                  <a:avLst/>
                </a:prstGeom>
              </p:spPr>
            </p:pic>
          </p:grpSp>
          <p:pic>
            <p:nvPicPr>
              <p:cNvPr id="58" name="Picture 57">
                <a:extLst>
                  <a:ext uri="{FF2B5EF4-FFF2-40B4-BE49-F238E27FC236}">
                    <a16:creationId xmlns="" xmlns:a16="http://schemas.microsoft.com/office/drawing/2014/main" id="{6F07DF9B-5023-4737-8EBB-153B8FE9E19C}"/>
                  </a:ext>
                </a:extLst>
              </p:cNvPr>
              <p:cNvPicPr>
                <a:picLocks noChangeAspect="1"/>
              </p:cNvPicPr>
              <p:nvPr/>
            </p:nvPicPr>
            <p:blipFill rotWithShape="1">
              <a:blip r:embed="rId7">
                <a:clrChange>
                  <a:clrFrom>
                    <a:srgbClr val="FFFFFF"/>
                  </a:clrFrom>
                  <a:clrTo>
                    <a:srgbClr val="FFFFFF">
                      <a:alpha val="0"/>
                    </a:srgbClr>
                  </a:clrTo>
                </a:clrChange>
              </a:blip>
              <a:srcRect l="87315" t="44095" r="9097" b="46804"/>
              <a:stretch/>
            </p:blipFill>
            <p:spPr>
              <a:xfrm>
                <a:off x="8419498" y="5594709"/>
                <a:ext cx="292884" cy="436033"/>
              </a:xfrm>
              <a:prstGeom prst="rect">
                <a:avLst/>
              </a:prstGeom>
            </p:spPr>
          </p:pic>
          <p:pic>
            <p:nvPicPr>
              <p:cNvPr id="74" name="Picture 73">
                <a:extLst>
                  <a:ext uri="{FF2B5EF4-FFF2-40B4-BE49-F238E27FC236}">
                    <a16:creationId xmlns="" xmlns:a16="http://schemas.microsoft.com/office/drawing/2014/main" id="{35CE6734-391F-4D26-913B-AE9C47F94FE1}"/>
                  </a:ext>
                </a:extLst>
              </p:cNvPr>
              <p:cNvPicPr>
                <a:picLocks noChangeAspect="1"/>
              </p:cNvPicPr>
              <p:nvPr/>
            </p:nvPicPr>
            <p:blipFill rotWithShape="1">
              <a:blip r:embed="rId7">
                <a:clrChange>
                  <a:clrFrom>
                    <a:srgbClr val="FFFFFF"/>
                  </a:clrFrom>
                  <a:clrTo>
                    <a:srgbClr val="FFFFFF">
                      <a:alpha val="0"/>
                    </a:srgbClr>
                  </a:clrTo>
                </a:clrChange>
              </a:blip>
              <a:srcRect l="87315" t="19442" r="9124" b="71811"/>
              <a:stretch/>
            </p:blipFill>
            <p:spPr>
              <a:xfrm>
                <a:off x="8150420" y="5601529"/>
                <a:ext cx="290655" cy="419101"/>
              </a:xfrm>
              <a:prstGeom prst="rect">
                <a:avLst/>
              </a:prstGeom>
            </p:spPr>
          </p:pic>
        </p:grpSp>
      </p:grpSp>
      <p:grpSp>
        <p:nvGrpSpPr>
          <p:cNvPr id="92" name="Group 91">
            <a:extLst>
              <a:ext uri="{FF2B5EF4-FFF2-40B4-BE49-F238E27FC236}">
                <a16:creationId xmlns="" xmlns:a16="http://schemas.microsoft.com/office/drawing/2014/main" id="{B55AB427-621C-4B38-ABAC-A0F8DCCCC174}"/>
              </a:ext>
            </a:extLst>
          </p:cNvPr>
          <p:cNvGrpSpPr/>
          <p:nvPr/>
        </p:nvGrpSpPr>
        <p:grpSpPr>
          <a:xfrm>
            <a:off x="6357380" y="2311220"/>
            <a:ext cx="780797" cy="329342"/>
            <a:chOff x="9772046" y="3698276"/>
            <a:chExt cx="1301329" cy="548904"/>
          </a:xfrm>
        </p:grpSpPr>
        <p:grpSp>
          <p:nvGrpSpPr>
            <p:cNvPr id="62" name="Group 61">
              <a:extLst>
                <a:ext uri="{FF2B5EF4-FFF2-40B4-BE49-F238E27FC236}">
                  <a16:creationId xmlns="" xmlns:a16="http://schemas.microsoft.com/office/drawing/2014/main" id="{EF9F8D5B-4E6A-496B-8A0B-52C6C7F53297}"/>
                </a:ext>
              </a:extLst>
            </p:cNvPr>
            <p:cNvGrpSpPr/>
            <p:nvPr/>
          </p:nvGrpSpPr>
          <p:grpSpPr>
            <a:xfrm>
              <a:off x="10520027" y="3698276"/>
              <a:ext cx="553348" cy="539998"/>
              <a:chOff x="9719221" y="4501709"/>
              <a:chExt cx="553348" cy="585965"/>
            </a:xfrm>
          </p:grpSpPr>
          <p:pic>
            <p:nvPicPr>
              <p:cNvPr id="59" name="Picture 58">
                <a:extLst>
                  <a:ext uri="{FF2B5EF4-FFF2-40B4-BE49-F238E27FC236}">
                    <a16:creationId xmlns="" xmlns:a16="http://schemas.microsoft.com/office/drawing/2014/main" id="{12806DC1-2ECA-4554-B820-E511ED38A0E1}"/>
                  </a:ext>
                </a:extLst>
              </p:cNvPr>
              <p:cNvPicPr>
                <a:picLocks noChangeAspect="1"/>
              </p:cNvPicPr>
              <p:nvPr/>
            </p:nvPicPr>
            <p:blipFill rotWithShape="1">
              <a:blip r:embed="rId8">
                <a:clrChange>
                  <a:clrFrom>
                    <a:srgbClr val="FFFFFF"/>
                  </a:clrFrom>
                  <a:clrTo>
                    <a:srgbClr val="FFFFFF">
                      <a:alpha val="0"/>
                    </a:srgbClr>
                  </a:clrTo>
                </a:clrChange>
              </a:blip>
              <a:srcRect l="85911" t="44880" r="8856" b="43420"/>
              <a:stretch/>
            </p:blipFill>
            <p:spPr>
              <a:xfrm>
                <a:off x="9825908" y="4501709"/>
                <a:ext cx="446661" cy="585965"/>
              </a:xfrm>
              <a:prstGeom prst="rect">
                <a:avLst/>
              </a:prstGeom>
            </p:spPr>
          </p:pic>
          <p:pic>
            <p:nvPicPr>
              <p:cNvPr id="61" name="Picture 60">
                <a:extLst>
                  <a:ext uri="{FF2B5EF4-FFF2-40B4-BE49-F238E27FC236}">
                    <a16:creationId xmlns="" xmlns:a16="http://schemas.microsoft.com/office/drawing/2014/main" id="{633AD652-F733-4C23-BFCF-63CFEA801AFB}"/>
                  </a:ext>
                </a:extLst>
              </p:cNvPr>
              <p:cNvPicPr>
                <a:picLocks noChangeAspect="1"/>
              </p:cNvPicPr>
              <p:nvPr/>
            </p:nvPicPr>
            <p:blipFill rotWithShape="1">
              <a:blip r:embed="rId8">
                <a:clrChange>
                  <a:clrFrom>
                    <a:srgbClr val="FFFFFF"/>
                  </a:clrFrom>
                  <a:clrTo>
                    <a:srgbClr val="FFFFFF">
                      <a:alpha val="0"/>
                    </a:srgbClr>
                  </a:clrTo>
                </a:clrChange>
              </a:blip>
              <a:srcRect l="87713" t="66257" r="9088" b="25523"/>
              <a:stretch/>
            </p:blipFill>
            <p:spPr>
              <a:xfrm>
                <a:off x="9719221" y="4580747"/>
                <a:ext cx="273021" cy="411696"/>
              </a:xfrm>
              <a:prstGeom prst="rect">
                <a:avLst/>
              </a:prstGeom>
            </p:spPr>
          </p:pic>
        </p:grpSp>
        <p:sp>
          <p:nvSpPr>
            <p:cNvPr id="77" name="Content Placeholder 2">
              <a:extLst>
                <a:ext uri="{FF2B5EF4-FFF2-40B4-BE49-F238E27FC236}">
                  <a16:creationId xmlns="" xmlns:a16="http://schemas.microsoft.com/office/drawing/2014/main" id="{3132FAD3-9828-4114-A078-F4B58BE66273}"/>
                </a:ext>
              </a:extLst>
            </p:cNvPr>
            <p:cNvSpPr txBox="1">
              <a:spLocks/>
            </p:cNvSpPr>
            <p:nvPr/>
          </p:nvSpPr>
          <p:spPr>
            <a:xfrm>
              <a:off x="9772046" y="3734937"/>
              <a:ext cx="1024656" cy="512243"/>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00000"/>
                </a:lnSpc>
              </a:pPr>
              <a:r>
                <a:rPr lang="en-US" sz="720" dirty="0">
                  <a:solidFill>
                    <a:schemeClr val="tx1"/>
                  </a:solidFill>
                  <a:latin typeface="Times New Roman" panose="02020603050405020304" pitchFamily="18" charset="0"/>
                  <a:cs typeface="Times New Roman" panose="02020603050405020304" pitchFamily="18" charset="0"/>
                </a:rPr>
                <a:t>Control Treatment</a:t>
              </a:r>
              <a:endParaRPr lang="en-US" sz="960" dirty="0">
                <a:solidFill>
                  <a:schemeClr val="tx1"/>
                </a:solidFill>
                <a:latin typeface="Times New Roman" panose="02020603050405020304" pitchFamily="18" charset="0"/>
                <a:cs typeface="Times New Roman" panose="02020603050405020304" pitchFamily="18" charset="0"/>
              </a:endParaRPr>
            </a:p>
          </p:txBody>
        </p:sp>
      </p:grpSp>
      <p:grpSp>
        <p:nvGrpSpPr>
          <p:cNvPr id="91" name="Group 90">
            <a:extLst>
              <a:ext uri="{FF2B5EF4-FFF2-40B4-BE49-F238E27FC236}">
                <a16:creationId xmlns="" xmlns:a16="http://schemas.microsoft.com/office/drawing/2014/main" id="{90780E8F-26A2-422D-A6C3-2787AFCE91E7}"/>
              </a:ext>
            </a:extLst>
          </p:cNvPr>
          <p:cNvGrpSpPr/>
          <p:nvPr/>
        </p:nvGrpSpPr>
        <p:grpSpPr>
          <a:xfrm>
            <a:off x="6357379" y="880029"/>
            <a:ext cx="673735" cy="330610"/>
            <a:chOff x="9753413" y="1224059"/>
            <a:chExt cx="1122891" cy="551017"/>
          </a:xfrm>
        </p:grpSpPr>
        <p:sp>
          <p:nvSpPr>
            <p:cNvPr id="13" name="Content Placeholder 2">
              <a:extLst>
                <a:ext uri="{FF2B5EF4-FFF2-40B4-BE49-F238E27FC236}">
                  <a16:creationId xmlns="" xmlns:a16="http://schemas.microsoft.com/office/drawing/2014/main" id="{0F595D3D-9846-4D30-A017-37DE1F234809}"/>
                </a:ext>
              </a:extLst>
            </p:cNvPr>
            <p:cNvSpPr txBox="1">
              <a:spLocks/>
            </p:cNvSpPr>
            <p:nvPr/>
          </p:nvSpPr>
          <p:spPr>
            <a:xfrm>
              <a:off x="9753413" y="1291170"/>
              <a:ext cx="1043290" cy="481873"/>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00000"/>
                </a:lnSpc>
              </a:pPr>
              <a:r>
                <a:rPr lang="en-US" sz="720" dirty="0">
                  <a:solidFill>
                    <a:schemeClr val="tx1"/>
                  </a:solidFill>
                  <a:latin typeface="Times New Roman" panose="02020603050405020304" pitchFamily="18" charset="0"/>
                  <a:cs typeface="Times New Roman" panose="02020603050405020304" pitchFamily="18" charset="0"/>
                </a:rPr>
                <a:t>Day 1/5/6       Day 9/12</a:t>
              </a:r>
              <a:endParaRPr lang="en-US" sz="960" dirty="0">
                <a:solidFill>
                  <a:schemeClr val="tx1"/>
                </a:solidFill>
                <a:latin typeface="Times New Roman" panose="02020603050405020304" pitchFamily="18" charset="0"/>
                <a:cs typeface="Times New Roman" panose="02020603050405020304" pitchFamily="18" charset="0"/>
              </a:endParaRPr>
            </a:p>
          </p:txBody>
        </p:sp>
        <p:pic>
          <p:nvPicPr>
            <p:cNvPr id="78" name="Picture 77">
              <a:extLst>
                <a:ext uri="{FF2B5EF4-FFF2-40B4-BE49-F238E27FC236}">
                  <a16:creationId xmlns="" xmlns:a16="http://schemas.microsoft.com/office/drawing/2014/main" id="{A581F85A-281C-42EE-A288-AD54190E08BD}"/>
                </a:ext>
              </a:extLst>
            </p:cNvPr>
            <p:cNvPicPr>
              <a:picLocks noChangeAspect="1"/>
            </p:cNvPicPr>
            <p:nvPr/>
          </p:nvPicPr>
          <p:blipFill rotWithShape="1">
            <a:blip r:embed="rId4">
              <a:clrChange>
                <a:clrFrom>
                  <a:srgbClr val="FFFFFF"/>
                </a:clrFrom>
                <a:clrTo>
                  <a:srgbClr val="FFFFFF">
                    <a:alpha val="0"/>
                  </a:srgbClr>
                </a:clrTo>
              </a:clrChange>
            </a:blip>
            <a:srcRect l="90999" t="22173" r="6799" b="66631"/>
            <a:stretch/>
          </p:blipFill>
          <p:spPr>
            <a:xfrm>
              <a:off x="10689584" y="1224059"/>
              <a:ext cx="186720" cy="551017"/>
            </a:xfrm>
            <a:prstGeom prst="rect">
              <a:avLst/>
            </a:prstGeom>
          </p:spPr>
        </p:pic>
      </p:grpSp>
      <p:grpSp>
        <p:nvGrpSpPr>
          <p:cNvPr id="90" name="Group 89">
            <a:extLst>
              <a:ext uri="{FF2B5EF4-FFF2-40B4-BE49-F238E27FC236}">
                <a16:creationId xmlns="" xmlns:a16="http://schemas.microsoft.com/office/drawing/2014/main" id="{91657D93-7CD5-4AB5-AC90-B6EA6F8D696B}"/>
              </a:ext>
            </a:extLst>
          </p:cNvPr>
          <p:cNvGrpSpPr/>
          <p:nvPr/>
        </p:nvGrpSpPr>
        <p:grpSpPr>
          <a:xfrm>
            <a:off x="6357379" y="2680101"/>
            <a:ext cx="979167" cy="473311"/>
            <a:chOff x="9811047" y="4232643"/>
            <a:chExt cx="1631945" cy="788852"/>
          </a:xfrm>
        </p:grpSpPr>
        <p:pic>
          <p:nvPicPr>
            <p:cNvPr id="41" name="Content Placeholder 12">
              <a:extLst>
                <a:ext uri="{FF2B5EF4-FFF2-40B4-BE49-F238E27FC236}">
                  <a16:creationId xmlns="" xmlns:a16="http://schemas.microsoft.com/office/drawing/2014/main" id="{35A1C679-27ED-41CB-9122-72FDDE1F0647}"/>
                </a:ext>
              </a:extLst>
            </p:cNvPr>
            <p:cNvPicPr>
              <a:picLocks noChangeAspect="1"/>
            </p:cNvPicPr>
            <p:nvPr/>
          </p:nvPicPr>
          <p:blipFill rotWithShape="1">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l="86546" t="89473" r="11543" b="2946"/>
            <a:stretch/>
          </p:blipFill>
          <p:spPr>
            <a:xfrm>
              <a:off x="11196249" y="4563819"/>
              <a:ext cx="246743" cy="397932"/>
            </a:xfrm>
            <a:prstGeom prst="rect">
              <a:avLst/>
            </a:prstGeom>
          </p:spPr>
        </p:pic>
        <p:sp>
          <p:nvSpPr>
            <p:cNvPr id="79" name="Content Placeholder 2">
              <a:extLst>
                <a:ext uri="{FF2B5EF4-FFF2-40B4-BE49-F238E27FC236}">
                  <a16:creationId xmlns="" xmlns:a16="http://schemas.microsoft.com/office/drawing/2014/main" id="{3E33816D-5EE2-421C-A8BC-6585DAC9AA5B}"/>
                </a:ext>
              </a:extLst>
            </p:cNvPr>
            <p:cNvSpPr txBox="1">
              <a:spLocks/>
            </p:cNvSpPr>
            <p:nvPr/>
          </p:nvSpPr>
          <p:spPr>
            <a:xfrm>
              <a:off x="9811047" y="4232643"/>
              <a:ext cx="1554490" cy="788852"/>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10000"/>
                </a:lnSpc>
                <a:spcBef>
                  <a:spcPts val="0"/>
                </a:spcBef>
                <a:spcAft>
                  <a:spcPts val="0"/>
                </a:spcAft>
                <a:tabLst>
                  <a:tab pos="480060" algn="l"/>
                </a:tabLst>
              </a:pPr>
              <a:r>
                <a:rPr lang="en-US" sz="720" dirty="0">
                  <a:solidFill>
                    <a:schemeClr val="tx1"/>
                  </a:solidFill>
                  <a:latin typeface="Times New Roman" panose="02020603050405020304" pitchFamily="18" charset="0"/>
                  <a:cs typeface="Times New Roman" panose="02020603050405020304" pitchFamily="18" charset="0"/>
                </a:rPr>
                <a:t>Day 1	12</a:t>
              </a:r>
            </a:p>
            <a:p>
              <a:pPr defTabSz="708660">
                <a:lnSpc>
                  <a:spcPct val="110000"/>
                </a:lnSpc>
                <a:spcBef>
                  <a:spcPts val="0"/>
                </a:spcBef>
                <a:spcAft>
                  <a:spcPts val="0"/>
                </a:spcAft>
                <a:tabLst>
                  <a:tab pos="480060" algn="l"/>
                </a:tabLst>
              </a:pPr>
              <a:r>
                <a:rPr lang="en-US" sz="720" dirty="0">
                  <a:solidFill>
                    <a:schemeClr val="tx1"/>
                  </a:solidFill>
                  <a:latin typeface="Times New Roman" panose="02020603050405020304" pitchFamily="18" charset="0"/>
                  <a:cs typeface="Times New Roman" panose="02020603050405020304" pitchFamily="18" charset="0"/>
                </a:rPr>
                <a:t>Day 1	9</a:t>
              </a:r>
            </a:p>
            <a:p>
              <a:pPr defTabSz="708660">
                <a:lnSpc>
                  <a:spcPct val="110000"/>
                </a:lnSpc>
                <a:spcBef>
                  <a:spcPts val="0"/>
                </a:spcBef>
                <a:spcAft>
                  <a:spcPts val="0"/>
                </a:spcAft>
                <a:tabLst>
                  <a:tab pos="480060" algn="l"/>
                </a:tabLst>
              </a:pPr>
              <a:r>
                <a:rPr lang="en-US" sz="720" dirty="0">
                  <a:solidFill>
                    <a:schemeClr val="tx1"/>
                  </a:solidFill>
                  <a:latin typeface="Times New Roman" panose="02020603050405020304" pitchFamily="18" charset="0"/>
                  <a:cs typeface="Times New Roman" panose="02020603050405020304" pitchFamily="18" charset="0"/>
                </a:rPr>
                <a:t>Day 5	8	 12</a:t>
              </a:r>
            </a:p>
          </p:txBody>
        </p:sp>
        <p:pic>
          <p:nvPicPr>
            <p:cNvPr id="81" name="Picture 80">
              <a:extLst>
                <a:ext uri="{FF2B5EF4-FFF2-40B4-BE49-F238E27FC236}">
                  <a16:creationId xmlns="" xmlns:a16="http://schemas.microsoft.com/office/drawing/2014/main" id="{BBB33F0B-28F8-4D7A-9880-E8231664F0EE}"/>
                </a:ext>
              </a:extLst>
            </p:cNvPr>
            <p:cNvPicPr>
              <a:picLocks noChangeAspect="1"/>
            </p:cNvPicPr>
            <p:nvPr/>
          </p:nvPicPr>
          <p:blipFill rotWithShape="1">
            <a:blip r:embed="rId4">
              <a:clrChange>
                <a:clrFrom>
                  <a:srgbClr val="FFFFFF"/>
                </a:clrFrom>
                <a:clrTo>
                  <a:srgbClr val="FFFFFF">
                    <a:alpha val="0"/>
                  </a:srgbClr>
                </a:clrTo>
              </a:clrChange>
            </a:blip>
            <a:srcRect l="91128" t="24739" r="7073" b="72079"/>
            <a:stretch/>
          </p:blipFill>
          <p:spPr>
            <a:xfrm>
              <a:off x="10335687" y="4314623"/>
              <a:ext cx="152595" cy="156592"/>
            </a:xfrm>
            <a:prstGeom prst="rect">
              <a:avLst/>
            </a:prstGeom>
          </p:spPr>
        </p:pic>
        <p:pic>
          <p:nvPicPr>
            <p:cNvPr id="82" name="Picture 81">
              <a:extLst>
                <a:ext uri="{FF2B5EF4-FFF2-40B4-BE49-F238E27FC236}">
                  <a16:creationId xmlns="" xmlns:a16="http://schemas.microsoft.com/office/drawing/2014/main" id="{44E2DA64-570F-4763-B7A5-0BB2825DEEA5}"/>
                </a:ext>
              </a:extLst>
            </p:cNvPr>
            <p:cNvPicPr>
              <a:picLocks noChangeAspect="1"/>
            </p:cNvPicPr>
            <p:nvPr/>
          </p:nvPicPr>
          <p:blipFill rotWithShape="1">
            <a:blip r:embed="rId4">
              <a:clrChange>
                <a:clrFrom>
                  <a:srgbClr val="FFFFFF"/>
                </a:clrFrom>
                <a:clrTo>
                  <a:srgbClr val="FFFFFF">
                    <a:alpha val="0"/>
                  </a:srgbClr>
                </a:clrTo>
              </a:clrChange>
            </a:blip>
            <a:srcRect l="91183" t="28493" r="6937" b="68033"/>
            <a:stretch/>
          </p:blipFill>
          <p:spPr>
            <a:xfrm>
              <a:off x="10850044" y="4294721"/>
              <a:ext cx="159414" cy="170999"/>
            </a:xfrm>
            <a:prstGeom prst="rect">
              <a:avLst/>
            </a:prstGeom>
          </p:spPr>
        </p:pic>
        <p:pic>
          <p:nvPicPr>
            <p:cNvPr id="84" name="Picture 83">
              <a:extLst>
                <a:ext uri="{FF2B5EF4-FFF2-40B4-BE49-F238E27FC236}">
                  <a16:creationId xmlns="" xmlns:a16="http://schemas.microsoft.com/office/drawing/2014/main" id="{EE5153D6-E9C4-4F3F-AC8F-46D2EB0A8166}"/>
                </a:ext>
              </a:extLst>
            </p:cNvPr>
            <p:cNvPicPr>
              <a:picLocks noChangeAspect="1"/>
            </p:cNvPicPr>
            <p:nvPr/>
          </p:nvPicPr>
          <p:blipFill rotWithShape="1">
            <a:blip r:embed="rId4">
              <a:clrChange>
                <a:clrFrom>
                  <a:srgbClr val="FFFFFF"/>
                </a:clrFrom>
                <a:clrTo>
                  <a:srgbClr val="FFFFFF">
                    <a:alpha val="0"/>
                  </a:srgbClr>
                </a:clrTo>
              </a:clrChange>
            </a:blip>
            <a:srcRect l="91128" t="24739" r="7073" b="72079"/>
            <a:stretch/>
          </p:blipFill>
          <p:spPr>
            <a:xfrm>
              <a:off x="10335687" y="4507107"/>
              <a:ext cx="152595" cy="156592"/>
            </a:xfrm>
            <a:prstGeom prst="rect">
              <a:avLst/>
            </a:prstGeom>
          </p:spPr>
        </p:pic>
        <p:pic>
          <p:nvPicPr>
            <p:cNvPr id="85" name="Picture 84">
              <a:extLst>
                <a:ext uri="{FF2B5EF4-FFF2-40B4-BE49-F238E27FC236}">
                  <a16:creationId xmlns="" xmlns:a16="http://schemas.microsoft.com/office/drawing/2014/main" id="{0AE6E690-9D6A-46AF-8858-EEE25AE90A2F}"/>
                </a:ext>
              </a:extLst>
            </p:cNvPr>
            <p:cNvPicPr>
              <a:picLocks noChangeAspect="1"/>
            </p:cNvPicPr>
            <p:nvPr/>
          </p:nvPicPr>
          <p:blipFill rotWithShape="1">
            <a:blip r:embed="rId4">
              <a:clrChange>
                <a:clrFrom>
                  <a:srgbClr val="FFFFFF"/>
                </a:clrFrom>
                <a:clrTo>
                  <a:srgbClr val="FFFFFF">
                    <a:alpha val="0"/>
                  </a:srgbClr>
                </a:clrTo>
              </a:clrChange>
            </a:blip>
            <a:srcRect l="91128" t="24739" r="7073" b="72079"/>
            <a:stretch/>
          </p:blipFill>
          <p:spPr>
            <a:xfrm>
              <a:off x="10335687" y="4710310"/>
              <a:ext cx="152595" cy="156592"/>
            </a:xfrm>
            <a:prstGeom prst="rect">
              <a:avLst/>
            </a:prstGeom>
          </p:spPr>
        </p:pic>
        <p:pic>
          <p:nvPicPr>
            <p:cNvPr id="86" name="Picture 85">
              <a:extLst>
                <a:ext uri="{FF2B5EF4-FFF2-40B4-BE49-F238E27FC236}">
                  <a16:creationId xmlns="" xmlns:a16="http://schemas.microsoft.com/office/drawing/2014/main" id="{BCDDDBE1-399A-4F18-9622-50588A7547A7}"/>
                </a:ext>
              </a:extLst>
            </p:cNvPr>
            <p:cNvPicPr>
              <a:picLocks noChangeAspect="1"/>
            </p:cNvPicPr>
            <p:nvPr/>
          </p:nvPicPr>
          <p:blipFill rotWithShape="1">
            <a:blip r:embed="rId4">
              <a:clrChange>
                <a:clrFrom>
                  <a:srgbClr val="FFFFFF"/>
                </a:clrFrom>
                <a:clrTo>
                  <a:srgbClr val="FFFFFF">
                    <a:alpha val="0"/>
                  </a:srgbClr>
                </a:clrTo>
              </a:clrChange>
            </a:blip>
            <a:srcRect l="91183" t="28493" r="6937" b="68033"/>
            <a:stretch/>
          </p:blipFill>
          <p:spPr>
            <a:xfrm>
              <a:off x="10850048" y="4485218"/>
              <a:ext cx="159414" cy="170999"/>
            </a:xfrm>
            <a:prstGeom prst="rect">
              <a:avLst/>
            </a:prstGeom>
          </p:spPr>
        </p:pic>
        <p:pic>
          <p:nvPicPr>
            <p:cNvPr id="87" name="Picture 86">
              <a:extLst>
                <a:ext uri="{FF2B5EF4-FFF2-40B4-BE49-F238E27FC236}">
                  <a16:creationId xmlns="" xmlns:a16="http://schemas.microsoft.com/office/drawing/2014/main" id="{3182AC02-A2ED-4129-956B-DB6308BA1D4C}"/>
                </a:ext>
              </a:extLst>
            </p:cNvPr>
            <p:cNvPicPr>
              <a:picLocks noChangeAspect="1"/>
            </p:cNvPicPr>
            <p:nvPr/>
          </p:nvPicPr>
          <p:blipFill rotWithShape="1">
            <a:blip r:embed="rId4">
              <a:clrChange>
                <a:clrFrom>
                  <a:srgbClr val="FFFFFF"/>
                </a:clrFrom>
                <a:clrTo>
                  <a:srgbClr val="FFFFFF">
                    <a:alpha val="0"/>
                  </a:srgbClr>
                </a:clrTo>
              </a:clrChange>
            </a:blip>
            <a:srcRect l="91183" t="28493" r="6937" b="68033"/>
            <a:stretch/>
          </p:blipFill>
          <p:spPr>
            <a:xfrm>
              <a:off x="10769610" y="4679958"/>
              <a:ext cx="159414" cy="170999"/>
            </a:xfrm>
            <a:prstGeom prst="rect">
              <a:avLst/>
            </a:prstGeom>
          </p:spPr>
        </p:pic>
      </p:grpSp>
      <p:sp>
        <p:nvSpPr>
          <p:cNvPr id="88" name="Rectangle 87">
            <a:extLst>
              <a:ext uri="{FF2B5EF4-FFF2-40B4-BE49-F238E27FC236}">
                <a16:creationId xmlns="" xmlns:a16="http://schemas.microsoft.com/office/drawing/2014/main" id="{225DDB24-B543-45C2-A438-10056B072FD7}"/>
              </a:ext>
            </a:extLst>
          </p:cNvPr>
          <p:cNvSpPr/>
          <p:nvPr/>
        </p:nvSpPr>
        <p:spPr>
          <a:xfrm>
            <a:off x="484546" y="3323598"/>
            <a:ext cx="7257245" cy="2123658"/>
          </a:xfrm>
          <a:prstGeom prst="rect">
            <a:avLst/>
          </a:prstGeom>
        </p:spPr>
        <p:txBody>
          <a:bodyPr wrap="square">
            <a:spAutoFit/>
          </a:bodyPr>
          <a:lstStyle/>
          <a:p>
            <a:pPr algn="just"/>
            <a:r>
              <a:rPr lang="en-US" sz="1200" dirty="0">
                <a:latin typeface="Times New Roman" panose="02020603050405020304" pitchFamily="18" charset="0"/>
                <a:cs typeface="Times New Roman" panose="02020603050405020304" pitchFamily="18" charset="0"/>
              </a:rPr>
              <a:t>Figure 3. NMDS plot visualization of Bray-Curtis beta-diversity (k=2) at the Order level by (a) sample Type, (b) sampling Day, and (c) treatment. (b) and (c) were calculated using only water samples. The ellipse lines show the 95% confidence interval.  (a) The different types of samples are indicated by colors (Oyster=dashed red, Swab=</a:t>
            </a:r>
            <a:r>
              <a:rPr lang="en-US" sz="1200" dirty="0" smtClean="0">
                <a:latin typeface="Times New Roman" panose="02020603050405020304" pitchFamily="18" charset="0"/>
                <a:cs typeface="Times New Roman" panose="02020603050405020304" pitchFamily="18" charset="0"/>
              </a:rPr>
              <a:t>dash-dot </a:t>
            </a:r>
            <a:r>
              <a:rPr lang="en-US" sz="1200" dirty="0">
                <a:latin typeface="Times New Roman" panose="02020603050405020304" pitchFamily="18" charset="0"/>
                <a:cs typeface="Times New Roman" panose="02020603050405020304" pitchFamily="18" charset="0"/>
              </a:rPr>
              <a:t>green, Water=dotted blue) and the days are indicated by symbols (Timepoint 1=circle, Timepoint 2=triangle). The water and swab communities were significantly distinct from each other in both trials. (b) The sampling timepoints are indicated by colors (1=</a:t>
            </a:r>
            <a:r>
              <a:rPr lang="en-US" sz="1200" dirty="0" smtClean="0">
                <a:latin typeface="Times New Roman" panose="02020603050405020304" pitchFamily="18" charset="0"/>
                <a:cs typeface="Times New Roman" panose="02020603050405020304" pitchFamily="18" charset="0"/>
              </a:rPr>
              <a:t>long dash </a:t>
            </a:r>
            <a:r>
              <a:rPr lang="en-US" sz="1200" dirty="0">
                <a:latin typeface="Times New Roman" panose="02020603050405020304" pitchFamily="18" charset="0"/>
                <a:cs typeface="Times New Roman" panose="02020603050405020304" pitchFamily="18" charset="0"/>
              </a:rPr>
              <a:t>yellow, 5=</a:t>
            </a:r>
            <a:r>
              <a:rPr lang="en-US" sz="1200" dirty="0" smtClean="0">
                <a:latin typeface="Times New Roman" panose="02020603050405020304" pitchFamily="18" charset="0"/>
                <a:cs typeface="Times New Roman" panose="02020603050405020304" pitchFamily="18" charset="0"/>
              </a:rPr>
              <a:t>short dash </a:t>
            </a:r>
            <a:r>
              <a:rPr lang="en-US" sz="1200" dirty="0">
                <a:latin typeface="Times New Roman" panose="02020603050405020304" pitchFamily="18" charset="0"/>
                <a:cs typeface="Times New Roman" panose="02020603050405020304" pitchFamily="18" charset="0"/>
              </a:rPr>
              <a:t>red, 8=</a:t>
            </a:r>
            <a:r>
              <a:rPr lang="en-US" sz="1200" dirty="0" smtClean="0">
                <a:latin typeface="Times New Roman" panose="02020603050405020304" pitchFamily="18" charset="0"/>
                <a:cs typeface="Times New Roman" panose="02020603050405020304" pitchFamily="18" charset="0"/>
              </a:rPr>
              <a:t>dash dot </a:t>
            </a:r>
            <a:r>
              <a:rPr lang="en-US" sz="1200" dirty="0">
                <a:latin typeface="Times New Roman" panose="02020603050405020304" pitchFamily="18" charset="0"/>
                <a:cs typeface="Times New Roman" panose="02020603050405020304" pitchFamily="18" charset="0"/>
              </a:rPr>
              <a:t>purple, 9=solid green, 12=dotted blue) and the treatment group is indicated by symbols (control=circle, probiotic treatment=triangle). The water community was significantly different between </a:t>
            </a:r>
            <a:r>
              <a:rPr lang="en-US" sz="1200" dirty="0" err="1">
                <a:latin typeface="Times New Roman" panose="02020603050405020304" pitchFamily="18" charset="0"/>
                <a:cs typeface="Times New Roman" panose="02020603050405020304" pitchFamily="18" charset="0"/>
              </a:rPr>
              <a:t>timepoints</a:t>
            </a:r>
            <a:r>
              <a:rPr lang="en-US" sz="1200" dirty="0">
                <a:latin typeface="Times New Roman" panose="02020603050405020304" pitchFamily="18" charset="0"/>
                <a:cs typeface="Times New Roman" panose="02020603050405020304" pitchFamily="18" charset="0"/>
              </a:rPr>
              <a:t>. (c) The treatment group is indicated by colors (control=light blue dashed, probiotic treatment=dark red dotted) and sampling timepoints are indicated by symbols. No significant differences in community structure in water from control and probiotic-treated tanks was detected when samples from all time points were analyzed together. </a:t>
            </a:r>
          </a:p>
        </p:txBody>
      </p:sp>
      <p:sp>
        <p:nvSpPr>
          <p:cNvPr id="89" name="Rectangle 88">
            <a:extLst>
              <a:ext uri="{FF2B5EF4-FFF2-40B4-BE49-F238E27FC236}">
                <a16:creationId xmlns="" xmlns:a16="http://schemas.microsoft.com/office/drawing/2014/main" id="{5C99D9A4-37EC-42E0-846B-037553E148F9}"/>
              </a:ext>
            </a:extLst>
          </p:cNvPr>
          <p:cNvSpPr/>
          <p:nvPr/>
        </p:nvSpPr>
        <p:spPr>
          <a:xfrm>
            <a:off x="4569330" y="408016"/>
            <a:ext cx="1732987" cy="9491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27432" rIns="54864" bIns="27432" numCol="1" spcCol="0" rtlCol="0" fromWordArt="0" anchor="ctr" anchorCtr="0" forceAA="0" compatLnSpc="1">
            <a:prstTxWarp prst="textNoShape">
              <a:avLst/>
            </a:prstTxWarp>
            <a:noAutofit/>
          </a:bodyPr>
          <a:lstStyle/>
          <a:p>
            <a:pPr algn="ctr"/>
            <a:endParaRPr lang="en-US" sz="1080"/>
          </a:p>
        </p:txBody>
      </p:sp>
    </p:spTree>
    <p:extLst>
      <p:ext uri="{BB962C8B-B14F-4D97-AF65-F5344CB8AC3E}">
        <p14:creationId xmlns:p14="http://schemas.microsoft.com/office/powerpoint/2010/main" val="275904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Picture 85">
            <a:extLst>
              <a:ext uri="{FF2B5EF4-FFF2-40B4-BE49-F238E27FC236}">
                <a16:creationId xmlns="" xmlns:a16="http://schemas.microsoft.com/office/drawing/2014/main" id="{4E8D395E-7873-4E6A-A705-2655CDA6BD6F}"/>
              </a:ext>
            </a:extLst>
          </p:cNvPr>
          <p:cNvPicPr>
            <a:picLocks noChangeAspect="1"/>
          </p:cNvPicPr>
          <p:nvPr/>
        </p:nvPicPr>
        <p:blipFill rotWithShape="1">
          <a:blip r:embed="rId3">
            <a:extLst>
              <a:ext uri="{28A0092B-C50C-407E-A947-70E740481C1C}">
                <a14:useLocalDpi xmlns:a14="http://schemas.microsoft.com/office/drawing/2010/main" val="0"/>
              </a:ext>
            </a:extLst>
          </a:blip>
          <a:srcRect l="35102" t="5523" r="32859" b="56796"/>
          <a:stretch/>
        </p:blipFill>
        <p:spPr>
          <a:xfrm>
            <a:off x="1043177" y="1962241"/>
            <a:ext cx="1344977" cy="1159945"/>
          </a:xfrm>
          <a:prstGeom prst="rect">
            <a:avLst/>
          </a:prstGeom>
        </p:spPr>
      </p:pic>
      <p:pic>
        <p:nvPicPr>
          <p:cNvPr id="96" name="Picture 95">
            <a:extLst>
              <a:ext uri="{FF2B5EF4-FFF2-40B4-BE49-F238E27FC236}">
                <a16:creationId xmlns="" xmlns:a16="http://schemas.microsoft.com/office/drawing/2014/main" id="{85A7D776-4B10-4985-B4BD-757D7E3CA7F2}"/>
              </a:ext>
            </a:extLst>
          </p:cNvPr>
          <p:cNvPicPr>
            <a:picLocks noChangeAspect="1"/>
          </p:cNvPicPr>
          <p:nvPr/>
        </p:nvPicPr>
        <p:blipFill rotWithShape="1">
          <a:blip r:embed="rId3">
            <a:extLst>
              <a:ext uri="{28A0092B-C50C-407E-A947-70E740481C1C}">
                <a14:useLocalDpi xmlns:a14="http://schemas.microsoft.com/office/drawing/2010/main" val="0"/>
              </a:ext>
            </a:extLst>
          </a:blip>
          <a:srcRect l="3912" t="5603" r="64443" b="57094"/>
          <a:stretch/>
        </p:blipFill>
        <p:spPr>
          <a:xfrm>
            <a:off x="1085957" y="661691"/>
            <a:ext cx="1328421" cy="1148348"/>
          </a:xfrm>
          <a:prstGeom prst="rect">
            <a:avLst/>
          </a:prstGeom>
        </p:spPr>
      </p:pic>
      <p:pic>
        <p:nvPicPr>
          <p:cNvPr id="99" name="Picture 98">
            <a:extLst>
              <a:ext uri="{FF2B5EF4-FFF2-40B4-BE49-F238E27FC236}">
                <a16:creationId xmlns="" xmlns:a16="http://schemas.microsoft.com/office/drawing/2014/main" id="{A4D969EB-6C23-4499-949E-83F44D9AB151}"/>
              </a:ext>
            </a:extLst>
          </p:cNvPr>
          <p:cNvPicPr>
            <a:picLocks noChangeAspect="1"/>
          </p:cNvPicPr>
          <p:nvPr/>
        </p:nvPicPr>
        <p:blipFill rotWithShape="1">
          <a:blip r:embed="rId3">
            <a:extLst>
              <a:ext uri="{28A0092B-C50C-407E-A947-70E740481C1C}">
                <a14:useLocalDpi xmlns:a14="http://schemas.microsoft.com/office/drawing/2010/main" val="0"/>
              </a:ext>
            </a:extLst>
          </a:blip>
          <a:srcRect l="67228" t="5523" r="733" b="57131"/>
          <a:stretch/>
        </p:blipFill>
        <p:spPr>
          <a:xfrm>
            <a:off x="1050878" y="3245228"/>
            <a:ext cx="1344978" cy="1149635"/>
          </a:xfrm>
          <a:prstGeom prst="rect">
            <a:avLst/>
          </a:prstGeom>
        </p:spPr>
      </p:pic>
      <p:pic>
        <p:nvPicPr>
          <p:cNvPr id="100" name="Picture 99">
            <a:extLst>
              <a:ext uri="{FF2B5EF4-FFF2-40B4-BE49-F238E27FC236}">
                <a16:creationId xmlns="" xmlns:a16="http://schemas.microsoft.com/office/drawing/2014/main" id="{8F91AB1B-A331-4D4E-9574-3579182C9703}"/>
              </a:ext>
            </a:extLst>
          </p:cNvPr>
          <p:cNvPicPr>
            <a:picLocks noChangeAspect="1"/>
          </p:cNvPicPr>
          <p:nvPr/>
        </p:nvPicPr>
        <p:blipFill rotWithShape="1">
          <a:blip r:embed="rId3">
            <a:extLst>
              <a:ext uri="{28A0092B-C50C-407E-A947-70E740481C1C}">
                <a14:useLocalDpi xmlns:a14="http://schemas.microsoft.com/office/drawing/2010/main" val="0"/>
              </a:ext>
            </a:extLst>
          </a:blip>
          <a:srcRect l="3744" t="55610" r="64076" b="7436"/>
          <a:stretch/>
        </p:blipFill>
        <p:spPr>
          <a:xfrm>
            <a:off x="2654974" y="667081"/>
            <a:ext cx="1350909" cy="1137573"/>
          </a:xfrm>
          <a:prstGeom prst="rect">
            <a:avLst/>
          </a:prstGeom>
        </p:spPr>
      </p:pic>
      <p:pic>
        <p:nvPicPr>
          <p:cNvPr id="101" name="Picture 100">
            <a:extLst>
              <a:ext uri="{FF2B5EF4-FFF2-40B4-BE49-F238E27FC236}">
                <a16:creationId xmlns="" xmlns:a16="http://schemas.microsoft.com/office/drawing/2014/main" id="{804606EB-846C-4319-AF1E-1926C0737A4E}"/>
              </a:ext>
            </a:extLst>
          </p:cNvPr>
          <p:cNvPicPr>
            <a:picLocks noChangeAspect="1"/>
          </p:cNvPicPr>
          <p:nvPr/>
        </p:nvPicPr>
        <p:blipFill rotWithShape="1">
          <a:blip r:embed="rId3">
            <a:extLst>
              <a:ext uri="{28A0092B-C50C-407E-A947-70E740481C1C}">
                <a14:useLocalDpi xmlns:a14="http://schemas.microsoft.com/office/drawing/2010/main" val="0"/>
              </a:ext>
            </a:extLst>
          </a:blip>
          <a:srcRect l="36015" t="55610" r="31946" b="7436"/>
          <a:stretch/>
        </p:blipFill>
        <p:spPr>
          <a:xfrm>
            <a:off x="2686386" y="1962241"/>
            <a:ext cx="1344978" cy="1137573"/>
          </a:xfrm>
          <a:prstGeom prst="rect">
            <a:avLst/>
          </a:prstGeom>
        </p:spPr>
      </p:pic>
      <p:pic>
        <p:nvPicPr>
          <p:cNvPr id="102" name="Picture 101">
            <a:extLst>
              <a:ext uri="{FF2B5EF4-FFF2-40B4-BE49-F238E27FC236}">
                <a16:creationId xmlns="" xmlns:a16="http://schemas.microsoft.com/office/drawing/2014/main" id="{FFF25958-792B-4AB7-9B70-51771F2AE1A6}"/>
              </a:ext>
            </a:extLst>
          </p:cNvPr>
          <p:cNvPicPr>
            <a:picLocks noChangeAspect="1"/>
          </p:cNvPicPr>
          <p:nvPr/>
        </p:nvPicPr>
        <p:blipFill rotWithShape="1">
          <a:blip r:embed="rId3">
            <a:extLst>
              <a:ext uri="{28A0092B-C50C-407E-A947-70E740481C1C}">
                <a14:useLocalDpi xmlns:a14="http://schemas.microsoft.com/office/drawing/2010/main" val="0"/>
              </a:ext>
            </a:extLst>
          </a:blip>
          <a:srcRect l="67961" t="55610" b="7436"/>
          <a:stretch/>
        </p:blipFill>
        <p:spPr>
          <a:xfrm>
            <a:off x="2683130" y="3253249"/>
            <a:ext cx="1344978" cy="1137573"/>
          </a:xfrm>
          <a:prstGeom prst="rect">
            <a:avLst/>
          </a:prstGeom>
        </p:spPr>
      </p:pic>
      <p:sp>
        <p:nvSpPr>
          <p:cNvPr id="97" name="Content Placeholder 2">
            <a:extLst>
              <a:ext uri="{FF2B5EF4-FFF2-40B4-BE49-F238E27FC236}">
                <a16:creationId xmlns="" xmlns:a16="http://schemas.microsoft.com/office/drawing/2014/main" id="{9733AB8D-9C3E-4622-9841-01ED1B47B630}"/>
              </a:ext>
            </a:extLst>
          </p:cNvPr>
          <p:cNvSpPr txBox="1">
            <a:spLocks/>
          </p:cNvSpPr>
          <p:nvPr/>
        </p:nvSpPr>
        <p:spPr>
          <a:xfrm>
            <a:off x="943606" y="1791187"/>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1         Day 9</a:t>
            </a:r>
          </a:p>
        </p:txBody>
      </p:sp>
      <p:sp>
        <p:nvSpPr>
          <p:cNvPr id="22" name="Content Placeholder 2">
            <a:extLst>
              <a:ext uri="{FF2B5EF4-FFF2-40B4-BE49-F238E27FC236}">
                <a16:creationId xmlns="" xmlns:a16="http://schemas.microsoft.com/office/drawing/2014/main" id="{87AD629C-2A97-42AD-AF10-E919DAAEB961}"/>
              </a:ext>
            </a:extLst>
          </p:cNvPr>
          <p:cNvSpPr txBox="1">
            <a:spLocks/>
          </p:cNvSpPr>
          <p:nvPr/>
        </p:nvSpPr>
        <p:spPr>
          <a:xfrm>
            <a:off x="2562032" y="325384"/>
            <a:ext cx="1424451" cy="285159"/>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00" dirty="0">
                <a:solidFill>
                  <a:schemeClr val="tx1"/>
                </a:solidFill>
                <a:latin typeface="Times New Roman" panose="02020603050405020304" pitchFamily="18" charset="0"/>
                <a:cs typeface="Times New Roman" panose="02020603050405020304" pitchFamily="18" charset="0"/>
              </a:rPr>
              <a:t>(b) Number of </a:t>
            </a:r>
            <a:r>
              <a:rPr lang="en-US" sz="1000" i="1" dirty="0">
                <a:solidFill>
                  <a:schemeClr val="tx1"/>
                </a:solidFill>
                <a:latin typeface="Times New Roman" panose="02020603050405020304" pitchFamily="18" charset="0"/>
                <a:cs typeface="Times New Roman" panose="02020603050405020304" pitchFamily="18" charset="0"/>
              </a:rPr>
              <a:t>Oceanospirillales</a:t>
            </a:r>
            <a:r>
              <a:rPr lang="en-US" sz="1000" dirty="0">
                <a:solidFill>
                  <a:schemeClr val="tx1"/>
                </a:solidFill>
                <a:latin typeface="Times New Roman" panose="02020603050405020304" pitchFamily="18" charset="0"/>
                <a:cs typeface="Times New Roman" panose="02020603050405020304" pitchFamily="18" charset="0"/>
              </a:rPr>
              <a:t> Reads</a:t>
            </a:r>
          </a:p>
        </p:txBody>
      </p:sp>
      <p:sp>
        <p:nvSpPr>
          <p:cNvPr id="31" name="Content Placeholder 2">
            <a:extLst>
              <a:ext uri="{FF2B5EF4-FFF2-40B4-BE49-F238E27FC236}">
                <a16:creationId xmlns="" xmlns:a16="http://schemas.microsoft.com/office/drawing/2014/main" id="{09CEB109-C903-4798-9353-55B80241C779}"/>
              </a:ext>
            </a:extLst>
          </p:cNvPr>
          <p:cNvSpPr txBox="1">
            <a:spLocks/>
          </p:cNvSpPr>
          <p:nvPr/>
        </p:nvSpPr>
        <p:spPr>
          <a:xfrm>
            <a:off x="1196383" y="325381"/>
            <a:ext cx="853819" cy="285160"/>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00" dirty="0">
                <a:solidFill>
                  <a:schemeClr val="tx1"/>
                </a:solidFill>
                <a:latin typeface="Times New Roman" panose="02020603050405020304" pitchFamily="18" charset="0"/>
                <a:cs typeface="Times New Roman" panose="02020603050405020304" pitchFamily="18" charset="0"/>
              </a:rPr>
              <a:t>(a) Number of </a:t>
            </a:r>
            <a:r>
              <a:rPr lang="en-US" sz="1000" i="1" dirty="0">
                <a:solidFill>
                  <a:schemeClr val="tx1"/>
                </a:solidFill>
                <a:latin typeface="Times New Roman" panose="02020603050405020304" pitchFamily="18" charset="0"/>
                <a:cs typeface="Times New Roman" panose="02020603050405020304" pitchFamily="18" charset="0"/>
              </a:rPr>
              <a:t>Bacillus</a:t>
            </a:r>
            <a:r>
              <a:rPr lang="en-US" sz="1000" dirty="0">
                <a:solidFill>
                  <a:schemeClr val="tx1"/>
                </a:solidFill>
                <a:latin typeface="Times New Roman" panose="02020603050405020304" pitchFamily="18" charset="0"/>
                <a:cs typeface="Times New Roman" panose="02020603050405020304" pitchFamily="18" charset="0"/>
              </a:rPr>
              <a:t> Reads</a:t>
            </a:r>
          </a:p>
        </p:txBody>
      </p:sp>
      <p:sp>
        <p:nvSpPr>
          <p:cNvPr id="2" name="Rectangle 1">
            <a:extLst>
              <a:ext uri="{FF2B5EF4-FFF2-40B4-BE49-F238E27FC236}">
                <a16:creationId xmlns="" xmlns:a16="http://schemas.microsoft.com/office/drawing/2014/main" id="{7FEDCE83-988C-44C6-ADDE-2B1789642C12}"/>
              </a:ext>
            </a:extLst>
          </p:cNvPr>
          <p:cNvSpPr/>
          <p:nvPr/>
        </p:nvSpPr>
        <p:spPr>
          <a:xfrm>
            <a:off x="4302909" y="1225771"/>
            <a:ext cx="3215606" cy="2308324"/>
          </a:xfrm>
          <a:prstGeom prst="rect">
            <a:avLst/>
          </a:prstGeom>
        </p:spPr>
        <p:txBody>
          <a:bodyPr wrap="square">
            <a:spAutoFit/>
          </a:bodyPr>
          <a:lstStyle/>
          <a:p>
            <a:pPr defTabSz="558818">
              <a:defRPr/>
            </a:pPr>
            <a:r>
              <a:rPr lang="en-US" sz="1200" dirty="0">
                <a:latin typeface="Times New Roman" panose="02020603050405020304" pitchFamily="18" charset="0"/>
                <a:cs typeface="Times New Roman" panose="02020603050405020304" pitchFamily="18" charset="0"/>
              </a:rPr>
              <a:t>Figure 4. Effect of probiotic treatment on abundance of (a) </a:t>
            </a:r>
            <a:r>
              <a:rPr lang="en-US" sz="1200" i="1" dirty="0">
                <a:latin typeface="Times New Roman" panose="02020603050405020304" pitchFamily="18" charset="0"/>
                <a:cs typeface="Times New Roman" panose="02020603050405020304" pitchFamily="18" charset="0"/>
              </a:rPr>
              <a:t>Bacillus</a:t>
            </a:r>
            <a:r>
              <a:rPr lang="en-US" sz="1200" dirty="0">
                <a:latin typeface="Times New Roman" panose="02020603050405020304" pitchFamily="18" charset="0"/>
                <a:cs typeface="Times New Roman" panose="02020603050405020304" pitchFamily="18" charset="0"/>
              </a:rPr>
              <a:t> and (b) </a:t>
            </a:r>
            <a:r>
              <a:rPr lang="en-US" sz="1200" i="1" dirty="0" err="1">
                <a:latin typeface="Times New Roman" panose="02020603050405020304" pitchFamily="18" charset="0"/>
                <a:cs typeface="Times New Roman" panose="02020603050405020304" pitchFamily="18" charset="0"/>
              </a:rPr>
              <a:t>Oceanospirillales</a:t>
            </a:r>
            <a:r>
              <a:rPr lang="en-US" sz="1200" i="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in water</a:t>
            </a:r>
            <a:r>
              <a:rPr lang="en-US" sz="1200" i="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Number of reads in treated (dark red) and control (light blue) samples (n=3) are represented for each sampling day and trial. (a) </a:t>
            </a:r>
            <a:r>
              <a:rPr lang="en-US" sz="1200" i="1" dirty="0">
                <a:latin typeface="Times New Roman" panose="02020603050405020304" pitchFamily="18" charset="0"/>
                <a:cs typeface="Times New Roman" panose="02020603050405020304" pitchFamily="18" charset="0"/>
              </a:rPr>
              <a:t>Bacillus</a:t>
            </a:r>
            <a:r>
              <a:rPr lang="en-US" sz="1200" dirty="0">
                <a:latin typeface="Times New Roman" panose="02020603050405020304" pitchFamily="18" charset="0"/>
                <a:cs typeface="Times New Roman" panose="02020603050405020304" pitchFamily="18" charset="0"/>
              </a:rPr>
              <a:t> abundance was significantly higher in the treated than the control water after 5 days of treatment, and (b) </a:t>
            </a:r>
            <a:r>
              <a:rPr lang="en-US" sz="1200" i="1" dirty="0" err="1">
                <a:latin typeface="Times New Roman" panose="02020603050405020304" pitchFamily="18" charset="0"/>
                <a:cs typeface="Times New Roman" panose="02020603050405020304" pitchFamily="18" charset="0"/>
              </a:rPr>
              <a:t>Oceanospirillales</a:t>
            </a:r>
            <a:r>
              <a:rPr lang="en-US" sz="1200" dirty="0">
                <a:latin typeface="Times New Roman" panose="02020603050405020304" pitchFamily="18" charset="0"/>
                <a:cs typeface="Times New Roman" panose="02020603050405020304" pitchFamily="18" charset="0"/>
              </a:rPr>
              <a:t> were consistently more abundant in probiotic-treated tank rearing water, and decreased with time. </a:t>
            </a:r>
            <a:r>
              <a:rPr lang="en-US" sz="1200" b="1" dirty="0">
                <a:latin typeface="Times New Roman" panose="02020603050405020304" pitchFamily="18" charset="0"/>
                <a:cs typeface="Times New Roman" panose="02020603050405020304" pitchFamily="18" charset="0"/>
              </a:rPr>
              <a:t>Significance</a:t>
            </a:r>
            <a:r>
              <a:rPr lang="en-US" sz="1200" dirty="0">
                <a:latin typeface="Times New Roman" panose="02020603050405020304" pitchFamily="18" charset="0"/>
                <a:cs typeface="Times New Roman" panose="02020603050405020304" pitchFamily="18" charset="0"/>
              </a:rPr>
              <a:t>: *p&lt;0.05, **p&lt;0.01, ***p&lt;0.001</a:t>
            </a:r>
          </a:p>
        </p:txBody>
      </p:sp>
      <p:grpSp>
        <p:nvGrpSpPr>
          <p:cNvPr id="38" name="Group 37">
            <a:extLst>
              <a:ext uri="{FF2B5EF4-FFF2-40B4-BE49-F238E27FC236}">
                <a16:creationId xmlns="" xmlns:a16="http://schemas.microsoft.com/office/drawing/2014/main" id="{631D2DF7-71F8-4F03-89D2-8337D4E5396E}"/>
              </a:ext>
            </a:extLst>
          </p:cNvPr>
          <p:cNvGrpSpPr/>
          <p:nvPr/>
        </p:nvGrpSpPr>
        <p:grpSpPr>
          <a:xfrm>
            <a:off x="3052699" y="1975315"/>
            <a:ext cx="581260" cy="246295"/>
            <a:chOff x="1750580" y="2675590"/>
            <a:chExt cx="731520" cy="246295"/>
          </a:xfrm>
        </p:grpSpPr>
        <p:sp>
          <p:nvSpPr>
            <p:cNvPr id="39" name="Content Placeholder 2">
              <a:extLst>
                <a:ext uri="{FF2B5EF4-FFF2-40B4-BE49-F238E27FC236}">
                  <a16:creationId xmlns="" xmlns:a16="http://schemas.microsoft.com/office/drawing/2014/main" id="{9A74A662-C628-4CB0-8B42-43DE95AE2FE6}"/>
                </a:ext>
              </a:extLst>
            </p:cNvPr>
            <p:cNvSpPr txBox="1">
              <a:spLocks/>
            </p:cNvSpPr>
            <p:nvPr/>
          </p:nvSpPr>
          <p:spPr>
            <a:xfrm>
              <a:off x="1924907" y="2675590"/>
              <a:ext cx="285160"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40" name="Right Bracket 39">
              <a:extLst>
                <a:ext uri="{FF2B5EF4-FFF2-40B4-BE49-F238E27FC236}">
                  <a16:creationId xmlns="" xmlns:a16="http://schemas.microsoft.com/office/drawing/2014/main" id="{814AD7B5-3F44-41A7-BBAA-9993DBE7695A}"/>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41" name="Group 40">
            <a:extLst>
              <a:ext uri="{FF2B5EF4-FFF2-40B4-BE49-F238E27FC236}">
                <a16:creationId xmlns="" xmlns:a16="http://schemas.microsoft.com/office/drawing/2014/main" id="{207283EE-8339-4D6B-B539-FBA7DD01A9BB}"/>
              </a:ext>
            </a:extLst>
          </p:cNvPr>
          <p:cNvGrpSpPr/>
          <p:nvPr/>
        </p:nvGrpSpPr>
        <p:grpSpPr>
          <a:xfrm>
            <a:off x="3351919" y="3217568"/>
            <a:ext cx="402336" cy="246295"/>
            <a:chOff x="1750580" y="2681748"/>
            <a:chExt cx="731520" cy="246295"/>
          </a:xfrm>
        </p:grpSpPr>
        <p:sp>
          <p:nvSpPr>
            <p:cNvPr id="42" name="Content Placeholder 2">
              <a:extLst>
                <a:ext uri="{FF2B5EF4-FFF2-40B4-BE49-F238E27FC236}">
                  <a16:creationId xmlns="" xmlns:a16="http://schemas.microsoft.com/office/drawing/2014/main" id="{DCF955FA-9493-4405-AD1A-5592B4EC1FFA}"/>
                </a:ext>
              </a:extLst>
            </p:cNvPr>
            <p:cNvSpPr txBox="1">
              <a:spLocks/>
            </p:cNvSpPr>
            <p:nvPr/>
          </p:nvSpPr>
          <p:spPr>
            <a:xfrm>
              <a:off x="1907204" y="2681748"/>
              <a:ext cx="285160"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43" name="Right Bracket 42">
              <a:extLst>
                <a:ext uri="{FF2B5EF4-FFF2-40B4-BE49-F238E27FC236}">
                  <a16:creationId xmlns="" xmlns:a16="http://schemas.microsoft.com/office/drawing/2014/main" id="{420E5417-96B6-4273-968F-AE1393087557}"/>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64" name="Group 63">
            <a:extLst>
              <a:ext uri="{FF2B5EF4-FFF2-40B4-BE49-F238E27FC236}">
                <a16:creationId xmlns="" xmlns:a16="http://schemas.microsoft.com/office/drawing/2014/main" id="{15BAB4DC-B073-4BCA-99BE-E92292FD0694}"/>
              </a:ext>
            </a:extLst>
          </p:cNvPr>
          <p:cNvGrpSpPr/>
          <p:nvPr/>
        </p:nvGrpSpPr>
        <p:grpSpPr>
          <a:xfrm>
            <a:off x="1570107" y="3978927"/>
            <a:ext cx="285160" cy="246295"/>
            <a:chOff x="1600970" y="2716068"/>
            <a:chExt cx="927553" cy="246295"/>
          </a:xfrm>
        </p:grpSpPr>
        <p:sp>
          <p:nvSpPr>
            <p:cNvPr id="65" name="Content Placeholder 2">
              <a:extLst>
                <a:ext uri="{FF2B5EF4-FFF2-40B4-BE49-F238E27FC236}">
                  <a16:creationId xmlns="" xmlns:a16="http://schemas.microsoft.com/office/drawing/2014/main" id="{3847F348-56F0-4475-B134-FC8F27C79199}"/>
                </a:ext>
              </a:extLst>
            </p:cNvPr>
            <p:cNvSpPr txBox="1">
              <a:spLocks/>
            </p:cNvSpPr>
            <p:nvPr/>
          </p:nvSpPr>
          <p:spPr>
            <a:xfrm>
              <a:off x="1600970"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67" name="Right Bracket 66">
              <a:extLst>
                <a:ext uri="{FF2B5EF4-FFF2-40B4-BE49-F238E27FC236}">
                  <a16:creationId xmlns="" xmlns:a16="http://schemas.microsoft.com/office/drawing/2014/main" id="{9E8A0ED4-940A-49B7-98A4-3E52C86F17B8}"/>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56" name="Content Placeholder 2">
            <a:extLst>
              <a:ext uri="{FF2B5EF4-FFF2-40B4-BE49-F238E27FC236}">
                <a16:creationId xmlns="" xmlns:a16="http://schemas.microsoft.com/office/drawing/2014/main" id="{9EC027BB-6312-499D-9A78-196751D6AF71}"/>
              </a:ext>
            </a:extLst>
          </p:cNvPr>
          <p:cNvSpPr>
            <a:spLocks noGrp="1"/>
          </p:cNvSpPr>
          <p:nvPr>
            <p:ph idx="1"/>
          </p:nvPr>
        </p:nvSpPr>
        <p:spPr>
          <a:xfrm rot="16200000">
            <a:off x="372587" y="1119973"/>
            <a:ext cx="914400" cy="211596"/>
          </a:xfrm>
          <a:solidFill>
            <a:schemeClr val="bg1"/>
          </a:solidFill>
        </p:spPr>
        <p:txBody>
          <a:bodyPr anchor="b">
            <a:noAutofit/>
          </a:bodyPr>
          <a:lstStyle/>
          <a:p>
            <a:pPr marL="0" indent="0" algn="ctr">
              <a:buNone/>
            </a:pPr>
            <a:r>
              <a:rPr lang="en-US" sz="1400" b="1" dirty="0">
                <a:latin typeface="Times New Roman" panose="02020603050405020304" pitchFamily="18" charset="0"/>
                <a:cs typeface="Times New Roman" panose="02020603050405020304" pitchFamily="18" charset="0"/>
              </a:rPr>
              <a:t>Trial 1</a:t>
            </a:r>
          </a:p>
        </p:txBody>
      </p:sp>
      <p:sp>
        <p:nvSpPr>
          <p:cNvPr id="57" name="Content Placeholder 2">
            <a:extLst>
              <a:ext uri="{FF2B5EF4-FFF2-40B4-BE49-F238E27FC236}">
                <a16:creationId xmlns="" xmlns:a16="http://schemas.microsoft.com/office/drawing/2014/main" id="{BF50380E-CAA2-441A-942F-1FF27AC40DE5}"/>
              </a:ext>
            </a:extLst>
          </p:cNvPr>
          <p:cNvSpPr txBox="1">
            <a:spLocks/>
          </p:cNvSpPr>
          <p:nvPr/>
        </p:nvSpPr>
        <p:spPr>
          <a:xfrm rot="16200000">
            <a:off x="372587" y="3763954"/>
            <a:ext cx="914400" cy="211596"/>
          </a:xfrm>
          <a:prstGeom prst="rect">
            <a:avLst/>
          </a:prstGeom>
          <a:solidFill>
            <a:schemeClr val="bg1"/>
          </a:solidFill>
        </p:spPr>
        <p:txBody>
          <a:bodyPr vert="horz" lIns="0" tIns="27432" rIns="0" bIns="27432"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Trial 3</a:t>
            </a:r>
          </a:p>
        </p:txBody>
      </p:sp>
      <p:sp>
        <p:nvSpPr>
          <p:cNvPr id="59" name="Content Placeholder 2">
            <a:extLst>
              <a:ext uri="{FF2B5EF4-FFF2-40B4-BE49-F238E27FC236}">
                <a16:creationId xmlns="" xmlns:a16="http://schemas.microsoft.com/office/drawing/2014/main" id="{32EF557B-12B0-45F6-A222-61C89198169B}"/>
              </a:ext>
            </a:extLst>
          </p:cNvPr>
          <p:cNvSpPr txBox="1">
            <a:spLocks/>
          </p:cNvSpPr>
          <p:nvPr/>
        </p:nvSpPr>
        <p:spPr>
          <a:xfrm rot="16200000">
            <a:off x="372587" y="2474048"/>
            <a:ext cx="914400" cy="211596"/>
          </a:xfrm>
          <a:prstGeom prst="rect">
            <a:avLst/>
          </a:prstGeom>
          <a:solidFill>
            <a:schemeClr val="bg1"/>
          </a:solidFill>
        </p:spPr>
        <p:txBody>
          <a:bodyPr vert="horz" lIns="0" tIns="27432" rIns="0" bIns="27432"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Trial 2</a:t>
            </a:r>
          </a:p>
        </p:txBody>
      </p:sp>
      <p:sp>
        <p:nvSpPr>
          <p:cNvPr id="98" name="Content Placeholder 2">
            <a:extLst>
              <a:ext uri="{FF2B5EF4-FFF2-40B4-BE49-F238E27FC236}">
                <a16:creationId xmlns="" xmlns:a16="http://schemas.microsoft.com/office/drawing/2014/main" id="{8EDEDD9A-3900-4EAB-84E9-E732027B8321}"/>
              </a:ext>
            </a:extLst>
          </p:cNvPr>
          <p:cNvSpPr txBox="1">
            <a:spLocks/>
          </p:cNvSpPr>
          <p:nvPr/>
        </p:nvSpPr>
        <p:spPr>
          <a:xfrm>
            <a:off x="2561197" y="1796437"/>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1         Day 9</a:t>
            </a:r>
          </a:p>
        </p:txBody>
      </p:sp>
      <p:sp>
        <p:nvSpPr>
          <p:cNvPr id="103" name="Content Placeholder 2">
            <a:extLst>
              <a:ext uri="{FF2B5EF4-FFF2-40B4-BE49-F238E27FC236}">
                <a16:creationId xmlns="" xmlns:a16="http://schemas.microsoft.com/office/drawing/2014/main" id="{D1FE1F86-2248-408B-B305-09C1A54602B1}"/>
              </a:ext>
            </a:extLst>
          </p:cNvPr>
          <p:cNvSpPr txBox="1">
            <a:spLocks/>
          </p:cNvSpPr>
          <p:nvPr/>
        </p:nvSpPr>
        <p:spPr>
          <a:xfrm>
            <a:off x="967669" y="3082862"/>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1         Day 12</a:t>
            </a:r>
          </a:p>
        </p:txBody>
      </p:sp>
      <p:sp>
        <p:nvSpPr>
          <p:cNvPr id="104" name="Content Placeholder 2">
            <a:extLst>
              <a:ext uri="{FF2B5EF4-FFF2-40B4-BE49-F238E27FC236}">
                <a16:creationId xmlns="" xmlns:a16="http://schemas.microsoft.com/office/drawing/2014/main" id="{F793D6C2-2BED-4A21-B98E-A6FCB0D264FC}"/>
              </a:ext>
            </a:extLst>
          </p:cNvPr>
          <p:cNvSpPr txBox="1">
            <a:spLocks/>
          </p:cNvSpPr>
          <p:nvPr/>
        </p:nvSpPr>
        <p:spPr>
          <a:xfrm>
            <a:off x="2571650" y="3091191"/>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1         Day 12</a:t>
            </a:r>
          </a:p>
        </p:txBody>
      </p:sp>
      <p:sp>
        <p:nvSpPr>
          <p:cNvPr id="107" name="Content Placeholder 2">
            <a:extLst>
              <a:ext uri="{FF2B5EF4-FFF2-40B4-BE49-F238E27FC236}">
                <a16:creationId xmlns="" xmlns:a16="http://schemas.microsoft.com/office/drawing/2014/main" id="{9ECC819A-563B-4FA4-8A45-C194AB3FDB20}"/>
              </a:ext>
            </a:extLst>
          </p:cNvPr>
          <p:cNvSpPr txBox="1">
            <a:spLocks/>
          </p:cNvSpPr>
          <p:nvPr/>
        </p:nvSpPr>
        <p:spPr>
          <a:xfrm>
            <a:off x="966898" y="4382403"/>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5    Day 8     Day 12</a:t>
            </a:r>
          </a:p>
        </p:txBody>
      </p:sp>
      <p:sp>
        <p:nvSpPr>
          <p:cNvPr id="109" name="Content Placeholder 2">
            <a:extLst>
              <a:ext uri="{FF2B5EF4-FFF2-40B4-BE49-F238E27FC236}">
                <a16:creationId xmlns="" xmlns:a16="http://schemas.microsoft.com/office/drawing/2014/main" id="{FB35A91E-4698-4000-9A51-46256DA07505}"/>
              </a:ext>
            </a:extLst>
          </p:cNvPr>
          <p:cNvSpPr txBox="1">
            <a:spLocks/>
          </p:cNvSpPr>
          <p:nvPr/>
        </p:nvSpPr>
        <p:spPr>
          <a:xfrm>
            <a:off x="2589523" y="4382403"/>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5    Day 8     Day 12</a:t>
            </a:r>
          </a:p>
        </p:txBody>
      </p:sp>
      <p:grpSp>
        <p:nvGrpSpPr>
          <p:cNvPr id="110" name="Group 109">
            <a:extLst>
              <a:ext uri="{FF2B5EF4-FFF2-40B4-BE49-F238E27FC236}">
                <a16:creationId xmlns="" xmlns:a16="http://schemas.microsoft.com/office/drawing/2014/main" id="{0E3D6C3E-8B2F-4BED-97DF-35217B417587}"/>
              </a:ext>
            </a:extLst>
          </p:cNvPr>
          <p:cNvGrpSpPr/>
          <p:nvPr/>
        </p:nvGrpSpPr>
        <p:grpSpPr>
          <a:xfrm>
            <a:off x="1333698" y="3228998"/>
            <a:ext cx="402336" cy="246295"/>
            <a:chOff x="1750580" y="2681748"/>
            <a:chExt cx="731520" cy="246295"/>
          </a:xfrm>
        </p:grpSpPr>
        <p:sp>
          <p:nvSpPr>
            <p:cNvPr id="111" name="Content Placeholder 2">
              <a:extLst>
                <a:ext uri="{FF2B5EF4-FFF2-40B4-BE49-F238E27FC236}">
                  <a16:creationId xmlns="" xmlns:a16="http://schemas.microsoft.com/office/drawing/2014/main" id="{C93168A1-9133-4429-B9FC-05ECAEE51802}"/>
                </a:ext>
              </a:extLst>
            </p:cNvPr>
            <p:cNvSpPr txBox="1">
              <a:spLocks/>
            </p:cNvSpPr>
            <p:nvPr/>
          </p:nvSpPr>
          <p:spPr>
            <a:xfrm>
              <a:off x="1898984" y="2681748"/>
              <a:ext cx="285160"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112" name="Right Bracket 111">
              <a:extLst>
                <a:ext uri="{FF2B5EF4-FFF2-40B4-BE49-F238E27FC236}">
                  <a16:creationId xmlns="" xmlns:a16="http://schemas.microsoft.com/office/drawing/2014/main" id="{BA5024A6-AFF7-4E0B-933B-A98390DF7146}"/>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113" name="Group 112">
            <a:extLst>
              <a:ext uri="{FF2B5EF4-FFF2-40B4-BE49-F238E27FC236}">
                <a16:creationId xmlns="" xmlns:a16="http://schemas.microsoft.com/office/drawing/2014/main" id="{B7DE5EC4-955C-4AA9-A9EC-D214DF81F6C3}"/>
              </a:ext>
            </a:extLst>
          </p:cNvPr>
          <p:cNvGrpSpPr/>
          <p:nvPr/>
        </p:nvGrpSpPr>
        <p:grpSpPr>
          <a:xfrm>
            <a:off x="1747429" y="3228998"/>
            <a:ext cx="402336" cy="246295"/>
            <a:chOff x="1750580" y="2681748"/>
            <a:chExt cx="731520" cy="246295"/>
          </a:xfrm>
        </p:grpSpPr>
        <p:sp>
          <p:nvSpPr>
            <p:cNvPr id="114" name="Content Placeholder 2">
              <a:extLst>
                <a:ext uri="{FF2B5EF4-FFF2-40B4-BE49-F238E27FC236}">
                  <a16:creationId xmlns="" xmlns:a16="http://schemas.microsoft.com/office/drawing/2014/main" id="{5886BCA6-A8E2-40D7-A4DF-78A5A1E057CE}"/>
                </a:ext>
              </a:extLst>
            </p:cNvPr>
            <p:cNvSpPr txBox="1">
              <a:spLocks/>
            </p:cNvSpPr>
            <p:nvPr/>
          </p:nvSpPr>
          <p:spPr>
            <a:xfrm>
              <a:off x="1838168" y="2681748"/>
              <a:ext cx="472060"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115" name="Right Bracket 114">
              <a:extLst>
                <a:ext uri="{FF2B5EF4-FFF2-40B4-BE49-F238E27FC236}">
                  <a16:creationId xmlns="" xmlns:a16="http://schemas.microsoft.com/office/drawing/2014/main" id="{D6056033-31C9-457F-910C-2471A948AB0D}"/>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119" name="Group 118">
            <a:extLst>
              <a:ext uri="{FF2B5EF4-FFF2-40B4-BE49-F238E27FC236}">
                <a16:creationId xmlns="" xmlns:a16="http://schemas.microsoft.com/office/drawing/2014/main" id="{22D3FFF6-5CC6-47B5-A026-41787FAF4B4B}"/>
              </a:ext>
            </a:extLst>
          </p:cNvPr>
          <p:cNvGrpSpPr/>
          <p:nvPr/>
        </p:nvGrpSpPr>
        <p:grpSpPr>
          <a:xfrm>
            <a:off x="3042246" y="644200"/>
            <a:ext cx="581260" cy="246295"/>
            <a:chOff x="1750580" y="2675590"/>
            <a:chExt cx="731520" cy="246295"/>
          </a:xfrm>
        </p:grpSpPr>
        <p:sp>
          <p:nvSpPr>
            <p:cNvPr id="120" name="Content Placeholder 2">
              <a:extLst>
                <a:ext uri="{FF2B5EF4-FFF2-40B4-BE49-F238E27FC236}">
                  <a16:creationId xmlns="" xmlns:a16="http://schemas.microsoft.com/office/drawing/2014/main" id="{1CE97636-24B6-4C1A-AE59-5A466DA18FE8}"/>
                </a:ext>
              </a:extLst>
            </p:cNvPr>
            <p:cNvSpPr txBox="1">
              <a:spLocks/>
            </p:cNvSpPr>
            <p:nvPr/>
          </p:nvSpPr>
          <p:spPr>
            <a:xfrm>
              <a:off x="1884150" y="2675590"/>
              <a:ext cx="399538"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121" name="Right Bracket 120">
              <a:extLst>
                <a:ext uri="{FF2B5EF4-FFF2-40B4-BE49-F238E27FC236}">
                  <a16:creationId xmlns="" xmlns:a16="http://schemas.microsoft.com/office/drawing/2014/main" id="{AC248F20-62BB-4876-9D7A-890111FE9729}"/>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pic>
        <p:nvPicPr>
          <p:cNvPr id="124" name="Picture 123">
            <a:extLst>
              <a:ext uri="{FF2B5EF4-FFF2-40B4-BE49-F238E27FC236}">
                <a16:creationId xmlns="" xmlns:a16="http://schemas.microsoft.com/office/drawing/2014/main" id="{97038CDC-231C-4394-8EE8-78D3B4BFF914}"/>
              </a:ext>
            </a:extLst>
          </p:cNvPr>
          <p:cNvPicPr>
            <a:picLocks noChangeAspect="1"/>
          </p:cNvPicPr>
          <p:nvPr/>
        </p:nvPicPr>
        <p:blipFill rotWithShape="1">
          <a:blip r:embed="rId4">
            <a:extLst>
              <a:ext uri="{28A0092B-C50C-407E-A947-70E740481C1C}">
                <a14:useLocalDpi xmlns:a14="http://schemas.microsoft.com/office/drawing/2010/main" val="0"/>
              </a:ext>
            </a:extLst>
          </a:blip>
          <a:srcRect l="3828" t="58115" r="89199" b="7875"/>
          <a:stretch/>
        </p:blipFill>
        <p:spPr>
          <a:xfrm>
            <a:off x="2413354" y="3329015"/>
            <a:ext cx="292985" cy="1047909"/>
          </a:xfrm>
          <a:prstGeom prst="rect">
            <a:avLst/>
          </a:prstGeom>
        </p:spPr>
      </p:pic>
      <p:pic>
        <p:nvPicPr>
          <p:cNvPr id="125" name="Picture 124">
            <a:extLst>
              <a:ext uri="{FF2B5EF4-FFF2-40B4-BE49-F238E27FC236}">
                <a16:creationId xmlns="" xmlns:a16="http://schemas.microsoft.com/office/drawing/2014/main" id="{DC18F743-1C03-4676-98D4-8F8838970209}"/>
              </a:ext>
            </a:extLst>
          </p:cNvPr>
          <p:cNvPicPr>
            <a:picLocks noChangeAspect="1"/>
          </p:cNvPicPr>
          <p:nvPr/>
        </p:nvPicPr>
        <p:blipFill rotWithShape="1">
          <a:blip r:embed="rId4">
            <a:extLst>
              <a:ext uri="{28A0092B-C50C-407E-A947-70E740481C1C}">
                <a14:useLocalDpi xmlns:a14="http://schemas.microsoft.com/office/drawing/2010/main" val="0"/>
              </a:ext>
            </a:extLst>
          </a:blip>
          <a:srcRect l="3828" t="58115" r="89199" b="7875"/>
          <a:stretch/>
        </p:blipFill>
        <p:spPr>
          <a:xfrm>
            <a:off x="2419512" y="2039149"/>
            <a:ext cx="292985" cy="1047909"/>
          </a:xfrm>
          <a:prstGeom prst="rect">
            <a:avLst/>
          </a:prstGeom>
        </p:spPr>
      </p:pic>
      <p:pic>
        <p:nvPicPr>
          <p:cNvPr id="126" name="Picture 125">
            <a:extLst>
              <a:ext uri="{FF2B5EF4-FFF2-40B4-BE49-F238E27FC236}">
                <a16:creationId xmlns="" xmlns:a16="http://schemas.microsoft.com/office/drawing/2014/main" id="{BB0758A5-0E2C-4896-8581-68EBA841D29E}"/>
              </a:ext>
            </a:extLst>
          </p:cNvPr>
          <p:cNvPicPr>
            <a:picLocks noChangeAspect="1"/>
          </p:cNvPicPr>
          <p:nvPr/>
        </p:nvPicPr>
        <p:blipFill rotWithShape="1">
          <a:blip r:embed="rId4">
            <a:extLst>
              <a:ext uri="{28A0092B-C50C-407E-A947-70E740481C1C}">
                <a14:useLocalDpi xmlns:a14="http://schemas.microsoft.com/office/drawing/2010/main" val="0"/>
              </a:ext>
            </a:extLst>
          </a:blip>
          <a:srcRect l="3828" t="58115" r="89199" b="7875"/>
          <a:stretch/>
        </p:blipFill>
        <p:spPr>
          <a:xfrm>
            <a:off x="2407196" y="742396"/>
            <a:ext cx="292985" cy="1047909"/>
          </a:xfrm>
          <a:prstGeom prst="rect">
            <a:avLst/>
          </a:prstGeom>
        </p:spPr>
      </p:pic>
      <p:pic>
        <p:nvPicPr>
          <p:cNvPr id="128" name="Picture 127">
            <a:extLst>
              <a:ext uri="{FF2B5EF4-FFF2-40B4-BE49-F238E27FC236}">
                <a16:creationId xmlns="" xmlns:a16="http://schemas.microsoft.com/office/drawing/2014/main" id="{4C5DFC89-05ED-4D2D-B497-F47E95245B1A}"/>
              </a:ext>
            </a:extLst>
          </p:cNvPr>
          <p:cNvPicPr>
            <a:picLocks noChangeAspect="1"/>
          </p:cNvPicPr>
          <p:nvPr/>
        </p:nvPicPr>
        <p:blipFill rotWithShape="1">
          <a:blip r:embed="rId4">
            <a:extLst>
              <a:ext uri="{28A0092B-C50C-407E-A947-70E740481C1C}">
                <a14:useLocalDpi xmlns:a14="http://schemas.microsoft.com/office/drawing/2010/main" val="0"/>
              </a:ext>
            </a:extLst>
          </a:blip>
          <a:srcRect l="3054" t="9507" r="92355" b="57146"/>
          <a:stretch/>
        </p:blipFill>
        <p:spPr>
          <a:xfrm>
            <a:off x="955289" y="782748"/>
            <a:ext cx="192908" cy="1027485"/>
          </a:xfrm>
          <a:prstGeom prst="rect">
            <a:avLst/>
          </a:prstGeom>
        </p:spPr>
      </p:pic>
      <p:grpSp>
        <p:nvGrpSpPr>
          <p:cNvPr id="61" name="Group 60">
            <a:extLst>
              <a:ext uri="{FF2B5EF4-FFF2-40B4-BE49-F238E27FC236}">
                <a16:creationId xmlns="" xmlns:a16="http://schemas.microsoft.com/office/drawing/2014/main" id="{805EF72C-ACFD-4105-821B-63D678B7BD61}"/>
              </a:ext>
            </a:extLst>
          </p:cNvPr>
          <p:cNvGrpSpPr/>
          <p:nvPr/>
        </p:nvGrpSpPr>
        <p:grpSpPr>
          <a:xfrm>
            <a:off x="1132674" y="729332"/>
            <a:ext cx="962340" cy="400453"/>
            <a:chOff x="9793461" y="4357665"/>
            <a:chExt cx="1166777" cy="593861"/>
          </a:xfrm>
        </p:grpSpPr>
        <p:sp>
          <p:nvSpPr>
            <p:cNvPr id="70" name="Rectangle 69">
              <a:extLst>
                <a:ext uri="{FF2B5EF4-FFF2-40B4-BE49-F238E27FC236}">
                  <a16:creationId xmlns="" xmlns:a16="http://schemas.microsoft.com/office/drawing/2014/main" id="{7822D2F9-C8AC-4F5C-A754-4304448ECC6E}"/>
                </a:ext>
              </a:extLst>
            </p:cNvPr>
            <p:cNvSpPr/>
            <p:nvPr/>
          </p:nvSpPr>
          <p:spPr>
            <a:xfrm>
              <a:off x="9793461" y="4361172"/>
              <a:ext cx="980317" cy="525118"/>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imes New Roman" panose="02020603050405020304" pitchFamily="18" charset="0"/>
                <a:cs typeface="Times New Roman" panose="02020603050405020304" pitchFamily="18" charset="0"/>
              </a:endParaRPr>
            </a:p>
          </p:txBody>
        </p:sp>
        <p:pic>
          <p:nvPicPr>
            <p:cNvPr id="79" name="Picture 78">
              <a:extLst>
                <a:ext uri="{FF2B5EF4-FFF2-40B4-BE49-F238E27FC236}">
                  <a16:creationId xmlns="" xmlns:a16="http://schemas.microsoft.com/office/drawing/2014/main" id="{1F3605F8-F0D5-4E6F-8B07-AA633F91BE8C}"/>
                </a:ext>
              </a:extLst>
            </p:cNvPr>
            <p:cNvPicPr>
              <a:picLocks noChangeAspect="1"/>
            </p:cNvPicPr>
            <p:nvPr/>
          </p:nvPicPr>
          <p:blipFill rotWithShape="1">
            <a:blip r:embed="rId5"/>
            <a:srcRect l="90744" t="46946" r="6620" b="44357"/>
            <a:stretch/>
          </p:blipFill>
          <p:spPr>
            <a:xfrm>
              <a:off x="9804671" y="4382914"/>
              <a:ext cx="354632" cy="491481"/>
            </a:xfrm>
            <a:prstGeom prst="rect">
              <a:avLst/>
            </a:prstGeom>
          </p:spPr>
        </p:pic>
        <p:sp>
          <p:nvSpPr>
            <p:cNvPr id="82" name="Content Placeholder 2">
              <a:extLst>
                <a:ext uri="{FF2B5EF4-FFF2-40B4-BE49-F238E27FC236}">
                  <a16:creationId xmlns="" xmlns:a16="http://schemas.microsoft.com/office/drawing/2014/main" id="{E6428148-28B2-4AF6-B89C-165B766608B0}"/>
                </a:ext>
              </a:extLst>
            </p:cNvPr>
            <p:cNvSpPr txBox="1">
              <a:spLocks/>
            </p:cNvSpPr>
            <p:nvPr/>
          </p:nvSpPr>
          <p:spPr>
            <a:xfrm>
              <a:off x="10062018" y="4357665"/>
              <a:ext cx="898220" cy="593861"/>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360"/>
                </a:spcAft>
              </a:pPr>
              <a:r>
                <a:rPr lang="en-US" sz="900" dirty="0">
                  <a:solidFill>
                    <a:schemeClr val="tx1"/>
                  </a:solidFill>
                  <a:latin typeface="Times New Roman" panose="02020603050405020304" pitchFamily="18" charset="0"/>
                  <a:cs typeface="Times New Roman" panose="02020603050405020304" pitchFamily="18" charset="0"/>
                </a:rPr>
                <a:t>Control</a:t>
              </a:r>
            </a:p>
            <a:p>
              <a:pPr>
                <a:spcBef>
                  <a:spcPts val="0"/>
                </a:spcBef>
              </a:pPr>
              <a:r>
                <a:rPr lang="en-US" sz="900" dirty="0">
                  <a:solidFill>
                    <a:schemeClr val="tx1"/>
                  </a:solidFill>
                  <a:latin typeface="Times New Roman" panose="02020603050405020304" pitchFamily="18" charset="0"/>
                  <a:cs typeface="Times New Roman" panose="02020603050405020304" pitchFamily="18" charset="0"/>
                </a:rPr>
                <a:t>Treatment</a:t>
              </a:r>
            </a:p>
          </p:txBody>
        </p:sp>
      </p:grpSp>
      <p:pic>
        <p:nvPicPr>
          <p:cNvPr id="129" name="Picture 128">
            <a:extLst>
              <a:ext uri="{FF2B5EF4-FFF2-40B4-BE49-F238E27FC236}">
                <a16:creationId xmlns="" xmlns:a16="http://schemas.microsoft.com/office/drawing/2014/main" id="{EE681B8F-B748-4CCC-8CB7-2FD9B69FF1DF}"/>
              </a:ext>
            </a:extLst>
          </p:cNvPr>
          <p:cNvPicPr>
            <a:picLocks noChangeAspect="1"/>
          </p:cNvPicPr>
          <p:nvPr/>
        </p:nvPicPr>
        <p:blipFill rotWithShape="1">
          <a:blip r:embed="rId4">
            <a:extLst>
              <a:ext uri="{28A0092B-C50C-407E-A947-70E740481C1C}">
                <a14:useLocalDpi xmlns:a14="http://schemas.microsoft.com/office/drawing/2010/main" val="0"/>
              </a:ext>
            </a:extLst>
          </a:blip>
          <a:srcRect l="34857" t="8184" r="60910" b="57808"/>
          <a:stretch/>
        </p:blipFill>
        <p:spPr>
          <a:xfrm>
            <a:off x="963036" y="2042345"/>
            <a:ext cx="177885" cy="1047909"/>
          </a:xfrm>
          <a:prstGeom prst="rect">
            <a:avLst/>
          </a:prstGeom>
        </p:spPr>
      </p:pic>
      <p:pic>
        <p:nvPicPr>
          <p:cNvPr id="130" name="Picture 129">
            <a:extLst>
              <a:ext uri="{FF2B5EF4-FFF2-40B4-BE49-F238E27FC236}">
                <a16:creationId xmlns="" xmlns:a16="http://schemas.microsoft.com/office/drawing/2014/main" id="{95AF6D10-04EE-4BFA-BCE0-4E7AC5C44410}"/>
              </a:ext>
            </a:extLst>
          </p:cNvPr>
          <p:cNvPicPr>
            <a:picLocks noChangeAspect="1"/>
          </p:cNvPicPr>
          <p:nvPr/>
        </p:nvPicPr>
        <p:blipFill rotWithShape="1">
          <a:blip r:embed="rId4">
            <a:extLst>
              <a:ext uri="{28A0092B-C50C-407E-A947-70E740481C1C}">
                <a14:useLocalDpi xmlns:a14="http://schemas.microsoft.com/office/drawing/2010/main" val="0"/>
              </a:ext>
            </a:extLst>
          </a:blip>
          <a:srcRect l="66012" t="5913" r="27682" b="57808"/>
          <a:stretch/>
        </p:blipFill>
        <p:spPr>
          <a:xfrm>
            <a:off x="877771" y="3256684"/>
            <a:ext cx="265023" cy="1117908"/>
          </a:xfrm>
          <a:prstGeom prst="rect">
            <a:avLst/>
          </a:prstGeom>
        </p:spPr>
      </p:pic>
      <p:grpSp>
        <p:nvGrpSpPr>
          <p:cNvPr id="58" name="Group 57">
            <a:extLst>
              <a:ext uri="{FF2B5EF4-FFF2-40B4-BE49-F238E27FC236}">
                <a16:creationId xmlns="" xmlns:a16="http://schemas.microsoft.com/office/drawing/2014/main" id="{50C85957-A929-445E-86E8-DE024E63DCFB}"/>
              </a:ext>
            </a:extLst>
          </p:cNvPr>
          <p:cNvGrpSpPr/>
          <p:nvPr/>
        </p:nvGrpSpPr>
        <p:grpSpPr>
          <a:xfrm>
            <a:off x="1187217" y="3980090"/>
            <a:ext cx="285160" cy="246295"/>
            <a:chOff x="1638149" y="2716068"/>
            <a:chExt cx="927553" cy="246295"/>
          </a:xfrm>
        </p:grpSpPr>
        <p:sp>
          <p:nvSpPr>
            <p:cNvPr id="66" name="Content Placeholder 2">
              <a:extLst>
                <a:ext uri="{FF2B5EF4-FFF2-40B4-BE49-F238E27FC236}">
                  <a16:creationId xmlns="" xmlns:a16="http://schemas.microsoft.com/office/drawing/2014/main" id="{76456FF4-CEB2-4BFD-A2E7-6CEAB9FBCEB3}"/>
                </a:ext>
              </a:extLst>
            </p:cNvPr>
            <p:cNvSpPr txBox="1">
              <a:spLocks/>
            </p:cNvSpPr>
            <p:nvPr/>
          </p:nvSpPr>
          <p:spPr>
            <a:xfrm>
              <a:off x="1638149"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69" name="Right Bracket 68">
              <a:extLst>
                <a:ext uri="{FF2B5EF4-FFF2-40B4-BE49-F238E27FC236}">
                  <a16:creationId xmlns="" xmlns:a16="http://schemas.microsoft.com/office/drawing/2014/main" id="{06A044AB-B83E-4C34-80D3-A7CE73EF2F6F}"/>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71" name="Content Placeholder 2">
            <a:extLst>
              <a:ext uri="{FF2B5EF4-FFF2-40B4-BE49-F238E27FC236}">
                <a16:creationId xmlns="" xmlns:a16="http://schemas.microsoft.com/office/drawing/2014/main" id="{8E25826B-A4B7-4133-8207-E298D4740F15}"/>
              </a:ext>
            </a:extLst>
          </p:cNvPr>
          <p:cNvSpPr txBox="1">
            <a:spLocks/>
          </p:cNvSpPr>
          <p:nvPr/>
        </p:nvSpPr>
        <p:spPr>
          <a:xfrm>
            <a:off x="1215572" y="3519914"/>
            <a:ext cx="638588" cy="301832"/>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buNone/>
            </a:pPr>
            <a:r>
              <a:rPr lang="en-US" sz="1000" dirty="0">
                <a:latin typeface="Times New Roman" panose="02020603050405020304" pitchFamily="18" charset="0"/>
                <a:cs typeface="Times New Roman" panose="02020603050405020304" pitchFamily="18" charset="0"/>
              </a:rPr>
              <a:t>Interaction p=0.019 *</a:t>
            </a:r>
          </a:p>
        </p:txBody>
      </p:sp>
      <p:sp>
        <p:nvSpPr>
          <p:cNvPr id="72" name="Content Placeholder 2">
            <a:extLst>
              <a:ext uri="{FF2B5EF4-FFF2-40B4-BE49-F238E27FC236}">
                <a16:creationId xmlns="" xmlns:a16="http://schemas.microsoft.com/office/drawing/2014/main" id="{DB6BB517-36FA-41FE-B468-8C7FF3B2011E}"/>
              </a:ext>
            </a:extLst>
          </p:cNvPr>
          <p:cNvSpPr txBox="1">
            <a:spLocks/>
          </p:cNvSpPr>
          <p:nvPr/>
        </p:nvSpPr>
        <p:spPr>
          <a:xfrm>
            <a:off x="1161766" y="2047611"/>
            <a:ext cx="638588" cy="18316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buNone/>
            </a:pPr>
            <a:r>
              <a:rPr lang="en-US" sz="1000" dirty="0">
                <a:latin typeface="Times New Roman" panose="02020603050405020304" pitchFamily="18" charset="0"/>
                <a:cs typeface="Times New Roman" panose="02020603050405020304" pitchFamily="18" charset="0"/>
              </a:rPr>
              <a:t>Interaction p=0.048 *</a:t>
            </a:r>
          </a:p>
        </p:txBody>
      </p:sp>
      <p:sp>
        <p:nvSpPr>
          <p:cNvPr id="73" name="Content Placeholder 2">
            <a:extLst>
              <a:ext uri="{FF2B5EF4-FFF2-40B4-BE49-F238E27FC236}">
                <a16:creationId xmlns="" xmlns:a16="http://schemas.microsoft.com/office/drawing/2014/main" id="{39A411EC-442C-4E8E-ADCD-44F54EFA2547}"/>
              </a:ext>
            </a:extLst>
          </p:cNvPr>
          <p:cNvSpPr txBox="1">
            <a:spLocks/>
          </p:cNvSpPr>
          <p:nvPr/>
        </p:nvSpPr>
        <p:spPr>
          <a:xfrm>
            <a:off x="1127837" y="1168820"/>
            <a:ext cx="638588" cy="301832"/>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buNone/>
            </a:pPr>
            <a:r>
              <a:rPr lang="en-US" sz="1000" dirty="0">
                <a:latin typeface="Times New Roman" panose="02020603050405020304" pitchFamily="18" charset="0"/>
                <a:cs typeface="Times New Roman" panose="02020603050405020304" pitchFamily="18" charset="0"/>
              </a:rPr>
              <a:t>Interaction p=0.056</a:t>
            </a:r>
          </a:p>
        </p:txBody>
      </p:sp>
      <p:grpSp>
        <p:nvGrpSpPr>
          <p:cNvPr id="74" name="Group 73">
            <a:extLst>
              <a:ext uri="{FF2B5EF4-FFF2-40B4-BE49-F238E27FC236}">
                <a16:creationId xmlns="" xmlns:a16="http://schemas.microsoft.com/office/drawing/2014/main" id="{BD1A2AEE-9591-412B-A5C7-A8C88C8EC775}"/>
              </a:ext>
            </a:extLst>
          </p:cNvPr>
          <p:cNvGrpSpPr/>
          <p:nvPr/>
        </p:nvGrpSpPr>
        <p:grpSpPr>
          <a:xfrm>
            <a:off x="3440890" y="1020977"/>
            <a:ext cx="285160" cy="246295"/>
            <a:chOff x="1600970" y="2716068"/>
            <a:chExt cx="927553" cy="246295"/>
          </a:xfrm>
        </p:grpSpPr>
        <p:sp>
          <p:nvSpPr>
            <p:cNvPr id="75" name="Content Placeholder 2">
              <a:extLst>
                <a:ext uri="{FF2B5EF4-FFF2-40B4-BE49-F238E27FC236}">
                  <a16:creationId xmlns="" xmlns:a16="http://schemas.microsoft.com/office/drawing/2014/main" id="{675B971C-C00A-4FF1-B6AF-FAC20AF336B3}"/>
                </a:ext>
              </a:extLst>
            </p:cNvPr>
            <p:cNvSpPr txBox="1">
              <a:spLocks/>
            </p:cNvSpPr>
            <p:nvPr/>
          </p:nvSpPr>
          <p:spPr>
            <a:xfrm>
              <a:off x="1600970"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76" name="Right Bracket 75">
              <a:extLst>
                <a:ext uri="{FF2B5EF4-FFF2-40B4-BE49-F238E27FC236}">
                  <a16:creationId xmlns="" xmlns:a16="http://schemas.microsoft.com/office/drawing/2014/main" id="{26EB5289-74AD-4D75-8711-1B4A1BE909AD}"/>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77" name="Group 76">
            <a:extLst>
              <a:ext uri="{FF2B5EF4-FFF2-40B4-BE49-F238E27FC236}">
                <a16:creationId xmlns="" xmlns:a16="http://schemas.microsoft.com/office/drawing/2014/main" id="{11277A42-F0D0-4DF5-9F38-BD38D480D6D9}"/>
              </a:ext>
            </a:extLst>
          </p:cNvPr>
          <p:cNvGrpSpPr/>
          <p:nvPr/>
        </p:nvGrpSpPr>
        <p:grpSpPr>
          <a:xfrm>
            <a:off x="3514239" y="2335408"/>
            <a:ext cx="285160" cy="246295"/>
            <a:chOff x="1675328" y="2716068"/>
            <a:chExt cx="927553" cy="246295"/>
          </a:xfrm>
        </p:grpSpPr>
        <p:sp>
          <p:nvSpPr>
            <p:cNvPr id="78" name="Content Placeholder 2">
              <a:extLst>
                <a:ext uri="{FF2B5EF4-FFF2-40B4-BE49-F238E27FC236}">
                  <a16:creationId xmlns="" xmlns:a16="http://schemas.microsoft.com/office/drawing/2014/main" id="{B9100766-71C1-488C-BE5D-1EAAB4E01C7E}"/>
                </a:ext>
              </a:extLst>
            </p:cNvPr>
            <p:cNvSpPr txBox="1">
              <a:spLocks/>
            </p:cNvSpPr>
            <p:nvPr/>
          </p:nvSpPr>
          <p:spPr>
            <a:xfrm>
              <a:off x="1675328"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80" name="Right Bracket 79">
              <a:extLst>
                <a:ext uri="{FF2B5EF4-FFF2-40B4-BE49-F238E27FC236}">
                  <a16:creationId xmlns="" xmlns:a16="http://schemas.microsoft.com/office/drawing/2014/main" id="{6693F29E-5DEE-47D2-B8ED-11D9FB095F49}"/>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81" name="Group 80">
            <a:extLst>
              <a:ext uri="{FF2B5EF4-FFF2-40B4-BE49-F238E27FC236}">
                <a16:creationId xmlns="" xmlns:a16="http://schemas.microsoft.com/office/drawing/2014/main" id="{76CC3524-0443-4396-A4CF-88B7DC28C0B2}"/>
              </a:ext>
            </a:extLst>
          </p:cNvPr>
          <p:cNvGrpSpPr/>
          <p:nvPr/>
        </p:nvGrpSpPr>
        <p:grpSpPr>
          <a:xfrm>
            <a:off x="2921512" y="2166922"/>
            <a:ext cx="285160" cy="246295"/>
            <a:chOff x="1675328" y="2716068"/>
            <a:chExt cx="927553" cy="246295"/>
          </a:xfrm>
        </p:grpSpPr>
        <p:sp>
          <p:nvSpPr>
            <p:cNvPr id="83" name="Content Placeholder 2">
              <a:extLst>
                <a:ext uri="{FF2B5EF4-FFF2-40B4-BE49-F238E27FC236}">
                  <a16:creationId xmlns="" xmlns:a16="http://schemas.microsoft.com/office/drawing/2014/main" id="{CEBF8364-1905-4643-A535-E4C0BBEB7CFF}"/>
                </a:ext>
              </a:extLst>
            </p:cNvPr>
            <p:cNvSpPr txBox="1">
              <a:spLocks/>
            </p:cNvSpPr>
            <p:nvPr/>
          </p:nvSpPr>
          <p:spPr>
            <a:xfrm>
              <a:off x="1675328"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84" name="Right Bracket 83">
              <a:extLst>
                <a:ext uri="{FF2B5EF4-FFF2-40B4-BE49-F238E27FC236}">
                  <a16:creationId xmlns="" xmlns:a16="http://schemas.microsoft.com/office/drawing/2014/main" id="{DE2D2DDE-6D1E-4B54-A37D-E1DA45991024}"/>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85" name="Group 84">
            <a:extLst>
              <a:ext uri="{FF2B5EF4-FFF2-40B4-BE49-F238E27FC236}">
                <a16:creationId xmlns="" xmlns:a16="http://schemas.microsoft.com/office/drawing/2014/main" id="{C6D2C431-0DCD-4E67-BDC2-16ED1AA726C3}"/>
              </a:ext>
            </a:extLst>
          </p:cNvPr>
          <p:cNvGrpSpPr/>
          <p:nvPr/>
        </p:nvGrpSpPr>
        <p:grpSpPr>
          <a:xfrm>
            <a:off x="2861870" y="804588"/>
            <a:ext cx="285160" cy="246295"/>
            <a:chOff x="1600970" y="2716068"/>
            <a:chExt cx="927553" cy="246295"/>
          </a:xfrm>
        </p:grpSpPr>
        <p:sp>
          <p:nvSpPr>
            <p:cNvPr id="87" name="Content Placeholder 2">
              <a:extLst>
                <a:ext uri="{FF2B5EF4-FFF2-40B4-BE49-F238E27FC236}">
                  <a16:creationId xmlns="" xmlns:a16="http://schemas.microsoft.com/office/drawing/2014/main" id="{4B3EF98E-6CB6-4BFC-98C7-E86B20371A4E}"/>
                </a:ext>
              </a:extLst>
            </p:cNvPr>
            <p:cNvSpPr txBox="1">
              <a:spLocks/>
            </p:cNvSpPr>
            <p:nvPr/>
          </p:nvSpPr>
          <p:spPr>
            <a:xfrm>
              <a:off x="1600970"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88" name="Right Bracket 87">
              <a:extLst>
                <a:ext uri="{FF2B5EF4-FFF2-40B4-BE49-F238E27FC236}">
                  <a16:creationId xmlns="" xmlns:a16="http://schemas.microsoft.com/office/drawing/2014/main" id="{8734B580-1376-4137-8F04-B9FCEEF97149}"/>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89" name="Group 88">
            <a:extLst>
              <a:ext uri="{FF2B5EF4-FFF2-40B4-BE49-F238E27FC236}">
                <a16:creationId xmlns="" xmlns:a16="http://schemas.microsoft.com/office/drawing/2014/main" id="{303538E1-50E3-470A-8452-DCC1E3009B1C}"/>
              </a:ext>
            </a:extLst>
          </p:cNvPr>
          <p:cNvGrpSpPr/>
          <p:nvPr/>
        </p:nvGrpSpPr>
        <p:grpSpPr>
          <a:xfrm>
            <a:off x="2778932" y="3722312"/>
            <a:ext cx="285160" cy="246295"/>
            <a:chOff x="1600970" y="2716068"/>
            <a:chExt cx="927553" cy="246295"/>
          </a:xfrm>
        </p:grpSpPr>
        <p:sp>
          <p:nvSpPr>
            <p:cNvPr id="90" name="Content Placeholder 2">
              <a:extLst>
                <a:ext uri="{FF2B5EF4-FFF2-40B4-BE49-F238E27FC236}">
                  <a16:creationId xmlns="" xmlns:a16="http://schemas.microsoft.com/office/drawing/2014/main" id="{0BDBD382-0F56-4888-931D-3668BD369D85}"/>
                </a:ext>
              </a:extLst>
            </p:cNvPr>
            <p:cNvSpPr txBox="1">
              <a:spLocks/>
            </p:cNvSpPr>
            <p:nvPr/>
          </p:nvSpPr>
          <p:spPr>
            <a:xfrm>
              <a:off x="1600970"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91" name="Right Bracket 90">
              <a:extLst>
                <a:ext uri="{FF2B5EF4-FFF2-40B4-BE49-F238E27FC236}">
                  <a16:creationId xmlns="" xmlns:a16="http://schemas.microsoft.com/office/drawing/2014/main" id="{AB3B770D-FBDA-4F97-B029-1EFB69A83D44}"/>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92" name="Group 91">
            <a:extLst>
              <a:ext uri="{FF2B5EF4-FFF2-40B4-BE49-F238E27FC236}">
                <a16:creationId xmlns="" xmlns:a16="http://schemas.microsoft.com/office/drawing/2014/main" id="{2669320D-2FB5-4DE7-8588-8412CAC62A28}"/>
              </a:ext>
            </a:extLst>
          </p:cNvPr>
          <p:cNvGrpSpPr/>
          <p:nvPr/>
        </p:nvGrpSpPr>
        <p:grpSpPr>
          <a:xfrm>
            <a:off x="3193736" y="3345927"/>
            <a:ext cx="285160" cy="246295"/>
            <a:chOff x="1600970" y="2716068"/>
            <a:chExt cx="927553" cy="246295"/>
          </a:xfrm>
        </p:grpSpPr>
        <p:sp>
          <p:nvSpPr>
            <p:cNvPr id="93" name="Content Placeholder 2">
              <a:extLst>
                <a:ext uri="{FF2B5EF4-FFF2-40B4-BE49-F238E27FC236}">
                  <a16:creationId xmlns="" xmlns:a16="http://schemas.microsoft.com/office/drawing/2014/main" id="{CB6B68D8-C23D-424B-94B0-EB1E7A73A494}"/>
                </a:ext>
              </a:extLst>
            </p:cNvPr>
            <p:cNvSpPr txBox="1">
              <a:spLocks/>
            </p:cNvSpPr>
            <p:nvPr/>
          </p:nvSpPr>
          <p:spPr>
            <a:xfrm>
              <a:off x="1600970"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94" name="Right Bracket 93">
              <a:extLst>
                <a:ext uri="{FF2B5EF4-FFF2-40B4-BE49-F238E27FC236}">
                  <a16:creationId xmlns="" xmlns:a16="http://schemas.microsoft.com/office/drawing/2014/main" id="{6E4C5CD5-FD72-4BDA-B21C-E2B62C772FD6}"/>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95" name="Group 94">
            <a:extLst>
              <a:ext uri="{FF2B5EF4-FFF2-40B4-BE49-F238E27FC236}">
                <a16:creationId xmlns="" xmlns:a16="http://schemas.microsoft.com/office/drawing/2014/main" id="{15FF7D5A-7F59-4D4D-A7BD-2C2DCB00D6C3}"/>
              </a:ext>
            </a:extLst>
          </p:cNvPr>
          <p:cNvGrpSpPr/>
          <p:nvPr/>
        </p:nvGrpSpPr>
        <p:grpSpPr>
          <a:xfrm>
            <a:off x="3569199" y="3803163"/>
            <a:ext cx="285160" cy="246295"/>
            <a:chOff x="1600970" y="2716068"/>
            <a:chExt cx="927553" cy="246295"/>
          </a:xfrm>
        </p:grpSpPr>
        <p:sp>
          <p:nvSpPr>
            <p:cNvPr id="105" name="Content Placeholder 2">
              <a:extLst>
                <a:ext uri="{FF2B5EF4-FFF2-40B4-BE49-F238E27FC236}">
                  <a16:creationId xmlns="" xmlns:a16="http://schemas.microsoft.com/office/drawing/2014/main" id="{919BFB11-A761-4383-A443-F5814EE57455}"/>
                </a:ext>
              </a:extLst>
            </p:cNvPr>
            <p:cNvSpPr txBox="1">
              <a:spLocks/>
            </p:cNvSpPr>
            <p:nvPr/>
          </p:nvSpPr>
          <p:spPr>
            <a:xfrm>
              <a:off x="1600970"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106" name="Right Bracket 105">
              <a:extLst>
                <a:ext uri="{FF2B5EF4-FFF2-40B4-BE49-F238E27FC236}">
                  <a16:creationId xmlns="" xmlns:a16="http://schemas.microsoft.com/office/drawing/2014/main" id="{129C929D-3BA3-4020-ADD3-AF5E01F87D80}"/>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74654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4F95AC0C-0C42-4A82-8108-652E74802B70}"/>
              </a:ext>
            </a:extLst>
          </p:cNvPr>
          <p:cNvPicPr>
            <a:picLocks noChangeAspect="1"/>
          </p:cNvPicPr>
          <p:nvPr/>
        </p:nvPicPr>
        <p:blipFill rotWithShape="1">
          <a:blip r:embed="rId3">
            <a:extLst>
              <a:ext uri="{28A0092B-C50C-407E-A947-70E740481C1C}">
                <a14:useLocalDpi xmlns:a14="http://schemas.microsoft.com/office/drawing/2010/main" val="0"/>
              </a:ext>
            </a:extLst>
          </a:blip>
          <a:srcRect t="66413" b="3084"/>
          <a:stretch/>
        </p:blipFill>
        <p:spPr>
          <a:xfrm>
            <a:off x="1003720" y="3216561"/>
            <a:ext cx="2886757" cy="1100692"/>
          </a:xfrm>
          <a:prstGeom prst="rect">
            <a:avLst/>
          </a:prstGeom>
        </p:spPr>
      </p:pic>
      <p:pic>
        <p:nvPicPr>
          <p:cNvPr id="5" name="Picture 4">
            <a:extLst>
              <a:ext uri="{FF2B5EF4-FFF2-40B4-BE49-F238E27FC236}">
                <a16:creationId xmlns="" xmlns:a16="http://schemas.microsoft.com/office/drawing/2014/main" id="{44F93802-46CE-4EDF-8C78-BE369BDB2346}"/>
              </a:ext>
            </a:extLst>
          </p:cNvPr>
          <p:cNvPicPr>
            <a:picLocks noChangeAspect="1"/>
          </p:cNvPicPr>
          <p:nvPr/>
        </p:nvPicPr>
        <p:blipFill rotWithShape="1">
          <a:blip r:embed="rId4">
            <a:extLst>
              <a:ext uri="{28A0092B-C50C-407E-A947-70E740481C1C}">
                <a14:useLocalDpi xmlns:a14="http://schemas.microsoft.com/office/drawing/2010/main" val="0"/>
              </a:ext>
            </a:extLst>
          </a:blip>
          <a:srcRect b="69262"/>
          <a:stretch/>
        </p:blipFill>
        <p:spPr>
          <a:xfrm>
            <a:off x="1003720" y="652897"/>
            <a:ext cx="2886757" cy="1109165"/>
          </a:xfrm>
          <a:prstGeom prst="rect">
            <a:avLst/>
          </a:prstGeom>
        </p:spPr>
      </p:pic>
      <p:pic>
        <p:nvPicPr>
          <p:cNvPr id="47" name="Picture 46">
            <a:extLst>
              <a:ext uri="{FF2B5EF4-FFF2-40B4-BE49-F238E27FC236}">
                <a16:creationId xmlns="" xmlns:a16="http://schemas.microsoft.com/office/drawing/2014/main" id="{12A3471A-51FF-4CD4-86C2-87C9F795C258}"/>
              </a:ext>
            </a:extLst>
          </p:cNvPr>
          <p:cNvPicPr>
            <a:picLocks noChangeAspect="1"/>
          </p:cNvPicPr>
          <p:nvPr/>
        </p:nvPicPr>
        <p:blipFill rotWithShape="1">
          <a:blip r:embed="rId4">
            <a:extLst>
              <a:ext uri="{28A0092B-C50C-407E-A947-70E740481C1C}">
                <a14:useLocalDpi xmlns:a14="http://schemas.microsoft.com/office/drawing/2010/main" val="0"/>
              </a:ext>
            </a:extLst>
          </a:blip>
          <a:srcRect t="33358" b="36281"/>
          <a:stretch/>
        </p:blipFill>
        <p:spPr>
          <a:xfrm>
            <a:off x="1003720" y="1972084"/>
            <a:ext cx="2886757" cy="1095561"/>
          </a:xfrm>
          <a:prstGeom prst="rect">
            <a:avLst/>
          </a:prstGeom>
        </p:spPr>
      </p:pic>
      <p:sp>
        <p:nvSpPr>
          <p:cNvPr id="62" name="Content Placeholder 2">
            <a:extLst>
              <a:ext uri="{FF2B5EF4-FFF2-40B4-BE49-F238E27FC236}">
                <a16:creationId xmlns="" xmlns:a16="http://schemas.microsoft.com/office/drawing/2014/main" id="{C86775A5-F912-449B-8BAC-37CFAA129035}"/>
              </a:ext>
            </a:extLst>
          </p:cNvPr>
          <p:cNvSpPr txBox="1">
            <a:spLocks/>
          </p:cNvSpPr>
          <p:nvPr/>
        </p:nvSpPr>
        <p:spPr>
          <a:xfrm>
            <a:off x="2713955" y="317360"/>
            <a:ext cx="992264" cy="416448"/>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50" dirty="0">
                <a:solidFill>
                  <a:schemeClr val="tx1"/>
                </a:solidFill>
                <a:latin typeface="Times New Roman" panose="02020603050405020304" pitchFamily="18" charset="0"/>
                <a:cs typeface="Times New Roman" panose="02020603050405020304" pitchFamily="18" charset="0"/>
              </a:rPr>
              <a:t>(b) Number of </a:t>
            </a:r>
            <a:r>
              <a:rPr lang="en-US" sz="1050" i="1" dirty="0">
                <a:solidFill>
                  <a:schemeClr val="tx1"/>
                </a:solidFill>
                <a:latin typeface="Times New Roman" panose="02020603050405020304" pitchFamily="18" charset="0"/>
                <a:cs typeface="Times New Roman" panose="02020603050405020304" pitchFamily="18" charset="0"/>
              </a:rPr>
              <a:t>Vibrio</a:t>
            </a:r>
            <a:r>
              <a:rPr lang="en-US" sz="1050" dirty="0">
                <a:solidFill>
                  <a:schemeClr val="tx1"/>
                </a:solidFill>
                <a:latin typeface="Times New Roman" panose="02020603050405020304" pitchFamily="18" charset="0"/>
                <a:cs typeface="Times New Roman" panose="02020603050405020304" pitchFamily="18" charset="0"/>
              </a:rPr>
              <a:t> Reads</a:t>
            </a:r>
          </a:p>
        </p:txBody>
      </p:sp>
      <p:sp>
        <p:nvSpPr>
          <p:cNvPr id="63" name="Content Placeholder 2">
            <a:extLst>
              <a:ext uri="{FF2B5EF4-FFF2-40B4-BE49-F238E27FC236}">
                <a16:creationId xmlns="" xmlns:a16="http://schemas.microsoft.com/office/drawing/2014/main" id="{A1EFC48B-3969-4F7E-8C98-49E58F22EA6C}"/>
              </a:ext>
            </a:extLst>
          </p:cNvPr>
          <p:cNvSpPr txBox="1">
            <a:spLocks/>
          </p:cNvSpPr>
          <p:nvPr/>
        </p:nvSpPr>
        <p:spPr>
          <a:xfrm>
            <a:off x="951786" y="317363"/>
            <a:ext cx="1352092" cy="311867"/>
          </a:xfrm>
          <a:prstGeom prst="rect">
            <a:avLst/>
          </a:prstGeom>
          <a:solidFill>
            <a:schemeClr val="bg1"/>
          </a:solidFill>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50" dirty="0">
                <a:solidFill>
                  <a:schemeClr val="tx1"/>
                </a:solidFill>
                <a:latin typeface="Times New Roman" panose="02020603050405020304" pitchFamily="18" charset="0"/>
                <a:cs typeface="Times New Roman" panose="02020603050405020304" pitchFamily="18" charset="0"/>
              </a:rPr>
              <a:t>(a) </a:t>
            </a:r>
            <a:r>
              <a:rPr lang="en-US" sz="1050" i="1" dirty="0">
                <a:solidFill>
                  <a:schemeClr val="tx1"/>
                </a:solidFill>
                <a:latin typeface="Times New Roman" panose="02020603050405020304" pitchFamily="18" charset="0"/>
                <a:cs typeface="Times New Roman" panose="02020603050405020304" pitchFamily="18" charset="0"/>
              </a:rPr>
              <a:t>Vibrio </a:t>
            </a:r>
            <a:r>
              <a:rPr lang="en-US" sz="1050" dirty="0">
                <a:solidFill>
                  <a:schemeClr val="tx1"/>
                </a:solidFill>
                <a:latin typeface="Times New Roman" panose="02020603050405020304" pitchFamily="18" charset="0"/>
                <a:cs typeface="Times New Roman" panose="02020603050405020304" pitchFamily="18" charset="0"/>
              </a:rPr>
              <a:t>Simpson’s Diversity Index</a:t>
            </a:r>
          </a:p>
        </p:txBody>
      </p:sp>
      <p:sp>
        <p:nvSpPr>
          <p:cNvPr id="20" name="Content Placeholder 2">
            <a:extLst>
              <a:ext uri="{FF2B5EF4-FFF2-40B4-BE49-F238E27FC236}">
                <a16:creationId xmlns="" xmlns:a16="http://schemas.microsoft.com/office/drawing/2014/main" id="{EE87F1DD-4D58-4D13-B427-2DC04946B708}"/>
              </a:ext>
            </a:extLst>
          </p:cNvPr>
          <p:cNvSpPr>
            <a:spLocks noGrp="1"/>
          </p:cNvSpPr>
          <p:nvPr>
            <p:ph idx="1"/>
          </p:nvPr>
        </p:nvSpPr>
        <p:spPr>
          <a:xfrm rot="16200000">
            <a:off x="372587" y="1119973"/>
            <a:ext cx="914400" cy="211596"/>
          </a:xfrm>
          <a:solidFill>
            <a:schemeClr val="bg1"/>
          </a:solidFill>
        </p:spPr>
        <p:txBody>
          <a:bodyPr anchor="b">
            <a:noAutofit/>
          </a:bodyPr>
          <a:lstStyle/>
          <a:p>
            <a:pPr marL="0" indent="0" algn="ctr">
              <a:buNone/>
            </a:pPr>
            <a:r>
              <a:rPr lang="en-US" sz="1400" b="1" dirty="0">
                <a:latin typeface="Times New Roman" panose="02020603050405020304" pitchFamily="18" charset="0"/>
                <a:cs typeface="Times New Roman" panose="02020603050405020304" pitchFamily="18" charset="0"/>
              </a:rPr>
              <a:t>Oyster</a:t>
            </a:r>
          </a:p>
        </p:txBody>
      </p:sp>
      <p:sp>
        <p:nvSpPr>
          <p:cNvPr id="22" name="Content Placeholder 2">
            <a:extLst>
              <a:ext uri="{FF2B5EF4-FFF2-40B4-BE49-F238E27FC236}">
                <a16:creationId xmlns="" xmlns:a16="http://schemas.microsoft.com/office/drawing/2014/main" id="{55D3A03A-9353-4383-8943-89C2B523FB71}"/>
              </a:ext>
            </a:extLst>
          </p:cNvPr>
          <p:cNvSpPr txBox="1">
            <a:spLocks/>
          </p:cNvSpPr>
          <p:nvPr/>
        </p:nvSpPr>
        <p:spPr>
          <a:xfrm rot="16200000">
            <a:off x="372587" y="3755933"/>
            <a:ext cx="914400" cy="211596"/>
          </a:xfrm>
          <a:prstGeom prst="rect">
            <a:avLst/>
          </a:prstGeom>
          <a:solidFill>
            <a:schemeClr val="bg1"/>
          </a:solidFill>
        </p:spPr>
        <p:txBody>
          <a:bodyPr vert="horz" lIns="0" tIns="27432" rIns="0" bIns="27432"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Water</a:t>
            </a:r>
          </a:p>
        </p:txBody>
      </p:sp>
      <p:sp>
        <p:nvSpPr>
          <p:cNvPr id="28" name="Content Placeholder 2">
            <a:extLst>
              <a:ext uri="{FF2B5EF4-FFF2-40B4-BE49-F238E27FC236}">
                <a16:creationId xmlns="" xmlns:a16="http://schemas.microsoft.com/office/drawing/2014/main" id="{D0997264-D97E-4A34-A92C-A521FC21D201}"/>
              </a:ext>
            </a:extLst>
          </p:cNvPr>
          <p:cNvSpPr txBox="1">
            <a:spLocks/>
          </p:cNvSpPr>
          <p:nvPr/>
        </p:nvSpPr>
        <p:spPr>
          <a:xfrm rot="16200000">
            <a:off x="372587" y="2466027"/>
            <a:ext cx="914400" cy="211596"/>
          </a:xfrm>
          <a:prstGeom prst="rect">
            <a:avLst/>
          </a:prstGeom>
          <a:solidFill>
            <a:schemeClr val="bg1"/>
          </a:solidFill>
        </p:spPr>
        <p:txBody>
          <a:bodyPr vert="horz" lIns="0" tIns="27432" rIns="0" bIns="27432"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Swab</a:t>
            </a:r>
          </a:p>
        </p:txBody>
      </p:sp>
      <p:sp>
        <p:nvSpPr>
          <p:cNvPr id="2" name="Rectangle 1">
            <a:extLst>
              <a:ext uri="{FF2B5EF4-FFF2-40B4-BE49-F238E27FC236}">
                <a16:creationId xmlns="" xmlns:a16="http://schemas.microsoft.com/office/drawing/2014/main" id="{28E04152-1918-42B7-9D2E-D5E53F124C84}"/>
              </a:ext>
            </a:extLst>
          </p:cNvPr>
          <p:cNvSpPr/>
          <p:nvPr/>
        </p:nvSpPr>
        <p:spPr>
          <a:xfrm>
            <a:off x="4132712" y="1588908"/>
            <a:ext cx="3544324" cy="1384995"/>
          </a:xfrm>
          <a:prstGeom prst="rect">
            <a:avLst/>
          </a:prstGeom>
        </p:spPr>
        <p:txBody>
          <a:bodyPr wrap="square">
            <a:spAutoFit/>
          </a:bodyPr>
          <a:lstStyle/>
          <a:p>
            <a:pPr algn="just"/>
            <a:r>
              <a:rPr lang="en-US" sz="1200" dirty="0">
                <a:latin typeface="Times New Roman" panose="02020603050405020304" pitchFamily="18" charset="0"/>
                <a:cs typeface="Times New Roman" panose="02020603050405020304" pitchFamily="18" charset="0"/>
              </a:rPr>
              <a:t>Figure 5. Effect of treatment, time, and samples type on Simpson’s Index of Diversity for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(a, boxplots) and Total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read abundance (b, bar graph). Representative data from Trial 1 (n=3 tanks per treatment). Note different scales for (b). </a:t>
            </a:r>
            <a:r>
              <a:rPr lang="en-US" sz="1200" b="1" dirty="0">
                <a:latin typeface="Times New Roman" panose="02020603050405020304" pitchFamily="18" charset="0"/>
                <a:cs typeface="Times New Roman" panose="02020603050405020304" pitchFamily="18" charset="0"/>
              </a:rPr>
              <a:t>Significance</a:t>
            </a:r>
            <a:r>
              <a:rPr lang="en-US" sz="1200" dirty="0">
                <a:latin typeface="Times New Roman" panose="02020603050405020304" pitchFamily="18" charset="0"/>
                <a:cs typeface="Times New Roman" panose="02020603050405020304" pitchFamily="18" charset="0"/>
              </a:rPr>
              <a:t>: *p&lt;0.05, **p&lt;0.01, ***p&lt;0.001</a:t>
            </a:r>
          </a:p>
          <a:p>
            <a:pPr algn="just"/>
            <a:endParaRPr lang="en-US" sz="1200" dirty="0">
              <a:latin typeface="Times New Roman" panose="02020603050405020304" pitchFamily="18" charset="0"/>
              <a:cs typeface="Times New Roman" panose="02020603050405020304" pitchFamily="18" charset="0"/>
            </a:endParaRPr>
          </a:p>
        </p:txBody>
      </p:sp>
      <p:sp>
        <p:nvSpPr>
          <p:cNvPr id="49" name="Content Placeholder 2">
            <a:extLst>
              <a:ext uri="{FF2B5EF4-FFF2-40B4-BE49-F238E27FC236}">
                <a16:creationId xmlns="" xmlns:a16="http://schemas.microsoft.com/office/drawing/2014/main" id="{A1EDF521-1FA9-4DFD-BCA7-E346AE50A646}"/>
              </a:ext>
            </a:extLst>
          </p:cNvPr>
          <p:cNvSpPr txBox="1">
            <a:spLocks/>
          </p:cNvSpPr>
          <p:nvPr/>
        </p:nvSpPr>
        <p:spPr>
          <a:xfrm>
            <a:off x="1000653" y="3066177"/>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5         Day 12</a:t>
            </a:r>
          </a:p>
        </p:txBody>
      </p:sp>
      <p:grpSp>
        <p:nvGrpSpPr>
          <p:cNvPr id="68" name="Group 67">
            <a:extLst>
              <a:ext uri="{FF2B5EF4-FFF2-40B4-BE49-F238E27FC236}">
                <a16:creationId xmlns="" xmlns:a16="http://schemas.microsoft.com/office/drawing/2014/main" id="{722CE158-A236-426C-9164-6CEBE1C3AB0F}"/>
              </a:ext>
            </a:extLst>
          </p:cNvPr>
          <p:cNvGrpSpPr/>
          <p:nvPr/>
        </p:nvGrpSpPr>
        <p:grpSpPr>
          <a:xfrm>
            <a:off x="1486239" y="1993488"/>
            <a:ext cx="583272" cy="220254"/>
            <a:chOff x="1750580" y="2677477"/>
            <a:chExt cx="731520" cy="220254"/>
          </a:xfrm>
        </p:grpSpPr>
        <p:sp>
          <p:nvSpPr>
            <p:cNvPr id="69" name="Content Placeholder 2">
              <a:extLst>
                <a:ext uri="{FF2B5EF4-FFF2-40B4-BE49-F238E27FC236}">
                  <a16:creationId xmlns="" xmlns:a16="http://schemas.microsoft.com/office/drawing/2014/main" id="{C322C2C4-1A82-44F1-B95F-CB5243381A78}"/>
                </a:ext>
              </a:extLst>
            </p:cNvPr>
            <p:cNvSpPr txBox="1">
              <a:spLocks/>
            </p:cNvSpPr>
            <p:nvPr/>
          </p:nvSpPr>
          <p:spPr>
            <a:xfrm>
              <a:off x="1880828" y="2677477"/>
              <a:ext cx="465401" cy="220254"/>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70" name="Right Bracket 69">
              <a:extLst>
                <a:ext uri="{FF2B5EF4-FFF2-40B4-BE49-F238E27FC236}">
                  <a16:creationId xmlns="" xmlns:a16="http://schemas.microsoft.com/office/drawing/2014/main" id="{971DFBCA-78A1-4005-99EE-4F923C7B0735}"/>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50" name="Group 49">
            <a:extLst>
              <a:ext uri="{FF2B5EF4-FFF2-40B4-BE49-F238E27FC236}">
                <a16:creationId xmlns="" xmlns:a16="http://schemas.microsoft.com/office/drawing/2014/main" id="{0F66A860-CDF7-4487-8A9E-3A10E1CE7BCD}"/>
              </a:ext>
            </a:extLst>
          </p:cNvPr>
          <p:cNvGrpSpPr/>
          <p:nvPr/>
        </p:nvGrpSpPr>
        <p:grpSpPr>
          <a:xfrm>
            <a:off x="1489579" y="3239367"/>
            <a:ext cx="583272" cy="220254"/>
            <a:chOff x="1750580" y="2677477"/>
            <a:chExt cx="731520" cy="220254"/>
          </a:xfrm>
        </p:grpSpPr>
        <p:sp>
          <p:nvSpPr>
            <p:cNvPr id="51" name="Content Placeholder 2">
              <a:extLst>
                <a:ext uri="{FF2B5EF4-FFF2-40B4-BE49-F238E27FC236}">
                  <a16:creationId xmlns="" xmlns:a16="http://schemas.microsoft.com/office/drawing/2014/main" id="{71B49BF4-BD37-4811-98A3-63774DC475AA}"/>
                </a:ext>
              </a:extLst>
            </p:cNvPr>
            <p:cNvSpPr txBox="1">
              <a:spLocks/>
            </p:cNvSpPr>
            <p:nvPr/>
          </p:nvSpPr>
          <p:spPr>
            <a:xfrm>
              <a:off x="1880828" y="2677477"/>
              <a:ext cx="465401" cy="220254"/>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 ***</a:t>
              </a:r>
            </a:p>
          </p:txBody>
        </p:sp>
        <p:sp>
          <p:nvSpPr>
            <p:cNvPr id="52" name="Right Bracket 51">
              <a:extLst>
                <a:ext uri="{FF2B5EF4-FFF2-40B4-BE49-F238E27FC236}">
                  <a16:creationId xmlns="" xmlns:a16="http://schemas.microsoft.com/office/drawing/2014/main" id="{B18DC215-A067-46A9-A8C5-9146FF047E5F}"/>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54" name="Group 53">
            <a:extLst>
              <a:ext uri="{FF2B5EF4-FFF2-40B4-BE49-F238E27FC236}">
                <a16:creationId xmlns="" xmlns:a16="http://schemas.microsoft.com/office/drawing/2014/main" id="{9ACED58E-8467-4A79-834F-106F029959EF}"/>
              </a:ext>
            </a:extLst>
          </p:cNvPr>
          <p:cNvGrpSpPr/>
          <p:nvPr/>
        </p:nvGrpSpPr>
        <p:grpSpPr>
          <a:xfrm>
            <a:off x="1917775" y="3352850"/>
            <a:ext cx="270984" cy="110206"/>
            <a:chOff x="1604892" y="2392814"/>
            <a:chExt cx="946579" cy="440155"/>
          </a:xfrm>
        </p:grpSpPr>
        <p:sp>
          <p:nvSpPr>
            <p:cNvPr id="55" name="Content Placeholder 2">
              <a:extLst>
                <a:ext uri="{FF2B5EF4-FFF2-40B4-BE49-F238E27FC236}">
                  <a16:creationId xmlns="" xmlns:a16="http://schemas.microsoft.com/office/drawing/2014/main" id="{9B202390-A123-42A7-9AE8-84FB8212AAFE}"/>
                </a:ext>
              </a:extLst>
            </p:cNvPr>
            <p:cNvSpPr txBox="1">
              <a:spLocks/>
            </p:cNvSpPr>
            <p:nvPr/>
          </p:nvSpPr>
          <p:spPr>
            <a:xfrm>
              <a:off x="1604892" y="2392814"/>
              <a:ext cx="946579" cy="33764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56" name="Right Bracket 55">
              <a:extLst>
                <a:ext uri="{FF2B5EF4-FFF2-40B4-BE49-F238E27FC236}">
                  <a16:creationId xmlns="" xmlns:a16="http://schemas.microsoft.com/office/drawing/2014/main" id="{8C438A05-B2BB-4EFC-8EF2-4F490B19DE0D}"/>
                </a:ext>
              </a:extLst>
            </p:cNvPr>
            <p:cNvSpPr/>
            <p:nvPr/>
          </p:nvSpPr>
          <p:spPr>
            <a:xfrm rot="16200000">
              <a:off x="2116340" y="2467209"/>
              <a:ext cx="0" cy="731519"/>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53" name="Group 52">
            <a:extLst>
              <a:ext uri="{FF2B5EF4-FFF2-40B4-BE49-F238E27FC236}">
                <a16:creationId xmlns="" xmlns:a16="http://schemas.microsoft.com/office/drawing/2014/main" id="{E9140630-CE3C-4B89-9506-E90A9AD14746}"/>
              </a:ext>
            </a:extLst>
          </p:cNvPr>
          <p:cNvGrpSpPr/>
          <p:nvPr/>
        </p:nvGrpSpPr>
        <p:grpSpPr>
          <a:xfrm>
            <a:off x="2996216" y="678376"/>
            <a:ext cx="545083" cy="220254"/>
            <a:chOff x="1750580" y="2677477"/>
            <a:chExt cx="731520" cy="220254"/>
          </a:xfrm>
        </p:grpSpPr>
        <p:sp>
          <p:nvSpPr>
            <p:cNvPr id="57" name="Content Placeholder 2">
              <a:extLst>
                <a:ext uri="{FF2B5EF4-FFF2-40B4-BE49-F238E27FC236}">
                  <a16:creationId xmlns="" xmlns:a16="http://schemas.microsoft.com/office/drawing/2014/main" id="{E9D970DA-30DF-452E-88E9-F9780889EC70}"/>
                </a:ext>
              </a:extLst>
            </p:cNvPr>
            <p:cNvSpPr txBox="1">
              <a:spLocks/>
            </p:cNvSpPr>
            <p:nvPr/>
          </p:nvSpPr>
          <p:spPr>
            <a:xfrm>
              <a:off x="1880828" y="2677477"/>
              <a:ext cx="465401" cy="220254"/>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61" name="Right Bracket 60">
              <a:extLst>
                <a:ext uri="{FF2B5EF4-FFF2-40B4-BE49-F238E27FC236}">
                  <a16:creationId xmlns="" xmlns:a16="http://schemas.microsoft.com/office/drawing/2014/main" id="{F0060869-06ED-495B-9E6A-5555EBBFB607}"/>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64" name="Group 63">
            <a:extLst>
              <a:ext uri="{FF2B5EF4-FFF2-40B4-BE49-F238E27FC236}">
                <a16:creationId xmlns="" xmlns:a16="http://schemas.microsoft.com/office/drawing/2014/main" id="{3A2DF6AA-5D5D-4E3A-B538-56B4FEB2A763}"/>
              </a:ext>
            </a:extLst>
          </p:cNvPr>
          <p:cNvGrpSpPr/>
          <p:nvPr/>
        </p:nvGrpSpPr>
        <p:grpSpPr>
          <a:xfrm>
            <a:off x="2996216" y="1993488"/>
            <a:ext cx="545083" cy="220254"/>
            <a:chOff x="1750580" y="2677477"/>
            <a:chExt cx="731520" cy="220254"/>
          </a:xfrm>
        </p:grpSpPr>
        <p:sp>
          <p:nvSpPr>
            <p:cNvPr id="65" name="Content Placeholder 2">
              <a:extLst>
                <a:ext uri="{FF2B5EF4-FFF2-40B4-BE49-F238E27FC236}">
                  <a16:creationId xmlns="" xmlns:a16="http://schemas.microsoft.com/office/drawing/2014/main" id="{B717EE33-7FF3-4B67-BD9E-25A30A58A0B7}"/>
                </a:ext>
              </a:extLst>
            </p:cNvPr>
            <p:cNvSpPr txBox="1">
              <a:spLocks/>
            </p:cNvSpPr>
            <p:nvPr/>
          </p:nvSpPr>
          <p:spPr>
            <a:xfrm>
              <a:off x="1907699" y="2677477"/>
              <a:ext cx="465401" cy="220254"/>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 *</a:t>
              </a:r>
            </a:p>
          </p:txBody>
        </p:sp>
        <p:sp>
          <p:nvSpPr>
            <p:cNvPr id="66" name="Right Bracket 65">
              <a:extLst>
                <a:ext uri="{FF2B5EF4-FFF2-40B4-BE49-F238E27FC236}">
                  <a16:creationId xmlns="" xmlns:a16="http://schemas.microsoft.com/office/drawing/2014/main" id="{4E3F99B9-E94C-462C-9B41-EFB00DA741CF}"/>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67" name="Group 66">
            <a:extLst>
              <a:ext uri="{FF2B5EF4-FFF2-40B4-BE49-F238E27FC236}">
                <a16:creationId xmlns="" xmlns:a16="http://schemas.microsoft.com/office/drawing/2014/main" id="{1A68F2E5-5F79-41DB-9328-B322FCA5E553}"/>
              </a:ext>
            </a:extLst>
          </p:cNvPr>
          <p:cNvGrpSpPr/>
          <p:nvPr/>
        </p:nvGrpSpPr>
        <p:grpSpPr>
          <a:xfrm>
            <a:off x="2950732" y="3240096"/>
            <a:ext cx="545083" cy="220254"/>
            <a:chOff x="1750580" y="2677477"/>
            <a:chExt cx="731520" cy="220254"/>
          </a:xfrm>
        </p:grpSpPr>
        <p:sp>
          <p:nvSpPr>
            <p:cNvPr id="71" name="Content Placeholder 2">
              <a:extLst>
                <a:ext uri="{FF2B5EF4-FFF2-40B4-BE49-F238E27FC236}">
                  <a16:creationId xmlns="" xmlns:a16="http://schemas.microsoft.com/office/drawing/2014/main" id="{20BA5BA8-5579-4CA8-A3CB-0A2AE984D67E}"/>
                </a:ext>
              </a:extLst>
            </p:cNvPr>
            <p:cNvSpPr txBox="1">
              <a:spLocks/>
            </p:cNvSpPr>
            <p:nvPr/>
          </p:nvSpPr>
          <p:spPr>
            <a:xfrm>
              <a:off x="1870064" y="2677477"/>
              <a:ext cx="465401" cy="220254"/>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 **</a:t>
              </a:r>
            </a:p>
          </p:txBody>
        </p:sp>
        <p:sp>
          <p:nvSpPr>
            <p:cNvPr id="73" name="Right Bracket 72">
              <a:extLst>
                <a:ext uri="{FF2B5EF4-FFF2-40B4-BE49-F238E27FC236}">
                  <a16:creationId xmlns="" xmlns:a16="http://schemas.microsoft.com/office/drawing/2014/main" id="{AB8BAD1F-088B-41BB-9455-293E990DCD5C}"/>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31" name="Group 30">
            <a:extLst>
              <a:ext uri="{FF2B5EF4-FFF2-40B4-BE49-F238E27FC236}">
                <a16:creationId xmlns="" xmlns:a16="http://schemas.microsoft.com/office/drawing/2014/main" id="{F36861A5-C5E5-4196-AF5B-A6ACA7C59511}"/>
              </a:ext>
            </a:extLst>
          </p:cNvPr>
          <p:cNvGrpSpPr/>
          <p:nvPr/>
        </p:nvGrpSpPr>
        <p:grpSpPr>
          <a:xfrm>
            <a:off x="1438319" y="2590657"/>
            <a:ext cx="888660" cy="400453"/>
            <a:chOff x="9737138" y="4357665"/>
            <a:chExt cx="1077442" cy="593861"/>
          </a:xfrm>
        </p:grpSpPr>
        <p:sp>
          <p:nvSpPr>
            <p:cNvPr id="32" name="Rectangle 31">
              <a:extLst>
                <a:ext uri="{FF2B5EF4-FFF2-40B4-BE49-F238E27FC236}">
                  <a16:creationId xmlns="" xmlns:a16="http://schemas.microsoft.com/office/drawing/2014/main" id="{36088EA6-AC11-4080-B97F-B64D4201944D}"/>
                </a:ext>
              </a:extLst>
            </p:cNvPr>
            <p:cNvSpPr/>
            <p:nvPr/>
          </p:nvSpPr>
          <p:spPr>
            <a:xfrm>
              <a:off x="9737138" y="4361172"/>
              <a:ext cx="971142" cy="525118"/>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imes New Roman" panose="02020603050405020304" pitchFamily="18" charset="0"/>
                <a:cs typeface="Times New Roman" panose="02020603050405020304" pitchFamily="18" charset="0"/>
              </a:endParaRPr>
            </a:p>
          </p:txBody>
        </p:sp>
        <p:pic>
          <p:nvPicPr>
            <p:cNvPr id="33" name="Picture 32">
              <a:extLst>
                <a:ext uri="{FF2B5EF4-FFF2-40B4-BE49-F238E27FC236}">
                  <a16:creationId xmlns="" xmlns:a16="http://schemas.microsoft.com/office/drawing/2014/main" id="{AAD04D6A-9171-41C1-AFBB-F428B41A232C}"/>
                </a:ext>
              </a:extLst>
            </p:cNvPr>
            <p:cNvPicPr>
              <a:picLocks noChangeAspect="1"/>
            </p:cNvPicPr>
            <p:nvPr/>
          </p:nvPicPr>
          <p:blipFill rotWithShape="1">
            <a:blip r:embed="rId5"/>
            <a:srcRect l="90744" t="46946" r="6620" b="44357"/>
            <a:stretch/>
          </p:blipFill>
          <p:spPr>
            <a:xfrm>
              <a:off x="9794946" y="4382914"/>
              <a:ext cx="221431" cy="491481"/>
            </a:xfrm>
            <a:prstGeom prst="rect">
              <a:avLst/>
            </a:prstGeom>
          </p:spPr>
        </p:pic>
        <p:sp>
          <p:nvSpPr>
            <p:cNvPr id="34" name="Content Placeholder 2">
              <a:extLst>
                <a:ext uri="{FF2B5EF4-FFF2-40B4-BE49-F238E27FC236}">
                  <a16:creationId xmlns="" xmlns:a16="http://schemas.microsoft.com/office/drawing/2014/main" id="{92A4258C-6743-4C20-BDCD-2FE2BE9338BE}"/>
                </a:ext>
              </a:extLst>
            </p:cNvPr>
            <p:cNvSpPr txBox="1">
              <a:spLocks/>
            </p:cNvSpPr>
            <p:nvPr/>
          </p:nvSpPr>
          <p:spPr>
            <a:xfrm>
              <a:off x="9916358" y="4357665"/>
              <a:ext cx="898222" cy="593861"/>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360"/>
                </a:spcAft>
              </a:pPr>
              <a:r>
                <a:rPr lang="en-US" sz="900" dirty="0">
                  <a:solidFill>
                    <a:schemeClr val="tx1"/>
                  </a:solidFill>
                  <a:latin typeface="Times New Roman" panose="02020603050405020304" pitchFamily="18" charset="0"/>
                  <a:cs typeface="Times New Roman" panose="02020603050405020304" pitchFamily="18" charset="0"/>
                </a:rPr>
                <a:t>Control</a:t>
              </a:r>
            </a:p>
            <a:p>
              <a:pPr>
                <a:spcBef>
                  <a:spcPts val="0"/>
                </a:spcBef>
              </a:pPr>
              <a:r>
                <a:rPr lang="en-US" sz="900" dirty="0">
                  <a:solidFill>
                    <a:schemeClr val="tx1"/>
                  </a:solidFill>
                  <a:latin typeface="Times New Roman" panose="02020603050405020304" pitchFamily="18" charset="0"/>
                  <a:cs typeface="Times New Roman" panose="02020603050405020304" pitchFamily="18" charset="0"/>
                </a:rPr>
                <a:t>Treatment</a:t>
              </a:r>
            </a:p>
          </p:txBody>
        </p:sp>
      </p:grpSp>
      <p:sp>
        <p:nvSpPr>
          <p:cNvPr id="74" name="Content Placeholder 2">
            <a:extLst>
              <a:ext uri="{FF2B5EF4-FFF2-40B4-BE49-F238E27FC236}">
                <a16:creationId xmlns="" xmlns:a16="http://schemas.microsoft.com/office/drawing/2014/main" id="{D4A16D9F-9BA9-4755-BAD3-64F6E8C93010}"/>
              </a:ext>
            </a:extLst>
          </p:cNvPr>
          <p:cNvSpPr txBox="1">
            <a:spLocks/>
          </p:cNvSpPr>
          <p:nvPr/>
        </p:nvSpPr>
        <p:spPr>
          <a:xfrm>
            <a:off x="2499843" y="3066177"/>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5         Day 12</a:t>
            </a:r>
          </a:p>
        </p:txBody>
      </p:sp>
      <p:sp>
        <p:nvSpPr>
          <p:cNvPr id="76" name="Content Placeholder 2">
            <a:extLst>
              <a:ext uri="{FF2B5EF4-FFF2-40B4-BE49-F238E27FC236}">
                <a16:creationId xmlns="" xmlns:a16="http://schemas.microsoft.com/office/drawing/2014/main" id="{BFC260C4-5221-4B8E-8CF8-555E0EC68ADC}"/>
              </a:ext>
            </a:extLst>
          </p:cNvPr>
          <p:cNvSpPr txBox="1">
            <a:spLocks/>
          </p:cNvSpPr>
          <p:nvPr/>
        </p:nvSpPr>
        <p:spPr>
          <a:xfrm>
            <a:off x="1000653" y="1757817"/>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5         Day 12</a:t>
            </a:r>
          </a:p>
        </p:txBody>
      </p:sp>
      <p:sp>
        <p:nvSpPr>
          <p:cNvPr id="77" name="Content Placeholder 2">
            <a:extLst>
              <a:ext uri="{FF2B5EF4-FFF2-40B4-BE49-F238E27FC236}">
                <a16:creationId xmlns="" xmlns:a16="http://schemas.microsoft.com/office/drawing/2014/main" id="{E85FD89C-6785-4319-AACC-C98E361677B2}"/>
              </a:ext>
            </a:extLst>
          </p:cNvPr>
          <p:cNvSpPr txBox="1">
            <a:spLocks/>
          </p:cNvSpPr>
          <p:nvPr/>
        </p:nvSpPr>
        <p:spPr>
          <a:xfrm>
            <a:off x="2499843" y="1757817"/>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5         Day 12</a:t>
            </a:r>
          </a:p>
        </p:txBody>
      </p:sp>
      <p:sp>
        <p:nvSpPr>
          <p:cNvPr id="78" name="Content Placeholder 2">
            <a:extLst>
              <a:ext uri="{FF2B5EF4-FFF2-40B4-BE49-F238E27FC236}">
                <a16:creationId xmlns="" xmlns:a16="http://schemas.microsoft.com/office/drawing/2014/main" id="{4E180A4C-842B-4FB6-9460-8B78E80A86A6}"/>
              </a:ext>
            </a:extLst>
          </p:cNvPr>
          <p:cNvSpPr txBox="1">
            <a:spLocks/>
          </p:cNvSpPr>
          <p:nvPr/>
        </p:nvSpPr>
        <p:spPr>
          <a:xfrm>
            <a:off x="1000653" y="4357697"/>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1         Day 12</a:t>
            </a:r>
          </a:p>
        </p:txBody>
      </p:sp>
      <p:sp>
        <p:nvSpPr>
          <p:cNvPr id="79" name="Content Placeholder 2">
            <a:extLst>
              <a:ext uri="{FF2B5EF4-FFF2-40B4-BE49-F238E27FC236}">
                <a16:creationId xmlns="" xmlns:a16="http://schemas.microsoft.com/office/drawing/2014/main" id="{465DC564-4895-49F6-83DE-DDE465CD4524}"/>
              </a:ext>
            </a:extLst>
          </p:cNvPr>
          <p:cNvSpPr txBox="1">
            <a:spLocks/>
          </p:cNvSpPr>
          <p:nvPr/>
        </p:nvSpPr>
        <p:spPr>
          <a:xfrm>
            <a:off x="2499843" y="4357697"/>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1         Day 12</a:t>
            </a:r>
          </a:p>
        </p:txBody>
      </p:sp>
      <p:sp>
        <p:nvSpPr>
          <p:cNvPr id="39" name="Content Placeholder 2">
            <a:extLst>
              <a:ext uri="{FF2B5EF4-FFF2-40B4-BE49-F238E27FC236}">
                <a16:creationId xmlns="" xmlns:a16="http://schemas.microsoft.com/office/drawing/2014/main" id="{5C4ED3BE-132F-4914-98DB-EF36BFD209C2}"/>
              </a:ext>
            </a:extLst>
          </p:cNvPr>
          <p:cNvSpPr txBox="1">
            <a:spLocks/>
          </p:cNvSpPr>
          <p:nvPr/>
        </p:nvSpPr>
        <p:spPr>
          <a:xfrm>
            <a:off x="1722543" y="3962815"/>
            <a:ext cx="638588" cy="301832"/>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r">
              <a:spcBef>
                <a:spcPts val="0"/>
              </a:spcBef>
              <a:buNone/>
            </a:pPr>
            <a:r>
              <a:rPr lang="en-US" sz="1000" dirty="0">
                <a:latin typeface="Times New Roman" panose="02020603050405020304" pitchFamily="18" charset="0"/>
                <a:cs typeface="Times New Roman" panose="02020603050405020304" pitchFamily="18" charset="0"/>
              </a:rPr>
              <a:t>Interaction p=0.019 *</a:t>
            </a:r>
          </a:p>
        </p:txBody>
      </p:sp>
    </p:spTree>
    <p:extLst>
      <p:ext uri="{BB962C8B-B14F-4D97-AF65-F5344CB8AC3E}">
        <p14:creationId xmlns:p14="http://schemas.microsoft.com/office/powerpoint/2010/main" val="1381532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579 &#10;484 &#10;226 &#10;156 &#10;103 &#10;103 &#10;28 &#10;15 &#10;TACTCTTGACATCCAGAGAACTTÜCCAGAGACGGATTSGTGCCTTCGGGAACTCTGAGAC &#10;AT b &#10;TACTCTTGACATCCAGAGAAGCCAGTGGAGACACAGGÜGTGCCTTCGGGAGCTCTGAGAC &#10;TACTCTTGACATCCAGAGAAGC#AAGAGATTCTGGÜGTGCCTTCGGGAACTCTGAGAC &#10;TACTCTTGACATCCTGCGAACTTÉCTAGAGATAGCTTSGTGCCTTCGGGAGCGCAGTGAC &#10;GA b &#10;TACTCTTGACATCCAGAGAACTCÉCTAGAGATAGCTTÄGTGCCTTCGGGAACTCTGAGAC &#10;TACTCTTGACATCCAGAGAAGCCAGCGGAGACGCAG#GTGCCTTCGGGAGCTCTGAGAC &#10;O AA b TACTCTTGACATCCAGAGAATCCAGCGGAGACGCAGGÄGTGCCTTCGGGAACTCTGAGAC &#10;TACTCTTGACATCCAGAGAACTTÜCCAGAGATGGATT#TGCCTTCGGGAACTCTGAGAC ">
            <a:extLst>
              <a:ext uri="{FF2B5EF4-FFF2-40B4-BE49-F238E27FC236}">
                <a16:creationId xmlns="" xmlns:a16="http://schemas.microsoft.com/office/drawing/2014/main" id="{FCA65FF3-CC2A-4479-90EA-16A78A23E291}"/>
              </a:ext>
            </a:extLst>
          </p:cNvPr>
          <p:cNvPicPr>
            <a:picLocks noChangeAspect="1" noChangeArrowheads="1"/>
          </p:cNvPicPr>
          <p:nvPr/>
        </p:nvPicPr>
        <p:blipFill rotWithShape="1">
          <a:blip r:embed="rId3">
            <a:lum bright="70000" contrast="-70000"/>
            <a:extLst>
              <a:ext uri="{28A0092B-C50C-407E-A947-70E740481C1C}">
                <a14:useLocalDpi xmlns:a14="http://schemas.microsoft.com/office/drawing/2010/main" val="0"/>
              </a:ext>
            </a:extLst>
          </a:blip>
          <a:srcRect l="7655" t="14783" r="90201" b="45130"/>
          <a:stretch/>
        </p:blipFill>
        <p:spPr bwMode="auto">
          <a:xfrm>
            <a:off x="905622" y="3765876"/>
            <a:ext cx="2960529" cy="77686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 xmlns:a16="http://schemas.microsoft.com/office/drawing/2014/main" id="{A720B674-DEBB-47AF-915B-9A68472CAF32}"/>
              </a:ext>
            </a:extLst>
          </p:cNvPr>
          <p:cNvSpPr/>
          <p:nvPr/>
        </p:nvSpPr>
        <p:spPr>
          <a:xfrm>
            <a:off x="812021" y="3743932"/>
            <a:ext cx="3181963" cy="838691"/>
          </a:xfrm>
          <a:prstGeom prst="rect">
            <a:avLst/>
          </a:prstGeom>
        </p:spPr>
        <p:txBody>
          <a:bodyPr wrap="square">
            <a:spAutoFit/>
          </a:bodyPr>
          <a:lstStyle/>
          <a:p>
            <a:pPr defTabSz="548640" fontAlgn="t">
              <a:spcAft>
                <a:spcPts val="480"/>
              </a:spcAft>
            </a:pPr>
            <a:r>
              <a:rPr lang="en-US" sz="900" dirty="0">
                <a:latin typeface="Times New Roman" panose="02020603050405020304" pitchFamily="18" charset="0"/>
                <a:cs typeface="Times New Roman" panose="02020603050405020304" pitchFamily="18" charset="0"/>
              </a:rPr>
              <a:t>TG: Vibrio alginolyticus strain WW1; GenBank: KX425011.1</a:t>
            </a:r>
          </a:p>
          <a:p>
            <a:pPr defTabSz="548640" fontAlgn="t">
              <a:spcAft>
                <a:spcPts val="480"/>
              </a:spcAft>
            </a:pPr>
            <a:r>
              <a:rPr lang="en-US" sz="900" dirty="0">
                <a:latin typeface="Times New Roman" panose="02020603050405020304" pitchFamily="18" charset="0"/>
                <a:cs typeface="Times New Roman" panose="02020603050405020304" pitchFamily="18" charset="0"/>
              </a:rPr>
              <a:t>AT: </a:t>
            </a:r>
            <a:r>
              <a:rPr lang="en-US" sz="900" dirty="0">
                <a:solidFill>
                  <a:prstClr val="black"/>
                </a:solidFill>
                <a:latin typeface="Times New Roman" panose="02020603050405020304" pitchFamily="18" charset="0"/>
                <a:cs typeface="Times New Roman" panose="02020603050405020304" pitchFamily="18" charset="0"/>
              </a:rPr>
              <a:t>Vibrio </a:t>
            </a:r>
            <a:r>
              <a:rPr lang="en-US" sz="900" dirty="0" err="1">
                <a:solidFill>
                  <a:prstClr val="black"/>
                </a:solidFill>
                <a:latin typeface="Times New Roman" panose="02020603050405020304" pitchFamily="18" charset="0"/>
                <a:cs typeface="Times New Roman" panose="02020603050405020304" pitchFamily="18" charset="0"/>
              </a:rPr>
              <a:t>celticus</a:t>
            </a:r>
            <a:r>
              <a:rPr lang="en-US" sz="900" dirty="0">
                <a:solidFill>
                  <a:prstClr val="black"/>
                </a:solidFill>
                <a:latin typeface="Times New Roman" panose="02020603050405020304" pitchFamily="18" charset="0"/>
                <a:cs typeface="Times New Roman" panose="02020603050405020304" pitchFamily="18" charset="0"/>
              </a:rPr>
              <a:t>, isolate 5OM18; GenBank: LN832936.1</a:t>
            </a:r>
          </a:p>
          <a:p>
            <a:pPr defTabSz="548640" fontAlgn="t">
              <a:spcAft>
                <a:spcPts val="480"/>
              </a:spcAft>
            </a:pPr>
            <a:r>
              <a:rPr lang="en-US" sz="900" dirty="0">
                <a:solidFill>
                  <a:prstClr val="black"/>
                </a:solidFill>
                <a:latin typeface="Times New Roman" panose="02020603050405020304" pitchFamily="18" charset="0"/>
                <a:cs typeface="Times New Roman" panose="02020603050405020304" pitchFamily="18" charset="0"/>
              </a:rPr>
              <a:t>GT: Vibrio </a:t>
            </a:r>
            <a:r>
              <a:rPr lang="en-US" sz="900" dirty="0" err="1">
                <a:solidFill>
                  <a:prstClr val="black"/>
                </a:solidFill>
                <a:latin typeface="Times New Roman" panose="02020603050405020304" pitchFamily="18" charset="0"/>
                <a:cs typeface="Times New Roman" panose="02020603050405020304" pitchFamily="18" charset="0"/>
              </a:rPr>
              <a:t>orientalis</a:t>
            </a:r>
            <a:r>
              <a:rPr lang="en-US" sz="900" dirty="0">
                <a:solidFill>
                  <a:prstClr val="black"/>
                </a:solidFill>
                <a:latin typeface="Times New Roman" panose="02020603050405020304" pitchFamily="18" charset="0"/>
                <a:cs typeface="Times New Roman" panose="02020603050405020304" pitchFamily="18" charset="0"/>
              </a:rPr>
              <a:t>, isolate LK2HaP4; GenBank: LT221239.1</a:t>
            </a:r>
          </a:p>
          <a:p>
            <a:pPr defTabSz="548640" fontAlgn="t">
              <a:spcAft>
                <a:spcPts val="480"/>
              </a:spcAft>
            </a:pPr>
            <a:r>
              <a:rPr lang="en-US" sz="900" dirty="0">
                <a:solidFill>
                  <a:prstClr val="black"/>
                </a:solidFill>
                <a:latin typeface="Times New Roman" panose="02020603050405020304" pitchFamily="18" charset="0"/>
                <a:cs typeface="Times New Roman" panose="02020603050405020304" pitchFamily="18" charset="0"/>
              </a:rPr>
              <a:t>GG: </a:t>
            </a:r>
            <a:r>
              <a:rPr lang="en-US" sz="900" dirty="0" err="1">
                <a:solidFill>
                  <a:prstClr val="black"/>
                </a:solidFill>
                <a:latin typeface="Times New Roman" panose="02020603050405020304" pitchFamily="18" charset="0"/>
                <a:cs typeface="Times New Roman" panose="02020603050405020304" pitchFamily="18" charset="0"/>
              </a:rPr>
              <a:t>Halovibrio</a:t>
            </a:r>
            <a:r>
              <a:rPr lang="en-US" sz="900" dirty="0">
                <a:solidFill>
                  <a:prstClr val="black"/>
                </a:solidFill>
                <a:latin typeface="Times New Roman" panose="02020603050405020304" pitchFamily="18" charset="0"/>
                <a:cs typeface="Times New Roman" panose="02020603050405020304" pitchFamily="18" charset="0"/>
              </a:rPr>
              <a:t> sp. strain 5F5; GenBank: KY636397.1</a:t>
            </a:r>
          </a:p>
        </p:txBody>
      </p:sp>
      <p:pic>
        <p:nvPicPr>
          <p:cNvPr id="10" name="Picture 2" descr="579 &#10;484 &#10;226 &#10;156 &#10;103 &#10;103 &#10;28 &#10;15 &#10;TACTCTTGACATCCAGAGAACTTÜCCAGAGACGGATTSGTGCCTTCGGGAACTCTGAGAC &#10;AT b &#10;TACTCTTGACATCCAGAGAAGCCAGTGGAGACACAGGÜGTGCCTTCGGGAGCTCTGAGAC &#10;TACTCTTGACATCCAGAGAAGC#AAGAGATTCTGGÜGTGCCTTCGGGAACTCTGAGAC &#10;TACTCTTGACATCCTGCGAACTTÉCTAGAGATAGCTTSGTGCCTTCGGGAGCGCAGTGAC &#10;GA b &#10;TACTCTTGACATCCAGAGAACTCÉCTAGAGATAGCTTÄGTGCCTTCGGGAACTCTGAGAC &#10;TACTCTTGACATCCAGAGAAGCCAGCGGAGACGCAG#GTGCCTTCGGGAGCTCTGAGAC &#10;O AA b TACTCTTGACATCCAGAGAATCCAGCGGAGACGCAGGÄGTGCCTTCGGGAACTCTGAGAC &#10;TACTCTTGACATCCAGAGAACTTÜCCAGAGATGGATT#TGCCTTCGGGAACTCTGAGAC ">
            <a:extLst>
              <a:ext uri="{FF2B5EF4-FFF2-40B4-BE49-F238E27FC236}">
                <a16:creationId xmlns="" xmlns:a16="http://schemas.microsoft.com/office/drawing/2014/main" id="{4F221296-717F-4E74-84EB-1AC9900D9F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387" t="14783" r="88893" b="45130"/>
          <a:stretch/>
        </p:blipFill>
        <p:spPr bwMode="auto">
          <a:xfrm>
            <a:off x="615557" y="3765877"/>
            <a:ext cx="290062" cy="7768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 xmlns:a16="http://schemas.microsoft.com/office/drawing/2014/main" id="{E59D91EE-05A1-4312-BEC3-294AE3FAA8A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813" r="83620"/>
          <a:stretch/>
        </p:blipFill>
        <p:spPr bwMode="auto">
          <a:xfrm>
            <a:off x="1090060" y="544308"/>
            <a:ext cx="684951" cy="313178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 xmlns:a16="http://schemas.microsoft.com/office/drawing/2014/main" id="{6CF7DB8F-2006-4B9E-8A18-05D56C2E4D2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040" t="3813" r="60134"/>
          <a:stretch/>
        </p:blipFill>
        <p:spPr bwMode="auto">
          <a:xfrm>
            <a:off x="781495" y="544308"/>
            <a:ext cx="494516" cy="313178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 xmlns:a16="http://schemas.microsoft.com/office/drawing/2014/main" id="{F035DCDF-17E3-4960-BE87-BDB684FAB99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874" t="3813" r="25128"/>
          <a:stretch/>
        </p:blipFill>
        <p:spPr bwMode="auto">
          <a:xfrm>
            <a:off x="1804569" y="544308"/>
            <a:ext cx="501708" cy="313178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 xmlns:a16="http://schemas.microsoft.com/office/drawing/2014/main" id="{4D18BC12-9447-4004-B729-BE5CB1E70C9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6636" t="3813"/>
          <a:stretch/>
        </p:blipFill>
        <p:spPr bwMode="auto">
          <a:xfrm>
            <a:off x="2848621" y="544308"/>
            <a:ext cx="558811" cy="313178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 xmlns:a16="http://schemas.microsoft.com/office/drawing/2014/main" id="{F4A8499F-6A56-4F34-8F4A-0FF125088AD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5001" t="3813" r="13226" b="6702"/>
          <a:stretch/>
        </p:blipFill>
        <p:spPr bwMode="auto">
          <a:xfrm>
            <a:off x="3352486" y="544308"/>
            <a:ext cx="492302" cy="291356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 xmlns:a16="http://schemas.microsoft.com/office/drawing/2014/main" id="{5E60F187-196D-4521-9359-A7B83B5709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0013" t="3813" r="48161"/>
          <a:stretch/>
        </p:blipFill>
        <p:spPr bwMode="auto">
          <a:xfrm>
            <a:off x="2323147" y="544308"/>
            <a:ext cx="494516" cy="313178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 xmlns:a16="http://schemas.microsoft.com/office/drawing/2014/main" id="{415660B2-BE06-4622-88B6-E11766349635}"/>
              </a:ext>
            </a:extLst>
          </p:cNvPr>
          <p:cNvSpPr/>
          <p:nvPr/>
        </p:nvSpPr>
        <p:spPr>
          <a:xfrm>
            <a:off x="4248410" y="1308593"/>
            <a:ext cx="3255464" cy="1384995"/>
          </a:xfrm>
          <a:prstGeom prst="rect">
            <a:avLst/>
          </a:prstGeom>
        </p:spPr>
        <p:txBody>
          <a:bodyPr wrap="square">
            <a:spAutoFit/>
          </a:bodyPr>
          <a:lstStyle/>
          <a:p>
            <a:pPr algn="just"/>
            <a:r>
              <a:rPr lang="en-US" sz="1200" dirty="0">
                <a:latin typeface="Times New Roman" panose="02020603050405020304" pitchFamily="18" charset="0"/>
                <a:cs typeface="Times New Roman" panose="02020603050405020304" pitchFamily="18" charset="0"/>
              </a:rPr>
              <a:t>Figure 6. </a:t>
            </a:r>
            <a:r>
              <a:rPr lang="en-US" sz="1200" i="1" dirty="0">
                <a:latin typeface="Times New Roman" panose="02020603050405020304" pitchFamily="18" charset="0"/>
                <a:cs typeface="Times New Roman" panose="02020603050405020304" pitchFamily="18" charset="0"/>
              </a:rPr>
              <a:t>Vibrio </a:t>
            </a:r>
            <a:r>
              <a:rPr lang="en-US" sz="1200" dirty="0">
                <a:latin typeface="Times New Roman" panose="02020603050405020304" pitchFamily="18" charset="0"/>
                <a:cs typeface="Times New Roman" panose="02020603050405020304" pitchFamily="18" charset="0"/>
              </a:rPr>
              <a:t>spp. oligotypes in Control (CON) and Treatment (T) water samples on Days 5, 8, and 12 from Trial 3. These 8 </a:t>
            </a:r>
            <a:r>
              <a:rPr lang="en-US" sz="1200" dirty="0" err="1">
                <a:latin typeface="Times New Roman" panose="02020603050405020304" pitchFamily="18" charset="0"/>
                <a:cs typeface="Times New Roman" panose="02020603050405020304" pitchFamily="18" charset="0"/>
              </a:rPr>
              <a:t>oligotypes</a:t>
            </a:r>
            <a:r>
              <a:rPr lang="en-US" sz="1200" dirty="0">
                <a:latin typeface="Times New Roman" panose="02020603050405020304" pitchFamily="18" charset="0"/>
                <a:cs typeface="Times New Roman" panose="02020603050405020304" pitchFamily="18" charset="0"/>
              </a:rPr>
              <a:t> were generated from changes in positions 23 and 37 in a total of 1727 sequences.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oligotypes</a:t>
            </a:r>
            <a:r>
              <a:rPr lang="en-US" sz="1200" dirty="0">
                <a:latin typeface="Times New Roman" panose="02020603050405020304" pitchFamily="18" charset="0"/>
                <a:cs typeface="Times New Roman" panose="02020603050405020304" pitchFamily="18" charset="0"/>
              </a:rPr>
              <a:t> showed differences in succession of species over time between control and treatment rearing water.</a:t>
            </a:r>
          </a:p>
        </p:txBody>
      </p:sp>
      <p:sp>
        <p:nvSpPr>
          <p:cNvPr id="20" name="Rectangle 19">
            <a:extLst>
              <a:ext uri="{FF2B5EF4-FFF2-40B4-BE49-F238E27FC236}">
                <a16:creationId xmlns="" xmlns:a16="http://schemas.microsoft.com/office/drawing/2014/main" id="{390CA82D-D990-4474-AACB-5F7D8921B127}"/>
              </a:ext>
            </a:extLst>
          </p:cNvPr>
          <p:cNvSpPr/>
          <p:nvPr/>
        </p:nvSpPr>
        <p:spPr>
          <a:xfrm rot="16200000">
            <a:off x="-626040" y="1809495"/>
            <a:ext cx="2520129" cy="258532"/>
          </a:xfrm>
          <a:prstGeom prst="rect">
            <a:avLst/>
          </a:prstGeom>
          <a:solidFill>
            <a:schemeClr val="bg1"/>
          </a:solidFill>
        </p:spPr>
        <p:txBody>
          <a:bodyPr wrap="square">
            <a:spAutoFit/>
          </a:bodyPr>
          <a:lstStyle/>
          <a:p>
            <a:pPr algn="ctr" fontAlgn="t"/>
            <a:r>
              <a:rPr lang="en-US" sz="1080" dirty="0">
                <a:latin typeface="Times New Roman" panose="02020603050405020304" pitchFamily="18" charset="0"/>
                <a:cs typeface="Times New Roman" panose="02020603050405020304" pitchFamily="18" charset="0"/>
              </a:rPr>
              <a:t>Oligotypes</a:t>
            </a:r>
          </a:p>
        </p:txBody>
      </p:sp>
      <p:graphicFrame>
        <p:nvGraphicFramePr>
          <p:cNvPr id="26" name="Table 25">
            <a:extLst>
              <a:ext uri="{FF2B5EF4-FFF2-40B4-BE49-F238E27FC236}">
                <a16:creationId xmlns="" xmlns:a16="http://schemas.microsoft.com/office/drawing/2014/main" id="{06CCDF83-1AAC-4B92-833A-F9B4E9D85B91}"/>
              </a:ext>
            </a:extLst>
          </p:cNvPr>
          <p:cNvGraphicFramePr>
            <a:graphicFrameLocks noGrp="1"/>
          </p:cNvGraphicFramePr>
          <p:nvPr>
            <p:extLst>
              <p:ext uri="{D42A27DB-BD31-4B8C-83A1-F6EECF244321}">
                <p14:modId xmlns:p14="http://schemas.microsoft.com/office/powerpoint/2010/main" val="2654866092"/>
              </p:ext>
            </p:extLst>
          </p:nvPr>
        </p:nvGraphicFramePr>
        <p:xfrm>
          <a:off x="768609" y="544304"/>
          <a:ext cx="3089514" cy="3135398"/>
        </p:xfrm>
        <a:graphic>
          <a:graphicData uri="http://schemas.openxmlformats.org/drawingml/2006/table">
            <a:tbl>
              <a:tblPr lastRow="1" bandRow="1">
                <a:tableStyleId>{8EC20E35-A176-4012-BC5E-935CFFF8708E}</a:tableStyleId>
              </a:tblPr>
              <a:tblGrid>
                <a:gridCol w="514919">
                  <a:extLst>
                    <a:ext uri="{9D8B030D-6E8A-4147-A177-3AD203B41FA5}">
                      <a16:colId xmlns="" xmlns:a16="http://schemas.microsoft.com/office/drawing/2014/main" val="1979778462"/>
                    </a:ext>
                  </a:extLst>
                </a:gridCol>
                <a:gridCol w="514919">
                  <a:extLst>
                    <a:ext uri="{9D8B030D-6E8A-4147-A177-3AD203B41FA5}">
                      <a16:colId xmlns="" xmlns:a16="http://schemas.microsoft.com/office/drawing/2014/main" val="1876456677"/>
                    </a:ext>
                  </a:extLst>
                </a:gridCol>
                <a:gridCol w="514919">
                  <a:extLst>
                    <a:ext uri="{9D8B030D-6E8A-4147-A177-3AD203B41FA5}">
                      <a16:colId xmlns="" xmlns:a16="http://schemas.microsoft.com/office/drawing/2014/main" val="3056925298"/>
                    </a:ext>
                  </a:extLst>
                </a:gridCol>
                <a:gridCol w="514919">
                  <a:extLst>
                    <a:ext uri="{9D8B030D-6E8A-4147-A177-3AD203B41FA5}">
                      <a16:colId xmlns="" xmlns:a16="http://schemas.microsoft.com/office/drawing/2014/main" val="3046989232"/>
                    </a:ext>
                  </a:extLst>
                </a:gridCol>
                <a:gridCol w="514919">
                  <a:extLst>
                    <a:ext uri="{9D8B030D-6E8A-4147-A177-3AD203B41FA5}">
                      <a16:colId xmlns="" xmlns:a16="http://schemas.microsoft.com/office/drawing/2014/main" val="1416670930"/>
                    </a:ext>
                  </a:extLst>
                </a:gridCol>
                <a:gridCol w="514919">
                  <a:extLst>
                    <a:ext uri="{9D8B030D-6E8A-4147-A177-3AD203B41FA5}">
                      <a16:colId xmlns="" xmlns:a16="http://schemas.microsoft.com/office/drawing/2014/main" val="3850355546"/>
                    </a:ext>
                  </a:extLst>
                </a:gridCol>
              </a:tblGrid>
              <a:tr h="2659821">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731520" rtl="0" eaLnBrk="1" fontAlgn="auto" latinLnBrk="0" hangingPunct="1">
                        <a:lnSpc>
                          <a:spcPct val="100000"/>
                        </a:lnSpc>
                        <a:spcBef>
                          <a:spcPts val="0"/>
                        </a:spcBef>
                        <a:spcAft>
                          <a:spcPts val="0"/>
                        </a:spcAft>
                        <a:buClrTx/>
                        <a:buSzTx/>
                        <a:buFontTx/>
                        <a:buNone/>
                        <a:tabLst/>
                        <a:defRPr/>
                      </a:pPr>
                      <a:endParaRPr lang="en-US" sz="600" dirty="0">
                        <a:latin typeface="Times New Roman" panose="02020603050405020304" pitchFamily="18" charset="0"/>
                        <a:cs typeface="Times New Roman" panose="02020603050405020304" pitchFamily="18" charset="0"/>
                      </a:endParaRPr>
                    </a:p>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643356154"/>
                  </a:ext>
                </a:extLst>
              </a:tr>
              <a:tr h="198419">
                <a:tc>
                  <a:txBody>
                    <a:bodyPr/>
                    <a:lstStyle/>
                    <a:p>
                      <a:pPr algn="ctr"/>
                      <a:r>
                        <a:rPr lang="en-US" sz="900" dirty="0">
                          <a:latin typeface="Times New Roman" panose="02020603050405020304" pitchFamily="18" charset="0"/>
                          <a:cs typeface="Times New Roman" panose="02020603050405020304" pitchFamily="18" charset="0"/>
                        </a:rPr>
                        <a:t>CON</a:t>
                      </a:r>
                    </a:p>
                  </a:txBody>
                  <a:tcPr marL="54864" marR="54864" marT="27432" marB="27432" anchor="ctr">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900" dirty="0">
                          <a:latin typeface="Times New Roman" panose="02020603050405020304" pitchFamily="18" charset="0"/>
                          <a:cs typeface="Times New Roman" panose="02020603050405020304" pitchFamily="18" charset="0"/>
                        </a:rPr>
                        <a:t>T</a:t>
                      </a:r>
                    </a:p>
                  </a:txBody>
                  <a:tcPr marL="54864" marR="54864"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900" dirty="0">
                          <a:latin typeface="Times New Roman" panose="02020603050405020304" pitchFamily="18" charset="0"/>
                          <a:cs typeface="Times New Roman" panose="02020603050405020304" pitchFamily="18" charset="0"/>
                        </a:rPr>
                        <a:t>CON</a:t>
                      </a:r>
                    </a:p>
                  </a:txBody>
                  <a:tcPr marL="54864" marR="54864"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900" dirty="0">
                          <a:latin typeface="Times New Roman" panose="02020603050405020304" pitchFamily="18" charset="0"/>
                          <a:cs typeface="Times New Roman" panose="02020603050405020304" pitchFamily="18" charset="0"/>
                        </a:rPr>
                        <a:t>T</a:t>
                      </a:r>
                    </a:p>
                  </a:txBody>
                  <a:tcPr marL="54864" marR="54864"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900" dirty="0">
                          <a:latin typeface="Times New Roman" panose="02020603050405020304" pitchFamily="18" charset="0"/>
                          <a:cs typeface="Times New Roman" panose="02020603050405020304" pitchFamily="18" charset="0"/>
                        </a:rPr>
                        <a:t>CON</a:t>
                      </a:r>
                    </a:p>
                  </a:txBody>
                  <a:tcPr marL="54864" marR="54864"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900" dirty="0">
                          <a:latin typeface="Times New Roman" panose="02020603050405020304" pitchFamily="18" charset="0"/>
                          <a:cs typeface="Times New Roman" panose="02020603050405020304" pitchFamily="18" charset="0"/>
                        </a:rPr>
                        <a:t>T</a:t>
                      </a:r>
                    </a:p>
                  </a:txBody>
                  <a:tcPr marL="54864" marR="54864" marT="27432" marB="27432"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3162087540"/>
                  </a:ext>
                </a:extLst>
              </a:tr>
              <a:tr h="277158">
                <a:tc gridSpan="2">
                  <a:txBody>
                    <a:bodyPr/>
                    <a:lstStyle/>
                    <a:p>
                      <a:pPr algn="ctr"/>
                      <a:r>
                        <a:rPr lang="en-US" sz="1400" dirty="0">
                          <a:latin typeface="Times New Roman" panose="02020603050405020304" pitchFamily="18" charset="0"/>
                          <a:cs typeface="Times New Roman" panose="02020603050405020304" pitchFamily="18" charset="0"/>
                        </a:rPr>
                        <a:t>Day 5</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2">
                  <a:txBody>
                    <a:bodyPr/>
                    <a:lstStyle/>
                    <a:p>
                      <a:pPr algn="ctr"/>
                      <a:r>
                        <a:rPr lang="en-US" sz="1400" dirty="0">
                          <a:latin typeface="Times New Roman" panose="02020603050405020304" pitchFamily="18" charset="0"/>
                          <a:cs typeface="Times New Roman" panose="02020603050405020304" pitchFamily="18" charset="0"/>
                        </a:rPr>
                        <a:t>Day 8</a:t>
                      </a:r>
                    </a:p>
                  </a:txBody>
                  <a:tcPr marL="54864" marR="54864"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2">
                  <a:txBody>
                    <a:bodyPr/>
                    <a:lstStyle/>
                    <a:p>
                      <a:pPr algn="ctr"/>
                      <a:r>
                        <a:rPr lang="en-US" sz="1400" dirty="0">
                          <a:latin typeface="Times New Roman" panose="02020603050405020304" pitchFamily="18" charset="0"/>
                          <a:cs typeface="Times New Roman" panose="02020603050405020304" pitchFamily="18" charset="0"/>
                        </a:rPr>
                        <a:t>Day 12</a:t>
                      </a:r>
                    </a:p>
                  </a:txBody>
                  <a:tcPr marL="54864" marR="54864" marT="27432" marB="27432"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extLst>
                  <a:ext uri="{0D108BD9-81ED-4DB2-BD59-A6C34878D82A}">
                    <a16:rowId xmlns="" xmlns:a16="http://schemas.microsoft.com/office/drawing/2014/main" val="2233872474"/>
                  </a:ext>
                </a:extLst>
              </a:tr>
            </a:tbl>
          </a:graphicData>
        </a:graphic>
      </p:graphicFrame>
    </p:spTree>
    <p:extLst>
      <p:ext uri="{BB962C8B-B14F-4D97-AF65-F5344CB8AC3E}">
        <p14:creationId xmlns:p14="http://schemas.microsoft.com/office/powerpoint/2010/main" val="990188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BAD27D6F-28CB-4781-A486-F016655746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61637"/>
            <a:ext cx="7315200" cy="3701949"/>
          </a:xfrm>
          <a:prstGeom prst="rect">
            <a:avLst/>
          </a:prstGeom>
        </p:spPr>
      </p:pic>
      <p:grpSp>
        <p:nvGrpSpPr>
          <p:cNvPr id="30" name="Group 29">
            <a:extLst>
              <a:ext uri="{FF2B5EF4-FFF2-40B4-BE49-F238E27FC236}">
                <a16:creationId xmlns="" xmlns:a16="http://schemas.microsoft.com/office/drawing/2014/main" id="{C3B5FB46-BCE7-4306-B4A9-4B6133635DF9}"/>
              </a:ext>
            </a:extLst>
          </p:cNvPr>
          <p:cNvGrpSpPr/>
          <p:nvPr/>
        </p:nvGrpSpPr>
        <p:grpSpPr>
          <a:xfrm>
            <a:off x="1624230" y="2610457"/>
            <a:ext cx="983183" cy="1153129"/>
            <a:chOff x="2048887" y="8063"/>
            <a:chExt cx="1638639" cy="1921882"/>
          </a:xfrm>
        </p:grpSpPr>
        <p:grpSp>
          <p:nvGrpSpPr>
            <p:cNvPr id="29" name="Group 28">
              <a:extLst>
                <a:ext uri="{FF2B5EF4-FFF2-40B4-BE49-F238E27FC236}">
                  <a16:creationId xmlns="" xmlns:a16="http://schemas.microsoft.com/office/drawing/2014/main" id="{DEAC9322-72F9-4319-B368-B98BD18D1FB9}"/>
                </a:ext>
              </a:extLst>
            </p:cNvPr>
            <p:cNvGrpSpPr/>
            <p:nvPr/>
          </p:nvGrpSpPr>
          <p:grpSpPr>
            <a:xfrm>
              <a:off x="2048887" y="262985"/>
              <a:ext cx="1638639" cy="1666960"/>
              <a:chOff x="2048887" y="262985"/>
              <a:chExt cx="1638639" cy="1666960"/>
            </a:xfrm>
          </p:grpSpPr>
          <p:sp>
            <p:nvSpPr>
              <p:cNvPr id="24" name="Title 1">
                <a:extLst>
                  <a:ext uri="{FF2B5EF4-FFF2-40B4-BE49-F238E27FC236}">
                    <a16:creationId xmlns="" xmlns:a16="http://schemas.microsoft.com/office/drawing/2014/main" id="{D9320246-2853-4472-899C-47988EF85170}"/>
                  </a:ext>
                </a:extLst>
              </p:cNvPr>
              <p:cNvSpPr txBox="1">
                <a:spLocks/>
              </p:cNvSpPr>
              <p:nvPr/>
            </p:nvSpPr>
            <p:spPr>
              <a:xfrm>
                <a:off x="2048887" y="262985"/>
                <a:ext cx="1618488" cy="1617445"/>
              </a:xfrm>
              <a:prstGeom prst="rect">
                <a:avLst/>
              </a:prstGeom>
              <a:solidFill>
                <a:srgbClr val="F2F2F2">
                  <a:alpha val="76078"/>
                </a:srgbClr>
              </a:solidFill>
            </p:spPr>
            <p:txBody>
              <a:bodyPr vert="horz" lIns="54864" tIns="27432" rIns="54864" bIns="27432"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720"/>
                  </a:spcAft>
                </a:pPr>
                <a:endParaRPr lang="en-US" sz="1920" dirty="0">
                  <a:solidFill>
                    <a:sysClr val="windowText" lastClr="000000"/>
                  </a:solidFill>
                  <a:latin typeface="Times New Roman" panose="02020603050405020304" pitchFamily="18" charset="0"/>
                  <a:cs typeface="Times New Roman" panose="02020603050405020304" pitchFamily="18" charset="0"/>
                </a:endParaRPr>
              </a:p>
            </p:txBody>
          </p:sp>
          <p:sp>
            <p:nvSpPr>
              <p:cNvPr id="19" name="Oval 18">
                <a:extLst>
                  <a:ext uri="{FF2B5EF4-FFF2-40B4-BE49-F238E27FC236}">
                    <a16:creationId xmlns="" xmlns:a16="http://schemas.microsoft.com/office/drawing/2014/main" id="{F3AFD9C8-FC37-4946-B11F-56A7E147DE90}"/>
                  </a:ext>
                </a:extLst>
              </p:cNvPr>
              <p:cNvSpPr/>
              <p:nvPr/>
            </p:nvSpPr>
            <p:spPr>
              <a:xfrm>
                <a:off x="2192462" y="330953"/>
                <a:ext cx="624840" cy="620892"/>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 xmlns:a16="http://schemas.microsoft.com/office/drawing/2014/main" id="{F700568D-2ECB-42D8-B1A8-827E90128044}"/>
                  </a:ext>
                </a:extLst>
              </p:cNvPr>
              <p:cNvSpPr/>
              <p:nvPr/>
            </p:nvSpPr>
            <p:spPr>
              <a:xfrm>
                <a:off x="2436302" y="1658207"/>
                <a:ext cx="137160" cy="137160"/>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latin typeface="Times New Roman" panose="02020603050405020304" pitchFamily="18" charset="0"/>
                  <a:cs typeface="Times New Roman" panose="02020603050405020304" pitchFamily="18" charset="0"/>
                </a:endParaRPr>
              </a:p>
            </p:txBody>
          </p:sp>
          <p:sp>
            <p:nvSpPr>
              <p:cNvPr id="21" name="Oval 20">
                <a:extLst>
                  <a:ext uri="{FF2B5EF4-FFF2-40B4-BE49-F238E27FC236}">
                    <a16:creationId xmlns="" xmlns:a16="http://schemas.microsoft.com/office/drawing/2014/main" id="{23E2AC7E-681A-4A0B-B341-2DE1B239D03F}"/>
                  </a:ext>
                </a:extLst>
              </p:cNvPr>
              <p:cNvSpPr/>
              <p:nvPr/>
            </p:nvSpPr>
            <p:spPr>
              <a:xfrm>
                <a:off x="2322002" y="921637"/>
                <a:ext cx="365760" cy="365760"/>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dirty="0">
                  <a:latin typeface="Times New Roman" panose="02020603050405020304" pitchFamily="18" charset="0"/>
                  <a:cs typeface="Times New Roman" panose="02020603050405020304" pitchFamily="18" charset="0"/>
                </a:endParaRPr>
              </a:p>
            </p:txBody>
          </p:sp>
          <p:sp>
            <p:nvSpPr>
              <p:cNvPr id="23" name="Content Placeholder 2">
                <a:extLst>
                  <a:ext uri="{FF2B5EF4-FFF2-40B4-BE49-F238E27FC236}">
                    <a16:creationId xmlns="" xmlns:a16="http://schemas.microsoft.com/office/drawing/2014/main" id="{D3A25068-547A-4EE5-8695-FDC1C851EEE8}"/>
                  </a:ext>
                </a:extLst>
              </p:cNvPr>
              <p:cNvSpPr txBox="1">
                <a:spLocks/>
              </p:cNvSpPr>
              <p:nvPr/>
            </p:nvSpPr>
            <p:spPr>
              <a:xfrm>
                <a:off x="2836803" y="457199"/>
                <a:ext cx="850723" cy="1472746"/>
              </a:xfrm>
              <a:prstGeom prst="rect">
                <a:avLst/>
              </a:prstGeom>
            </p:spPr>
            <p:txBody>
              <a:bodyPr vert="horz" lIns="0" tIns="27432" rIns="0" bIns="27432"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None/>
                </a:pPr>
                <a:r>
                  <a:rPr lang="en-US" sz="840" dirty="0">
                    <a:latin typeface="Times New Roman" panose="02020603050405020304" pitchFamily="18" charset="0"/>
                    <a:cs typeface="Times New Roman" panose="02020603050405020304" pitchFamily="18" charset="0"/>
                  </a:rPr>
                  <a:t>2,700,000</a:t>
                </a:r>
              </a:p>
              <a:p>
                <a:pPr marL="0" indent="0" algn="ctr">
                  <a:spcBef>
                    <a:spcPts val="0"/>
                  </a:spcBef>
                  <a:spcAft>
                    <a:spcPts val="0"/>
                  </a:spcAft>
                  <a:buNone/>
                </a:pPr>
                <a:endParaRPr lang="en-US" sz="720" dirty="0">
                  <a:latin typeface="Times New Roman" panose="02020603050405020304" pitchFamily="18" charset="0"/>
                  <a:cs typeface="Times New Roman" panose="02020603050405020304" pitchFamily="18" charset="0"/>
                </a:endParaRPr>
              </a:p>
              <a:p>
                <a:pPr marL="0" indent="0" algn="ctr">
                  <a:spcBef>
                    <a:spcPts val="0"/>
                  </a:spcBef>
                  <a:spcAft>
                    <a:spcPts val="0"/>
                  </a:spcAft>
                  <a:buNone/>
                </a:pPr>
                <a:endParaRPr lang="en-US" sz="840" dirty="0">
                  <a:latin typeface="Times New Roman" panose="02020603050405020304" pitchFamily="18" charset="0"/>
                  <a:cs typeface="Times New Roman" panose="02020603050405020304" pitchFamily="18" charset="0"/>
                </a:endParaRPr>
              </a:p>
              <a:p>
                <a:pPr marL="0" indent="0" algn="ctr">
                  <a:spcBef>
                    <a:spcPts val="0"/>
                  </a:spcBef>
                  <a:spcAft>
                    <a:spcPts val="0"/>
                  </a:spcAft>
                  <a:buNone/>
                </a:pPr>
                <a:endParaRPr lang="en-US" sz="300" dirty="0">
                  <a:latin typeface="Times New Roman" panose="02020603050405020304" pitchFamily="18" charset="0"/>
                  <a:cs typeface="Times New Roman" panose="02020603050405020304" pitchFamily="18" charset="0"/>
                </a:endParaRPr>
              </a:p>
              <a:p>
                <a:pPr marL="0" indent="0" algn="ctr">
                  <a:spcBef>
                    <a:spcPts val="0"/>
                  </a:spcBef>
                  <a:spcAft>
                    <a:spcPts val="0"/>
                  </a:spcAft>
                  <a:buNone/>
                </a:pPr>
                <a:r>
                  <a:rPr lang="en-US" sz="840" dirty="0">
                    <a:latin typeface="Times New Roman" panose="02020603050405020304" pitchFamily="18" charset="0"/>
                    <a:cs typeface="Times New Roman" panose="02020603050405020304" pitchFamily="18" charset="0"/>
                  </a:rPr>
                  <a:t>1,350,000</a:t>
                </a:r>
              </a:p>
              <a:p>
                <a:pPr marL="0" indent="0" algn="ctr">
                  <a:spcBef>
                    <a:spcPts val="0"/>
                  </a:spcBef>
                  <a:spcAft>
                    <a:spcPts val="0"/>
                  </a:spcAft>
                  <a:buNone/>
                </a:pPr>
                <a:endParaRPr lang="en-US" sz="1140" dirty="0">
                  <a:latin typeface="Times New Roman" panose="02020603050405020304" pitchFamily="18" charset="0"/>
                  <a:cs typeface="Times New Roman" panose="02020603050405020304" pitchFamily="18" charset="0"/>
                </a:endParaRPr>
              </a:p>
              <a:p>
                <a:pPr marL="0" indent="0" algn="ctr">
                  <a:spcBef>
                    <a:spcPts val="0"/>
                  </a:spcBef>
                  <a:spcAft>
                    <a:spcPts val="0"/>
                  </a:spcAft>
                  <a:buNone/>
                </a:pPr>
                <a:r>
                  <a:rPr lang="en-US" sz="840" dirty="0">
                    <a:latin typeface="Times New Roman" panose="02020603050405020304" pitchFamily="18" charset="0"/>
                    <a:cs typeface="Times New Roman" panose="02020603050405020304" pitchFamily="18" charset="0"/>
                  </a:rPr>
                  <a:t>675,000</a:t>
                </a:r>
              </a:p>
              <a:p>
                <a:pPr marL="0" indent="0" algn="ctr">
                  <a:spcBef>
                    <a:spcPts val="0"/>
                  </a:spcBef>
                  <a:spcAft>
                    <a:spcPts val="0"/>
                  </a:spcAft>
                  <a:buNone/>
                </a:pPr>
                <a:endParaRPr lang="en-US" sz="540" dirty="0">
                  <a:latin typeface="Times New Roman" panose="02020603050405020304" pitchFamily="18" charset="0"/>
                  <a:cs typeface="Times New Roman" panose="02020603050405020304" pitchFamily="18" charset="0"/>
                </a:endParaRPr>
              </a:p>
              <a:p>
                <a:pPr marL="0" indent="0" algn="ctr">
                  <a:spcBef>
                    <a:spcPts val="0"/>
                  </a:spcBef>
                  <a:spcAft>
                    <a:spcPts val="0"/>
                  </a:spcAft>
                  <a:buNone/>
                </a:pPr>
                <a:r>
                  <a:rPr lang="en-US" sz="840" dirty="0">
                    <a:latin typeface="Times New Roman" panose="02020603050405020304" pitchFamily="18" charset="0"/>
                    <a:cs typeface="Times New Roman" panose="02020603050405020304" pitchFamily="18" charset="0"/>
                  </a:rPr>
                  <a:t>2</a:t>
                </a:r>
              </a:p>
            </p:txBody>
          </p:sp>
          <p:sp>
            <p:nvSpPr>
              <p:cNvPr id="27" name="Oval 26">
                <a:extLst>
                  <a:ext uri="{FF2B5EF4-FFF2-40B4-BE49-F238E27FC236}">
                    <a16:creationId xmlns="" xmlns:a16="http://schemas.microsoft.com/office/drawing/2014/main" id="{F1B7B542-0EE6-42DA-99CC-7ED5F75BA30A}"/>
                  </a:ext>
                </a:extLst>
              </p:cNvPr>
              <p:cNvSpPr/>
              <p:nvPr/>
            </p:nvSpPr>
            <p:spPr>
              <a:xfrm>
                <a:off x="2386010" y="1343235"/>
                <a:ext cx="237743" cy="237743"/>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dirty="0">
                  <a:latin typeface="Times New Roman" panose="02020603050405020304" pitchFamily="18" charset="0"/>
                  <a:cs typeface="Times New Roman" panose="02020603050405020304" pitchFamily="18" charset="0"/>
                </a:endParaRPr>
              </a:p>
            </p:txBody>
          </p:sp>
        </p:grpSp>
        <p:sp>
          <p:nvSpPr>
            <p:cNvPr id="28" name="Content Placeholder 2">
              <a:extLst>
                <a:ext uri="{FF2B5EF4-FFF2-40B4-BE49-F238E27FC236}">
                  <a16:creationId xmlns="" xmlns:a16="http://schemas.microsoft.com/office/drawing/2014/main" id="{2F2943CB-0E14-4558-A80C-02A361DC1233}"/>
                </a:ext>
              </a:extLst>
            </p:cNvPr>
            <p:cNvSpPr txBox="1">
              <a:spLocks/>
            </p:cNvSpPr>
            <p:nvPr/>
          </p:nvSpPr>
          <p:spPr>
            <a:xfrm>
              <a:off x="2171613" y="8063"/>
              <a:ext cx="1364605" cy="300755"/>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None/>
              </a:pPr>
              <a:r>
                <a:rPr lang="en-US" sz="840" b="1" dirty="0">
                  <a:solidFill>
                    <a:schemeClr val="tx1"/>
                  </a:solidFill>
                  <a:latin typeface="Times New Roman" panose="02020603050405020304" pitchFamily="18" charset="0"/>
                  <a:cs typeface="Times New Roman" panose="02020603050405020304" pitchFamily="18" charset="0"/>
                </a:rPr>
                <a:t>Number of Reads</a:t>
              </a:r>
            </a:p>
          </p:txBody>
        </p:sp>
      </p:grpSp>
      <p:grpSp>
        <p:nvGrpSpPr>
          <p:cNvPr id="3" name="Group 2">
            <a:extLst>
              <a:ext uri="{FF2B5EF4-FFF2-40B4-BE49-F238E27FC236}">
                <a16:creationId xmlns="" xmlns:a16="http://schemas.microsoft.com/office/drawing/2014/main" id="{2FACF37E-4A7C-42C6-9472-3E46CCAA2CF3}"/>
              </a:ext>
            </a:extLst>
          </p:cNvPr>
          <p:cNvGrpSpPr/>
          <p:nvPr/>
        </p:nvGrpSpPr>
        <p:grpSpPr>
          <a:xfrm>
            <a:off x="606099" y="2608393"/>
            <a:ext cx="971093" cy="1155195"/>
            <a:chOff x="8752397" y="38984"/>
            <a:chExt cx="1618488" cy="1925325"/>
          </a:xfrm>
        </p:grpSpPr>
        <p:grpSp>
          <p:nvGrpSpPr>
            <p:cNvPr id="2" name="Group 1">
              <a:extLst>
                <a:ext uri="{FF2B5EF4-FFF2-40B4-BE49-F238E27FC236}">
                  <a16:creationId xmlns="" xmlns:a16="http://schemas.microsoft.com/office/drawing/2014/main" id="{B10AC978-B955-4C66-8066-FB7C63FFFB89}"/>
                </a:ext>
              </a:extLst>
            </p:cNvPr>
            <p:cNvGrpSpPr/>
            <p:nvPr/>
          </p:nvGrpSpPr>
          <p:grpSpPr>
            <a:xfrm>
              <a:off x="8752397" y="38984"/>
              <a:ext cx="1618488" cy="1925325"/>
              <a:chOff x="8752397" y="38984"/>
              <a:chExt cx="1618488" cy="1925325"/>
            </a:xfrm>
          </p:grpSpPr>
          <p:grpSp>
            <p:nvGrpSpPr>
              <p:cNvPr id="32" name="Group 31">
                <a:extLst>
                  <a:ext uri="{FF2B5EF4-FFF2-40B4-BE49-F238E27FC236}">
                    <a16:creationId xmlns="" xmlns:a16="http://schemas.microsoft.com/office/drawing/2014/main" id="{43B6DBD2-B85C-4BA6-8491-F5E7EE2A99EE}"/>
                  </a:ext>
                </a:extLst>
              </p:cNvPr>
              <p:cNvGrpSpPr/>
              <p:nvPr/>
            </p:nvGrpSpPr>
            <p:grpSpPr>
              <a:xfrm>
                <a:off x="8752397" y="38984"/>
                <a:ext cx="1618488" cy="1925325"/>
                <a:chOff x="105197" y="4620"/>
                <a:chExt cx="1618488" cy="1925325"/>
              </a:xfrm>
            </p:grpSpPr>
            <p:grpSp>
              <p:nvGrpSpPr>
                <p:cNvPr id="25" name="Group 24">
                  <a:extLst>
                    <a:ext uri="{FF2B5EF4-FFF2-40B4-BE49-F238E27FC236}">
                      <a16:creationId xmlns="" xmlns:a16="http://schemas.microsoft.com/office/drawing/2014/main" id="{E678CFFB-6714-4C76-84FC-77A921C8D526}"/>
                    </a:ext>
                  </a:extLst>
                </p:cNvPr>
                <p:cNvGrpSpPr/>
                <p:nvPr/>
              </p:nvGrpSpPr>
              <p:grpSpPr>
                <a:xfrm>
                  <a:off x="105197" y="262986"/>
                  <a:ext cx="1618488" cy="1666959"/>
                  <a:chOff x="10220241" y="82075"/>
                  <a:chExt cx="1618488" cy="1666959"/>
                </a:xfrm>
              </p:grpSpPr>
              <p:sp>
                <p:nvSpPr>
                  <p:cNvPr id="17" name="Title 1">
                    <a:extLst>
                      <a:ext uri="{FF2B5EF4-FFF2-40B4-BE49-F238E27FC236}">
                        <a16:creationId xmlns="" xmlns:a16="http://schemas.microsoft.com/office/drawing/2014/main" id="{74442DD6-DD82-4492-8531-55C5399A6C00}"/>
                      </a:ext>
                    </a:extLst>
                  </p:cNvPr>
                  <p:cNvSpPr txBox="1">
                    <a:spLocks/>
                  </p:cNvSpPr>
                  <p:nvPr/>
                </p:nvSpPr>
                <p:spPr>
                  <a:xfrm>
                    <a:off x="10220241" y="82075"/>
                    <a:ext cx="1618488" cy="1617445"/>
                  </a:xfrm>
                  <a:prstGeom prst="rect">
                    <a:avLst/>
                  </a:prstGeom>
                  <a:solidFill>
                    <a:srgbClr val="F2F2F2">
                      <a:alpha val="76078"/>
                    </a:srgbClr>
                  </a:solidFill>
                </p:spPr>
                <p:txBody>
                  <a:bodyPr vert="horz" lIns="54864" tIns="27432" rIns="54864" bIns="27432"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720"/>
                      </a:spcAft>
                    </a:pPr>
                    <a:endParaRPr lang="en-US" sz="1920" dirty="0">
                      <a:solidFill>
                        <a:sysClr val="windowText" lastClr="00000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 xmlns:a16="http://schemas.microsoft.com/office/drawing/2014/main" id="{C8EB08BD-C9DA-4C5A-B11C-EA2F3117A64B}"/>
                      </a:ext>
                    </a:extLst>
                  </p:cNvPr>
                  <p:cNvSpPr txBox="1">
                    <a:spLocks/>
                  </p:cNvSpPr>
                  <p:nvPr/>
                </p:nvSpPr>
                <p:spPr>
                  <a:xfrm>
                    <a:off x="10580692" y="141606"/>
                    <a:ext cx="574174" cy="1607428"/>
                  </a:xfrm>
                  <a:prstGeom prst="rect">
                    <a:avLst/>
                  </a:prstGeom>
                </p:spPr>
                <p:txBody>
                  <a:bodyPr vert="horz" lIns="0" tIns="27432" rIns="0" bIns="27432"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840" b="1" dirty="0">
                        <a:latin typeface="Times New Roman" panose="02020603050405020304" pitchFamily="18" charset="0"/>
                        <a:cs typeface="Times New Roman" panose="02020603050405020304" pitchFamily="18" charset="0"/>
                      </a:rPr>
                      <a:t>3.6</a:t>
                    </a: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840" b="1" dirty="0">
                        <a:latin typeface="Times New Roman" panose="02020603050405020304" pitchFamily="18" charset="0"/>
                        <a:cs typeface="Times New Roman" panose="02020603050405020304" pitchFamily="18" charset="0"/>
                      </a:rPr>
                      <a:t>1</a:t>
                    </a:r>
                  </a:p>
                  <a:p>
                    <a:pPr>
                      <a:spcBef>
                        <a:spcPts val="0"/>
                      </a:spcBef>
                      <a:spcAft>
                        <a:spcPts val="0"/>
                      </a:spcAft>
                    </a:pPr>
                    <a:r>
                      <a:rPr lang="en-US" sz="840" b="1" dirty="0">
                        <a:latin typeface="Times New Roman" panose="02020603050405020304" pitchFamily="18" charset="0"/>
                        <a:cs typeface="Times New Roman" panose="02020603050405020304" pitchFamily="18" charset="0"/>
                      </a:rPr>
                      <a:t>0</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 xmlns:a16="http://schemas.microsoft.com/office/drawing/2014/main" id="{81B0E99B-7853-4BC6-A2B0-CBE0B448F2C4}"/>
                          </a:ext>
                        </a:extLst>
                      </p:cNvPr>
                      <p:cNvSpPr txBox="1">
                        <a:spLocks/>
                      </p:cNvSpPr>
                      <p:nvPr/>
                    </p:nvSpPr>
                    <p:spPr>
                      <a:xfrm>
                        <a:off x="10863558" y="561623"/>
                        <a:ext cx="890124" cy="686476"/>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endParaRPr lang="en-US" sz="840" b="1" dirty="0">
                          <a:latin typeface="Times New Roman" panose="02020603050405020304" pitchFamily="18" charset="0"/>
                          <a:cs typeface="Times New Roman" panose="02020603050405020304" pitchFamily="18" charset="0"/>
                        </a:endParaRPr>
                      </a:p>
                    </p:txBody>
                  </p:sp>
                </mc:Choice>
                <mc:Fallback xmlns="">
                  <p:sp>
                    <p:nvSpPr>
                      <p:cNvPr id="11" name="Content Placeholder 2">
                        <a:extLst>
                          <a:ext uri="{FF2B5EF4-FFF2-40B4-BE49-F238E27FC236}">
                            <a16:creationId xmlns:a16="http://schemas.microsoft.com/office/drawing/2014/main" id="{81B0E99B-7853-4BC6-A2B0-CBE0B448F2C4}"/>
                          </a:ext>
                        </a:extLst>
                      </p:cNvPr>
                      <p:cNvSpPr txBox="1">
                        <a:spLocks noRot="1" noChangeAspect="1" noMove="1" noResize="1" noEditPoints="1" noAdjustHandles="1" noChangeArrowheads="1" noChangeShapeType="1" noTextEdit="1"/>
                      </p:cNvSpPr>
                      <p:nvPr/>
                    </p:nvSpPr>
                    <p:spPr>
                      <a:xfrm>
                        <a:off x="10863558" y="561623"/>
                        <a:ext cx="890124" cy="686476"/>
                      </a:xfrm>
                      <a:prstGeom prst="rect">
                        <a:avLst/>
                      </a:prstGeom>
                      <a:blipFill>
                        <a:blip r:embed="rId4"/>
                        <a:stretch>
                          <a:fillRect l="-5747" r="-2299"/>
                        </a:stretch>
                      </a:blipFill>
                    </p:spPr>
                    <p:txBody>
                      <a:bodyPr/>
                      <a:lstStyle/>
                      <a:p>
                        <a:r>
                          <a:rPr lang="en-US">
                            <a:noFill/>
                          </a:rPr>
                          <a:t> </a:t>
                        </a:r>
                      </a:p>
                    </p:txBody>
                  </p:sp>
                </mc:Fallback>
              </mc:AlternateContent>
            </p:grpSp>
            <p:sp>
              <p:nvSpPr>
                <p:cNvPr id="31" name="Content Placeholder 2">
                  <a:extLst>
                    <a:ext uri="{FF2B5EF4-FFF2-40B4-BE49-F238E27FC236}">
                      <a16:creationId xmlns="" xmlns:a16="http://schemas.microsoft.com/office/drawing/2014/main" id="{772CCAEE-9206-4B7A-B6DF-FAA99BD217E6}"/>
                    </a:ext>
                  </a:extLst>
                </p:cNvPr>
                <p:cNvSpPr txBox="1">
                  <a:spLocks/>
                </p:cNvSpPr>
                <p:nvPr/>
              </p:nvSpPr>
              <p:spPr>
                <a:xfrm>
                  <a:off x="233067" y="4620"/>
                  <a:ext cx="1364605" cy="300755"/>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None/>
                  </a:pPr>
                  <a:r>
                    <a:rPr lang="en-US" sz="840" b="1" dirty="0">
                      <a:solidFill>
                        <a:schemeClr val="tx1"/>
                      </a:solidFill>
                      <a:latin typeface="Times New Roman" panose="02020603050405020304" pitchFamily="18" charset="0"/>
                      <a:cs typeface="Times New Roman" panose="02020603050405020304" pitchFamily="18" charset="0"/>
                    </a:rPr>
                    <a:t>Occurrence</a:t>
                  </a:r>
                </a:p>
              </p:txBody>
            </p:sp>
          </p:grpSp>
          <p:pic>
            <p:nvPicPr>
              <p:cNvPr id="26" name="Picture 25">
                <a:extLst>
                  <a:ext uri="{FF2B5EF4-FFF2-40B4-BE49-F238E27FC236}">
                    <a16:creationId xmlns="" xmlns:a16="http://schemas.microsoft.com/office/drawing/2014/main" id="{F7BC0AE6-1FCE-43BF-A50B-BF17490F4B11}"/>
                  </a:ext>
                </a:extLst>
              </p:cNvPr>
              <p:cNvPicPr>
                <a:picLocks noChangeAspect="1"/>
              </p:cNvPicPr>
              <p:nvPr/>
            </p:nvPicPr>
            <p:blipFill rotWithShape="1">
              <a:blip r:embed="rId5"/>
              <a:srcRect r="3481" b="6431"/>
              <a:stretch/>
            </p:blipFill>
            <p:spPr>
              <a:xfrm rot="16200000">
                <a:off x="8244226" y="990327"/>
                <a:ext cx="1501077" cy="347858"/>
              </a:xfrm>
              <a:prstGeom prst="rect">
                <a:avLst/>
              </a:prstGeom>
            </p:spPr>
          </p:pic>
        </p:grpSp>
        <p:sp>
          <p:nvSpPr>
            <p:cNvPr id="35" name="Oval 34">
              <a:extLst>
                <a:ext uri="{FF2B5EF4-FFF2-40B4-BE49-F238E27FC236}">
                  <a16:creationId xmlns="" xmlns:a16="http://schemas.microsoft.com/office/drawing/2014/main" id="{18643A74-44DB-4588-A983-80F9B6DA8DB5}"/>
                </a:ext>
              </a:extLst>
            </p:cNvPr>
            <p:cNvSpPr/>
            <p:nvPr/>
          </p:nvSpPr>
          <p:spPr>
            <a:xfrm>
              <a:off x="9623971" y="1323324"/>
              <a:ext cx="365760" cy="365760"/>
            </a:xfrm>
            <a:prstGeom prst="ellipse">
              <a:avLst/>
            </a:prstGeom>
            <a:solidFill>
              <a:schemeClr val="accent5">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dirty="0">
                <a:latin typeface="Times New Roman" panose="02020603050405020304" pitchFamily="18" charset="0"/>
                <a:cs typeface="Times New Roman" panose="02020603050405020304" pitchFamily="18" charset="0"/>
              </a:endParaRPr>
            </a:p>
          </p:txBody>
        </p:sp>
        <p:sp>
          <p:nvSpPr>
            <p:cNvPr id="36" name="Diamond 35">
              <a:extLst>
                <a:ext uri="{FF2B5EF4-FFF2-40B4-BE49-F238E27FC236}">
                  <a16:creationId xmlns="" xmlns:a16="http://schemas.microsoft.com/office/drawing/2014/main" id="{5E81E92B-5B1B-4ACD-BEEF-E7AAD089092B}"/>
                </a:ext>
              </a:extLst>
            </p:cNvPr>
            <p:cNvSpPr/>
            <p:nvPr/>
          </p:nvSpPr>
          <p:spPr>
            <a:xfrm>
              <a:off x="9623971" y="388679"/>
              <a:ext cx="365760" cy="365760"/>
            </a:xfrm>
            <a:prstGeom prst="diamond">
              <a:avLst/>
            </a:prstGeom>
            <a:solidFill>
              <a:srgbClr val="C0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dirty="0">
                <a:latin typeface="Times New Roman" panose="02020603050405020304" pitchFamily="18" charset="0"/>
                <a:cs typeface="Times New Roman" panose="02020603050405020304" pitchFamily="18" charset="0"/>
              </a:endParaRPr>
            </a:p>
          </p:txBody>
        </p:sp>
      </p:grpSp>
      <p:sp>
        <p:nvSpPr>
          <p:cNvPr id="4" name="Rectangle 3">
            <a:extLst>
              <a:ext uri="{FF2B5EF4-FFF2-40B4-BE49-F238E27FC236}">
                <a16:creationId xmlns="" xmlns:a16="http://schemas.microsoft.com/office/drawing/2014/main" id="{5EB567E4-8A3E-4B6B-9DAE-BFD6245E6F5D}"/>
              </a:ext>
            </a:extLst>
          </p:cNvPr>
          <p:cNvSpPr/>
          <p:nvPr/>
        </p:nvSpPr>
        <p:spPr>
          <a:xfrm>
            <a:off x="652781" y="4144872"/>
            <a:ext cx="7023100" cy="1200329"/>
          </a:xfrm>
          <a:prstGeom prst="rect">
            <a:avLst/>
          </a:prstGeom>
        </p:spPr>
        <p:txBody>
          <a:bodyPr wrap="square">
            <a:spAutoFit/>
          </a:bodyPr>
          <a:lstStyle/>
          <a:p>
            <a:pPr defTabSz="548399">
              <a:defRPr/>
            </a:pPr>
            <a:r>
              <a:rPr lang="en-US" sz="1200" dirty="0">
                <a:latin typeface="Times New Roman" panose="02020603050405020304" pitchFamily="18" charset="0"/>
                <a:cs typeface="Times New Roman" panose="02020603050405020304" pitchFamily="18" charset="0"/>
              </a:rPr>
              <a:t>Figure 7. Co-occurrence network analysis based on Bray-Curtis dissimilarity metric (max distance =0.5, Order level) for water samples from Trial 3 (n=18). Taxa that change in the same way share an edge; nodes that have edges occur in the same proportions and in the same samples. Darker blue circle nodes indicate taxa that occur</a:t>
            </a:r>
            <a:r>
              <a:rPr lang="en-US" sz="1200" dirty="0">
                <a:solidFill>
                  <a:srgbClr val="FF0000"/>
                </a:solidFill>
                <a:latin typeface="Times New Roman" panose="02020603050405020304" pitchFamily="18" charset="0"/>
                <a:cs typeface="Times New Roman" panose="02020603050405020304" pitchFamily="18" charset="0"/>
              </a:rPr>
              <a:t>s</a:t>
            </a:r>
            <a:r>
              <a:rPr lang="en-US" sz="1200" dirty="0">
                <a:latin typeface="Times New Roman" panose="02020603050405020304" pitchFamily="18" charset="0"/>
                <a:cs typeface="Times New Roman" panose="02020603050405020304" pitchFamily="18" charset="0"/>
              </a:rPr>
              <a:t> in the Control significantly more than Treated water samples. White nodes have equal occurrence in treated and control water samples. Darker red diamond nodes indicated taxa that occurs in the Treated significantly more than Control water samples. </a:t>
            </a:r>
          </a:p>
        </p:txBody>
      </p:sp>
    </p:spTree>
    <p:extLst>
      <p:ext uri="{BB962C8B-B14F-4D97-AF65-F5344CB8AC3E}">
        <p14:creationId xmlns:p14="http://schemas.microsoft.com/office/powerpoint/2010/main" val="3096831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1C252E-A4C8-400D-B9C3-068C0EA1418F}"/>
              </a:ext>
            </a:extLst>
          </p:cNvPr>
          <p:cNvSpPr>
            <a:spLocks noGrp="1"/>
          </p:cNvSpPr>
          <p:nvPr>
            <p:ph type="title"/>
          </p:nvPr>
        </p:nvSpPr>
        <p:spPr/>
        <p:txBody>
          <a:bodyPr/>
          <a:lstStyle/>
          <a:p>
            <a:r>
              <a:rPr lang="en-US" dirty="0"/>
              <a:t>Supplementary </a:t>
            </a:r>
            <a:br>
              <a:rPr lang="en-US" dirty="0"/>
            </a:br>
            <a:r>
              <a:rPr lang="en-US" dirty="0"/>
              <a:t>Figures &amp; Tables</a:t>
            </a:r>
          </a:p>
        </p:txBody>
      </p:sp>
    </p:spTree>
    <p:extLst>
      <p:ext uri="{BB962C8B-B14F-4D97-AF65-F5344CB8AC3E}">
        <p14:creationId xmlns:p14="http://schemas.microsoft.com/office/powerpoint/2010/main" val="1902065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63833</TotalTime>
  <Words>3173</Words>
  <Application>Microsoft Macintosh PowerPoint</Application>
  <PresentationFormat>Custom</PresentationFormat>
  <Paragraphs>1128</Paragraphs>
  <Slides>22</Slides>
  <Notes>20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PowerPoint Presentation</vt:lpstr>
      <vt:lpstr>PowerPoint Presentation</vt:lpstr>
      <vt:lpstr>Trial 1</vt:lpstr>
      <vt:lpstr>PowerPoint Presentation</vt:lpstr>
      <vt:lpstr>PowerPoint Presentation</vt:lpstr>
      <vt:lpstr>PowerPoint Presentation</vt:lpstr>
      <vt:lpstr>PowerPoint Presentation</vt:lpstr>
      <vt:lpstr>Supplementary  Figures &amp; Tables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Rebecca Stevick</dc:creator>
  <cp:lastModifiedBy>David Nelson</cp:lastModifiedBy>
  <cp:revision>2062</cp:revision>
  <cp:lastPrinted>2017-12-13T20:05:43Z</cp:lastPrinted>
  <dcterms:created xsi:type="dcterms:W3CDTF">2017-09-02T01:53:31Z</dcterms:created>
  <dcterms:modified xsi:type="dcterms:W3CDTF">2018-12-12T22:25:59Z</dcterms:modified>
</cp:coreProperties>
</file>