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handoutMasterIdLst>
    <p:handoutMasterId r:id="rId26"/>
  </p:handoutMasterIdLst>
  <p:sldIdLst>
    <p:sldId id="314" r:id="rId2"/>
    <p:sldId id="351" r:id="rId3"/>
    <p:sldId id="276" r:id="rId4"/>
    <p:sldId id="341" r:id="rId5"/>
    <p:sldId id="356" r:id="rId6"/>
    <p:sldId id="305" r:id="rId7"/>
    <p:sldId id="352" r:id="rId8"/>
    <p:sldId id="326" r:id="rId9"/>
    <p:sldId id="350" r:id="rId10"/>
    <p:sldId id="355" r:id="rId11"/>
    <p:sldId id="339" r:id="rId12"/>
    <p:sldId id="369" r:id="rId13"/>
    <p:sldId id="274" r:id="rId14"/>
    <p:sldId id="306" r:id="rId15"/>
    <p:sldId id="360" r:id="rId16"/>
    <p:sldId id="361" r:id="rId17"/>
    <p:sldId id="362" r:id="rId18"/>
    <p:sldId id="363" r:id="rId19"/>
    <p:sldId id="364" r:id="rId20"/>
    <p:sldId id="365" r:id="rId21"/>
    <p:sldId id="366" r:id="rId22"/>
    <p:sldId id="368" r:id="rId23"/>
    <p:sldId id="367" r:id="rId24"/>
  </p:sldIdLst>
  <p:sldSz cx="8229600" cy="5486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Stevick" initials="R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BD"/>
    <a:srgbClr val="ADD8E6"/>
    <a:srgbClr val="FF9B9B"/>
    <a:srgbClr val="E6E6E6"/>
    <a:srgbClr val="CCFFFF"/>
    <a:srgbClr val="8B0000"/>
    <a:srgbClr val="E7E7E7"/>
    <a:srgbClr val="99FFCC"/>
    <a:srgbClr val="93FFC4"/>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6" autoAdjust="0"/>
    <p:restoredTop sz="91207" autoAdjust="0"/>
  </p:normalViewPr>
  <p:slideViewPr>
    <p:cSldViewPr snapToGrid="0">
      <p:cViewPr>
        <p:scale>
          <a:sx n="126" d="100"/>
          <a:sy n="126" d="100"/>
        </p:scale>
        <p:origin x="432" y="-216"/>
      </p:cViewPr>
      <p:guideLst/>
    </p:cSldViewPr>
  </p:slideViewPr>
  <p:notesTextViewPr>
    <p:cViewPr>
      <p:scale>
        <a:sx n="1" d="1"/>
        <a:sy n="1" d="1"/>
      </p:scale>
      <p:origin x="0" y="0"/>
    </p:cViewPr>
  </p:notesTextViewPr>
  <p:notesViewPr>
    <p:cSldViewPr snapToGrid="0">
      <p:cViewPr varScale="1">
        <p:scale>
          <a:sx n="84" d="100"/>
          <a:sy n="84" d="100"/>
        </p:scale>
        <p:origin x="3837" y="5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9C96CFC-6884-4CCA-B1C8-7C8C3484BA02}"/>
              </a:ext>
            </a:extLst>
          </p:cNvPr>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a:extLst>
              <a:ext uri="{FF2B5EF4-FFF2-40B4-BE49-F238E27FC236}">
                <a16:creationId xmlns:a16="http://schemas.microsoft.com/office/drawing/2014/main" xmlns="" id="{7E552249-467F-4136-B2B1-D2484E4E47E1}"/>
              </a:ext>
            </a:extLst>
          </p:cNvPr>
          <p:cNvSpPr>
            <a:spLocks noGrp="1"/>
          </p:cNvSpPr>
          <p:nvPr>
            <p:ph type="dt" sz="quarter" idx="1"/>
          </p:nvPr>
        </p:nvSpPr>
        <p:spPr>
          <a:xfrm>
            <a:off x="3970938" y="1"/>
            <a:ext cx="3037840" cy="466434"/>
          </a:xfrm>
          <a:prstGeom prst="rect">
            <a:avLst/>
          </a:prstGeom>
        </p:spPr>
        <p:txBody>
          <a:bodyPr vert="horz" lIns="93136" tIns="46569" rIns="93136" bIns="46569" rtlCol="0"/>
          <a:lstStyle>
            <a:lvl1pPr algn="r">
              <a:defRPr sz="1200"/>
            </a:lvl1pPr>
          </a:lstStyle>
          <a:p>
            <a:fld id="{0CF09AC2-FE88-49D0-BBE4-6DD0FC4EF3A7}" type="datetimeFigureOut">
              <a:rPr lang="en-US" smtClean="0"/>
              <a:t>1/21/19</a:t>
            </a:fld>
            <a:endParaRPr lang="en-US"/>
          </a:p>
        </p:txBody>
      </p:sp>
      <p:sp>
        <p:nvSpPr>
          <p:cNvPr id="4" name="Footer Placeholder 3">
            <a:extLst>
              <a:ext uri="{FF2B5EF4-FFF2-40B4-BE49-F238E27FC236}">
                <a16:creationId xmlns:a16="http://schemas.microsoft.com/office/drawing/2014/main" xmlns="" id="{2913C2D4-141C-42C1-A431-812F909CF29F}"/>
              </a:ext>
            </a:extLst>
          </p:cNvPr>
          <p:cNvSpPr>
            <a:spLocks noGrp="1"/>
          </p:cNvSpPr>
          <p:nvPr>
            <p:ph type="ftr" sz="quarter" idx="2"/>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BEBCA9A-1E2C-4F63-8247-2C4916E5F021}"/>
              </a:ext>
            </a:extLst>
          </p:cNvPr>
          <p:cNvSpPr>
            <a:spLocks noGrp="1"/>
          </p:cNvSpPr>
          <p:nvPr>
            <p:ph type="sldNum" sz="quarter" idx="3"/>
          </p:nvPr>
        </p:nvSpPr>
        <p:spPr>
          <a:xfrm>
            <a:off x="3970938" y="8829970"/>
            <a:ext cx="3037840" cy="466433"/>
          </a:xfrm>
          <a:prstGeom prst="rect">
            <a:avLst/>
          </a:prstGeom>
        </p:spPr>
        <p:txBody>
          <a:bodyPr vert="horz" lIns="93136" tIns="46569" rIns="93136" bIns="46569" rtlCol="0" anchor="b"/>
          <a:lstStyle>
            <a:lvl1pPr algn="r">
              <a:defRPr sz="1200"/>
            </a:lvl1pPr>
          </a:lstStyle>
          <a:p>
            <a:fld id="{63E2EC15-428D-4394-94D1-D38107851599}" type="slidenum">
              <a:rPr lang="en-US" smtClean="0"/>
              <a:t>‹#›</a:t>
            </a:fld>
            <a:endParaRPr lang="en-US"/>
          </a:p>
        </p:txBody>
      </p:sp>
    </p:spTree>
    <p:extLst>
      <p:ext uri="{BB962C8B-B14F-4D97-AF65-F5344CB8AC3E}">
        <p14:creationId xmlns:p14="http://schemas.microsoft.com/office/powerpoint/2010/main" val="3862781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36" tIns="46569" rIns="93136" bIns="4656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36" tIns="46569" rIns="93136" bIns="46569" rtlCol="0"/>
          <a:lstStyle>
            <a:lvl1pPr algn="r">
              <a:defRPr sz="1200"/>
            </a:lvl1pPr>
          </a:lstStyle>
          <a:p>
            <a:fld id="{9A71B6BE-4A91-4E14-A4AF-9FCA2EFBB5A4}" type="datetimeFigureOut">
              <a:rPr lang="en-US" smtClean="0"/>
              <a:t>1/21/19</a:t>
            </a:fld>
            <a:endParaRPr lang="en-US"/>
          </a:p>
        </p:txBody>
      </p:sp>
      <p:sp>
        <p:nvSpPr>
          <p:cNvPr id="4" name="Slide Image Placeholder 3"/>
          <p:cNvSpPr>
            <a:spLocks noGrp="1" noRot="1" noChangeAspect="1"/>
          </p:cNvSpPr>
          <p:nvPr>
            <p:ph type="sldImg" idx="2"/>
          </p:nvPr>
        </p:nvSpPr>
        <p:spPr>
          <a:xfrm>
            <a:off x="1152525" y="1162050"/>
            <a:ext cx="4705350" cy="3136900"/>
          </a:xfrm>
          <a:prstGeom prst="rect">
            <a:avLst/>
          </a:prstGeom>
          <a:noFill/>
          <a:ln w="12700">
            <a:solidFill>
              <a:prstClr val="black"/>
            </a:solidFill>
          </a:ln>
        </p:spPr>
        <p:txBody>
          <a:bodyPr vert="horz" lIns="93136" tIns="46569" rIns="93136" bIns="4656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36" tIns="46569" rIns="93136" bIns="4656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36" tIns="46569" rIns="93136" bIns="4656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6433"/>
          </a:xfrm>
          <a:prstGeom prst="rect">
            <a:avLst/>
          </a:prstGeom>
        </p:spPr>
        <p:txBody>
          <a:bodyPr vert="horz" lIns="93136" tIns="46569" rIns="93136" bIns="46569" rtlCol="0" anchor="b"/>
          <a:lstStyle>
            <a:lvl1pPr algn="r">
              <a:defRPr sz="1200"/>
            </a:lvl1pPr>
          </a:lstStyle>
          <a:p>
            <a:fld id="{0B9462B0-C4F1-4AE9-9B42-7ECAC35EDB31}" type="slidenum">
              <a:rPr lang="en-US" smtClean="0"/>
              <a:t>‹#›</a:t>
            </a:fld>
            <a:endParaRPr lang="en-US"/>
          </a:p>
        </p:txBody>
      </p:sp>
    </p:spTree>
    <p:extLst>
      <p:ext uri="{BB962C8B-B14F-4D97-AF65-F5344CB8AC3E}">
        <p14:creationId xmlns:p14="http://schemas.microsoft.com/office/powerpoint/2010/main" val="338757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a:t>
            </a:fld>
            <a:endParaRPr lang="en-US"/>
          </a:p>
        </p:txBody>
      </p:sp>
    </p:spTree>
    <p:extLst>
      <p:ext uri="{BB962C8B-B14F-4D97-AF65-F5344CB8AC3E}">
        <p14:creationId xmlns:p14="http://schemas.microsoft.com/office/powerpoint/2010/main" val="89537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defTabSz="913998">
              <a:defRPr/>
            </a:pP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13</a:t>
            </a:fld>
            <a:endParaRPr lang="en-US"/>
          </a:p>
        </p:txBody>
      </p:sp>
    </p:spTree>
    <p:extLst>
      <p:ext uri="{BB962C8B-B14F-4D97-AF65-F5344CB8AC3E}">
        <p14:creationId xmlns:p14="http://schemas.microsoft.com/office/powerpoint/2010/main" val="136121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14</a:t>
            </a:fld>
            <a:endParaRPr lang="en-US"/>
          </a:p>
        </p:txBody>
      </p:sp>
    </p:spTree>
    <p:extLst>
      <p:ext uri="{BB962C8B-B14F-4D97-AF65-F5344CB8AC3E}">
        <p14:creationId xmlns:p14="http://schemas.microsoft.com/office/powerpoint/2010/main" val="2445666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15</a:t>
            </a:fld>
            <a:endParaRPr lang="en-US"/>
          </a:p>
        </p:txBody>
      </p:sp>
    </p:spTree>
    <p:extLst>
      <p:ext uri="{BB962C8B-B14F-4D97-AF65-F5344CB8AC3E}">
        <p14:creationId xmlns:p14="http://schemas.microsoft.com/office/powerpoint/2010/main" val="382119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16</a:t>
            </a:fld>
            <a:endParaRPr lang="en-US"/>
          </a:p>
        </p:txBody>
      </p:sp>
    </p:spTree>
    <p:extLst>
      <p:ext uri="{BB962C8B-B14F-4D97-AF65-F5344CB8AC3E}">
        <p14:creationId xmlns:p14="http://schemas.microsoft.com/office/powerpoint/2010/main" val="114193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17</a:t>
            </a:fld>
            <a:endParaRPr lang="en-US"/>
          </a:p>
        </p:txBody>
      </p:sp>
    </p:spTree>
    <p:extLst>
      <p:ext uri="{BB962C8B-B14F-4D97-AF65-F5344CB8AC3E}">
        <p14:creationId xmlns:p14="http://schemas.microsoft.com/office/powerpoint/2010/main" val="248826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18</a:t>
            </a:fld>
            <a:endParaRPr lang="en-US"/>
          </a:p>
        </p:txBody>
      </p:sp>
    </p:spTree>
    <p:extLst>
      <p:ext uri="{BB962C8B-B14F-4D97-AF65-F5344CB8AC3E}">
        <p14:creationId xmlns:p14="http://schemas.microsoft.com/office/powerpoint/2010/main" val="311178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19</a:t>
            </a:fld>
            <a:endParaRPr lang="en-US"/>
          </a:p>
        </p:txBody>
      </p:sp>
    </p:spTree>
    <p:extLst>
      <p:ext uri="{BB962C8B-B14F-4D97-AF65-F5344CB8AC3E}">
        <p14:creationId xmlns:p14="http://schemas.microsoft.com/office/powerpoint/2010/main" val="168703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20</a:t>
            </a:fld>
            <a:endParaRPr lang="en-US"/>
          </a:p>
        </p:txBody>
      </p:sp>
    </p:spTree>
    <p:extLst>
      <p:ext uri="{BB962C8B-B14F-4D97-AF65-F5344CB8AC3E}">
        <p14:creationId xmlns:p14="http://schemas.microsoft.com/office/powerpoint/2010/main" val="1115836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21</a:t>
            </a:fld>
            <a:endParaRPr lang="en-US"/>
          </a:p>
        </p:txBody>
      </p:sp>
    </p:spTree>
    <p:extLst>
      <p:ext uri="{BB962C8B-B14F-4D97-AF65-F5344CB8AC3E}">
        <p14:creationId xmlns:p14="http://schemas.microsoft.com/office/powerpoint/2010/main" val="165773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22</a:t>
            </a:fld>
            <a:endParaRPr lang="en-US"/>
          </a:p>
        </p:txBody>
      </p:sp>
    </p:spTree>
    <p:extLst>
      <p:ext uri="{BB962C8B-B14F-4D97-AF65-F5344CB8AC3E}">
        <p14:creationId xmlns:p14="http://schemas.microsoft.com/office/powerpoint/2010/main" val="592116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1344x486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1344x240</a:t>
            </a:r>
          </a:p>
        </p:txBody>
      </p:sp>
      <p:sp>
        <p:nvSpPr>
          <p:cNvPr id="4" name="Slide Number Placeholder 3"/>
          <p:cNvSpPr>
            <a:spLocks noGrp="1"/>
          </p:cNvSpPr>
          <p:nvPr>
            <p:ph type="sldNum" sz="quarter" idx="10"/>
          </p:nvPr>
        </p:nvSpPr>
        <p:spPr/>
        <p:txBody>
          <a:bodyPr/>
          <a:lstStyle/>
          <a:p>
            <a:fld id="{0B9462B0-C4F1-4AE9-9B42-7ECAC35EDB31}" type="slidenum">
              <a:rPr lang="en-US" smtClean="0"/>
              <a:t>2</a:t>
            </a:fld>
            <a:endParaRPr lang="en-US"/>
          </a:p>
        </p:txBody>
      </p:sp>
    </p:spTree>
    <p:extLst>
      <p:ext uri="{BB962C8B-B14F-4D97-AF65-F5344CB8AC3E}">
        <p14:creationId xmlns:p14="http://schemas.microsoft.com/office/powerpoint/2010/main" val="3578796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462B0-C4F1-4AE9-9B42-7ECAC35EDB31}" type="slidenum">
              <a:rPr lang="en-US" smtClean="0"/>
              <a:t>23</a:t>
            </a:fld>
            <a:endParaRPr lang="en-US"/>
          </a:p>
        </p:txBody>
      </p:sp>
    </p:spTree>
    <p:extLst>
      <p:ext uri="{BB962C8B-B14F-4D97-AF65-F5344CB8AC3E}">
        <p14:creationId xmlns:p14="http://schemas.microsoft.com/office/powerpoint/2010/main" val="419617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1344x650</a:t>
            </a:r>
          </a:p>
        </p:txBody>
      </p:sp>
      <p:sp>
        <p:nvSpPr>
          <p:cNvPr id="4" name="Slide Number Placeholder 3"/>
          <p:cNvSpPr>
            <a:spLocks noGrp="1"/>
          </p:cNvSpPr>
          <p:nvPr>
            <p:ph type="sldNum" sz="quarter" idx="10"/>
          </p:nvPr>
        </p:nvSpPr>
        <p:spPr/>
        <p:txBody>
          <a:bodyPr/>
          <a:lstStyle/>
          <a:p>
            <a:fld id="{0B9462B0-C4F1-4AE9-9B42-7ECAC35EDB31}" type="slidenum">
              <a:rPr lang="en-US" smtClean="0"/>
              <a:t>3</a:t>
            </a:fld>
            <a:endParaRPr lang="en-US"/>
          </a:p>
        </p:txBody>
      </p:sp>
    </p:spTree>
    <p:extLst>
      <p:ext uri="{BB962C8B-B14F-4D97-AF65-F5344CB8AC3E}">
        <p14:creationId xmlns:p14="http://schemas.microsoft.com/office/powerpoint/2010/main" val="7780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4</a:t>
            </a:fld>
            <a:endParaRPr lang="en-US"/>
          </a:p>
        </p:txBody>
      </p:sp>
    </p:spTree>
    <p:extLst>
      <p:ext uri="{BB962C8B-B14F-4D97-AF65-F5344CB8AC3E}">
        <p14:creationId xmlns:p14="http://schemas.microsoft.com/office/powerpoint/2010/main" val="358608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750x550</a:t>
            </a:r>
          </a:p>
        </p:txBody>
      </p:sp>
      <p:sp>
        <p:nvSpPr>
          <p:cNvPr id="4" name="Slide Number Placeholder 3"/>
          <p:cNvSpPr>
            <a:spLocks noGrp="1"/>
          </p:cNvSpPr>
          <p:nvPr>
            <p:ph type="sldNum" sz="quarter" idx="10"/>
          </p:nvPr>
        </p:nvSpPr>
        <p:spPr/>
        <p:txBody>
          <a:bodyPr/>
          <a:lstStyle/>
          <a:p>
            <a:fld id="{0B9462B0-C4F1-4AE9-9B42-7ECAC35EDB31}" type="slidenum">
              <a:rPr lang="en-US" smtClean="0"/>
              <a:t>5</a:t>
            </a:fld>
            <a:endParaRPr lang="en-US"/>
          </a:p>
        </p:txBody>
      </p:sp>
    </p:spTree>
    <p:extLst>
      <p:ext uri="{BB962C8B-B14F-4D97-AF65-F5344CB8AC3E}">
        <p14:creationId xmlns:p14="http://schemas.microsoft.com/office/powerpoint/2010/main" val="107887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r>
              <a:rPr lang="en-US" dirty="0"/>
              <a:t>600x750</a:t>
            </a:r>
          </a:p>
        </p:txBody>
      </p:sp>
      <p:sp>
        <p:nvSpPr>
          <p:cNvPr id="4" name="Slide Number Placeholder 3"/>
          <p:cNvSpPr>
            <a:spLocks noGrp="1"/>
          </p:cNvSpPr>
          <p:nvPr>
            <p:ph type="sldNum" sz="quarter" idx="10"/>
          </p:nvPr>
        </p:nvSpPr>
        <p:spPr/>
        <p:txBody>
          <a:bodyPr/>
          <a:lstStyle/>
          <a:p>
            <a:fld id="{0B9462B0-C4F1-4AE9-9B42-7ECAC35EDB31}" type="slidenum">
              <a:rPr lang="en-US" smtClean="0"/>
              <a:t>6</a:t>
            </a:fld>
            <a:endParaRPr lang="en-US"/>
          </a:p>
        </p:txBody>
      </p:sp>
    </p:spTree>
    <p:extLst>
      <p:ext uri="{BB962C8B-B14F-4D97-AF65-F5344CB8AC3E}">
        <p14:creationId xmlns:p14="http://schemas.microsoft.com/office/powerpoint/2010/main" val="335534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defTabSz="931364" fontAlgn="t">
              <a:spcAft>
                <a:spcPts val="611"/>
              </a:spcAft>
            </a:pPr>
            <a:endParaRPr lang="en-US" dirty="0">
              <a:solidFill>
                <a:prstClr val="black"/>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0B9462B0-C4F1-4AE9-9B42-7ECAC35EDB31}" type="slidenum">
              <a:rPr lang="en-US" smtClean="0"/>
              <a:t>7</a:t>
            </a:fld>
            <a:endParaRPr lang="en-US"/>
          </a:p>
        </p:txBody>
      </p:sp>
    </p:spTree>
    <p:extLst>
      <p:ext uri="{BB962C8B-B14F-4D97-AF65-F5344CB8AC3E}">
        <p14:creationId xmlns:p14="http://schemas.microsoft.com/office/powerpoint/2010/main" val="411308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8</a:t>
            </a:fld>
            <a:endParaRPr lang="en-US"/>
          </a:p>
        </p:txBody>
      </p:sp>
    </p:spTree>
    <p:extLst>
      <p:ext uri="{BB962C8B-B14F-4D97-AF65-F5344CB8AC3E}">
        <p14:creationId xmlns:p14="http://schemas.microsoft.com/office/powerpoint/2010/main" val="225809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2525" y="1162050"/>
            <a:ext cx="4705350" cy="3136900"/>
          </a:xfrm>
        </p:spPr>
      </p:sp>
      <p:sp>
        <p:nvSpPr>
          <p:cNvPr id="3" name="Notes Placeholder 2"/>
          <p:cNvSpPr>
            <a:spLocks noGrp="1"/>
          </p:cNvSpPr>
          <p:nvPr>
            <p:ph type="body" idx="1"/>
          </p:nvPr>
        </p:nvSpPr>
        <p:spPr/>
        <p:txBody>
          <a:bodyPr/>
          <a:lstStyle/>
          <a:p>
            <a:pPr defTabSz="931364">
              <a:defRPr/>
            </a:pPr>
            <a:r>
              <a:rPr lang="en-US" dirty="0"/>
              <a:t>1275 x </a:t>
            </a:r>
            <a:r>
              <a:rPr lang="en-US" dirty="0" smtClean="0"/>
              <a:t>602   WHICH</a:t>
            </a:r>
            <a:r>
              <a:rPr lang="en-US" baseline="0" dirty="0" smtClean="0"/>
              <a:t> ONES ARE CONTROL AND WHICH ONES ARE TREATMENT?</a:t>
            </a:r>
            <a:endParaRPr lang="en-US" dirty="0"/>
          </a:p>
        </p:txBody>
      </p:sp>
      <p:sp>
        <p:nvSpPr>
          <p:cNvPr id="4" name="Slide Number Placeholder 3"/>
          <p:cNvSpPr>
            <a:spLocks noGrp="1"/>
          </p:cNvSpPr>
          <p:nvPr>
            <p:ph type="sldNum" sz="quarter" idx="10"/>
          </p:nvPr>
        </p:nvSpPr>
        <p:spPr/>
        <p:txBody>
          <a:bodyPr/>
          <a:lstStyle/>
          <a:p>
            <a:fld id="{0B9462B0-C4F1-4AE9-9B42-7ECAC35EDB31}" type="slidenum">
              <a:rPr lang="en-US" smtClean="0"/>
              <a:t>11</a:t>
            </a:fld>
            <a:endParaRPr lang="en-US"/>
          </a:p>
        </p:txBody>
      </p:sp>
    </p:spTree>
    <p:extLst>
      <p:ext uri="{BB962C8B-B14F-4D97-AF65-F5344CB8AC3E}">
        <p14:creationId xmlns:p14="http://schemas.microsoft.com/office/powerpoint/2010/main" val="335786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897890"/>
            <a:ext cx="6995160" cy="191008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028700" y="2881630"/>
            <a:ext cx="6172200" cy="1324610"/>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966D78-EAEA-4099-9476-F403ACBB1528}" type="datetime1">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983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3CC89-B3E9-4EA1-A200-A5A8E9839C3D}" type="datetime1">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063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292100"/>
            <a:ext cx="1774508" cy="4649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292100"/>
            <a:ext cx="5220653" cy="46494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D72D4-9901-4EA4-A2F7-DD267DAB06BF}" type="datetime1">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285001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C21940-6AE9-4320-A477-FAE3DAF577BF}" type="datetime1">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314360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1367791"/>
            <a:ext cx="7098030" cy="2282190"/>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561499" y="3671571"/>
            <a:ext cx="7098030" cy="1200150"/>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EF9A5C-8BA0-4636-960A-56ED245BB1DD}" type="datetime1">
              <a:rPr lang="en-US" smtClean="0"/>
              <a:t>1/21/19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3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1460500"/>
            <a:ext cx="3497580" cy="3481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E13F5-BE7A-4E33-9826-57DF856052F1}" type="datetime1">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339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292101"/>
            <a:ext cx="7098030" cy="10604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1344930"/>
            <a:ext cx="3481506"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4" name="Content Placeholder 3"/>
          <p:cNvSpPr>
            <a:spLocks noGrp="1"/>
          </p:cNvSpPr>
          <p:nvPr>
            <p:ph sz="half" idx="2"/>
          </p:nvPr>
        </p:nvSpPr>
        <p:spPr>
          <a:xfrm>
            <a:off x="566858" y="2004060"/>
            <a:ext cx="3481506"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1344930"/>
            <a:ext cx="3498652" cy="65913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Edit Master text styles</a:t>
            </a:r>
          </a:p>
        </p:txBody>
      </p:sp>
      <p:sp>
        <p:nvSpPr>
          <p:cNvPr id="6" name="Content Placeholder 5"/>
          <p:cNvSpPr>
            <a:spLocks noGrp="1"/>
          </p:cNvSpPr>
          <p:nvPr>
            <p:ph sz="quarter" idx="4"/>
          </p:nvPr>
        </p:nvSpPr>
        <p:spPr>
          <a:xfrm>
            <a:off x="4166235" y="2004060"/>
            <a:ext cx="3498652" cy="294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F4AAB-F76C-4116-8DBF-401E8B800669}" type="datetime1">
              <a:rPr lang="en-US" smtClean="0"/>
              <a:t>1/21/19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172675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59430-AFD9-4BE9-8044-274398723880}" type="datetime1">
              <a:rPr lang="en-US" smtClean="0"/>
              <a:t>1/21/19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5931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90C20-5400-4EDB-955C-43DEA1AF4AA5}" type="datetime1">
              <a:rPr lang="en-US" smtClean="0"/>
              <a:t>1/21/19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80640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498652" y="789941"/>
            <a:ext cx="4166235" cy="389890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E07AF769-C8B7-42E2-B569-2EB02F79D56C}" type="datetime1">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75667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365760"/>
            <a:ext cx="2654260" cy="12801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2" y="789941"/>
            <a:ext cx="4166235" cy="3898900"/>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66857" y="1645920"/>
            <a:ext cx="2654260" cy="3049270"/>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C4E086F5-8CCD-411C-B6AD-CDB3DA17BC19}" type="datetime1">
              <a:rPr lang="en-US" smtClean="0"/>
              <a:t>1/21/19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A0A84-A083-4FF4-9101-EF8AB1F81DCE}" type="slidenum">
              <a:rPr lang="en-US" smtClean="0"/>
              <a:t>‹#›</a:t>
            </a:fld>
            <a:endParaRPr lang="en-US"/>
          </a:p>
        </p:txBody>
      </p:sp>
    </p:spTree>
    <p:extLst>
      <p:ext uri="{BB962C8B-B14F-4D97-AF65-F5344CB8AC3E}">
        <p14:creationId xmlns:p14="http://schemas.microsoft.com/office/powerpoint/2010/main" val="4203277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292101"/>
            <a:ext cx="7098030" cy="1060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1460500"/>
            <a:ext cx="7098030" cy="34810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5085081"/>
            <a:ext cx="1851660" cy="292100"/>
          </a:xfrm>
          <a:prstGeom prst="rect">
            <a:avLst/>
          </a:prstGeom>
        </p:spPr>
        <p:txBody>
          <a:bodyPr vert="horz" lIns="91440" tIns="45720" rIns="91440" bIns="45720" rtlCol="0" anchor="ctr"/>
          <a:lstStyle>
            <a:lvl1pPr algn="l">
              <a:defRPr sz="960">
                <a:solidFill>
                  <a:schemeClr val="tx1">
                    <a:tint val="75000"/>
                  </a:schemeClr>
                </a:solidFill>
              </a:defRPr>
            </a:lvl1pPr>
          </a:lstStyle>
          <a:p>
            <a:fld id="{0884300F-D79E-4F69-8EB0-C16F12950579}" type="datetime1">
              <a:rPr lang="en-US" smtClean="0"/>
              <a:t>1/21/19</a:t>
            </a:fld>
            <a:endParaRPr lang="en-US"/>
          </a:p>
        </p:txBody>
      </p:sp>
      <p:sp>
        <p:nvSpPr>
          <p:cNvPr id="5" name="Footer Placeholder 4"/>
          <p:cNvSpPr>
            <a:spLocks noGrp="1"/>
          </p:cNvSpPr>
          <p:nvPr>
            <p:ph type="ftr" sz="quarter" idx="3"/>
          </p:nvPr>
        </p:nvSpPr>
        <p:spPr>
          <a:xfrm>
            <a:off x="2726055" y="5085081"/>
            <a:ext cx="2777490" cy="292100"/>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812155" y="5085081"/>
            <a:ext cx="1851660" cy="292100"/>
          </a:xfrm>
          <a:prstGeom prst="rect">
            <a:avLst/>
          </a:prstGeom>
        </p:spPr>
        <p:txBody>
          <a:bodyPr vert="horz" lIns="91440" tIns="45720" rIns="91440" bIns="45720" rtlCol="0" anchor="ctr"/>
          <a:lstStyle>
            <a:lvl1pPr algn="r">
              <a:defRPr sz="96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25531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80.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0259CA15-B12F-44FD-A3E3-EF369F7D2F85}"/>
              </a:ext>
            </a:extLst>
          </p:cNvPr>
          <p:cNvGraphicFramePr>
            <a:graphicFrameLocks noGrp="1"/>
          </p:cNvGraphicFramePr>
          <p:nvPr>
            <p:extLst>
              <p:ext uri="{D42A27DB-BD31-4B8C-83A1-F6EECF244321}">
                <p14:modId xmlns:p14="http://schemas.microsoft.com/office/powerpoint/2010/main" val="3906041517"/>
              </p:ext>
            </p:extLst>
          </p:nvPr>
        </p:nvGraphicFramePr>
        <p:xfrm>
          <a:off x="850006" y="1146894"/>
          <a:ext cx="6593982" cy="3076517"/>
        </p:xfrm>
        <a:graphic>
          <a:graphicData uri="http://schemas.openxmlformats.org/drawingml/2006/table">
            <a:tbl>
              <a:tblPr firstRow="1" bandRow="1">
                <a:tableStyleId>{9D7B26C5-4107-4FEC-AEDC-1716B250A1EF}</a:tableStyleId>
              </a:tblPr>
              <a:tblGrid>
                <a:gridCol w="1339924">
                  <a:extLst>
                    <a:ext uri="{9D8B030D-6E8A-4147-A177-3AD203B41FA5}">
                      <a16:colId xmlns:a16="http://schemas.microsoft.com/office/drawing/2014/main" xmlns="" val="1663981344"/>
                    </a:ext>
                  </a:extLst>
                </a:gridCol>
                <a:gridCol w="1724340">
                  <a:extLst>
                    <a:ext uri="{9D8B030D-6E8A-4147-A177-3AD203B41FA5}">
                      <a16:colId xmlns:a16="http://schemas.microsoft.com/office/drawing/2014/main" xmlns="" val="2644708993"/>
                    </a:ext>
                  </a:extLst>
                </a:gridCol>
                <a:gridCol w="1724340">
                  <a:extLst>
                    <a:ext uri="{9D8B030D-6E8A-4147-A177-3AD203B41FA5}">
                      <a16:colId xmlns:a16="http://schemas.microsoft.com/office/drawing/2014/main" xmlns="" val="1567099531"/>
                    </a:ext>
                  </a:extLst>
                </a:gridCol>
                <a:gridCol w="1805378">
                  <a:extLst>
                    <a:ext uri="{9D8B030D-6E8A-4147-A177-3AD203B41FA5}">
                      <a16:colId xmlns:a16="http://schemas.microsoft.com/office/drawing/2014/main" xmlns="" val="476334083"/>
                    </a:ext>
                  </a:extLst>
                </a:gridCol>
              </a:tblGrid>
              <a:tr h="369025">
                <a:tc>
                  <a:txBody>
                    <a:bodyPr/>
                    <a:lstStyle/>
                    <a:p>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1</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2</a:t>
                      </a:r>
                    </a:p>
                  </a:txBody>
                  <a:tcPr marL="54864" marR="54864" marT="27432" marB="27432" anchor="ctr"/>
                </a:tc>
                <a:tc>
                  <a:txBody>
                    <a:bodyPr/>
                    <a:lstStyle/>
                    <a:p>
                      <a:pPr algn="ctr"/>
                      <a:r>
                        <a:rPr lang="en-US" sz="1800" dirty="0">
                          <a:latin typeface="Times New Roman" panose="02020603050405020304" pitchFamily="18" charset="0"/>
                          <a:cs typeface="Times New Roman" panose="02020603050405020304" pitchFamily="18" charset="0"/>
                        </a:rPr>
                        <a:t>Trial 3</a:t>
                      </a:r>
                    </a:p>
                  </a:txBody>
                  <a:tcPr marL="54864" marR="54864" marT="27432" marB="27432" anchor="ctr"/>
                </a:tc>
                <a:extLst>
                  <a:ext uri="{0D108BD9-81ED-4DB2-BD59-A6C34878D82A}">
                    <a16:rowId xmlns:a16="http://schemas.microsoft.com/office/drawing/2014/main" xmlns="" val="2696271279"/>
                  </a:ext>
                </a:extLst>
              </a:tr>
              <a:tr h="369025">
                <a:tc>
                  <a:txBody>
                    <a:bodyPr/>
                    <a:lstStyle/>
                    <a:p>
                      <a:r>
                        <a:rPr lang="en-US" sz="1050" dirty="0">
                          <a:latin typeface="Times New Roman" panose="02020603050405020304" pitchFamily="18" charset="0"/>
                          <a:cs typeface="Times New Roman" panose="02020603050405020304" pitchFamily="18" charset="0"/>
                        </a:rPr>
                        <a:t>Sample Types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marL="0" indent="0" algn="ctr"/>
                      <a:r>
                        <a:rPr lang="en-US" sz="1050" dirty="0">
                          <a:latin typeface="Times New Roman" panose="02020603050405020304" pitchFamily="18" charset="0"/>
                          <a:cs typeface="Times New Roman" panose="02020603050405020304" pitchFamily="18" charset="0"/>
                        </a:rPr>
                        <a:t>Water, Swabs, Oysters</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Water, Swabs, Oysters</a:t>
                      </a:r>
                      <a:endPar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54864" marR="54864" marT="27432" marB="27432" anchor="ctr"/>
                </a:tc>
                <a:tc>
                  <a:txBody>
                    <a:bodyPr/>
                    <a:lstStyle/>
                    <a:p>
                      <a:pPr algn="ctr"/>
                      <a:r>
                        <a:rPr lang="en-US" sz="1050" dirty="0">
                          <a:latin typeface="Times New Roman" panose="02020603050405020304" pitchFamily="18" charset="0"/>
                          <a:cs typeface="Times New Roman" panose="02020603050405020304" pitchFamily="18" charset="0"/>
                        </a:rPr>
                        <a:t>Water</a:t>
                      </a:r>
                    </a:p>
                  </a:txBody>
                  <a:tcPr marL="54864" marR="54864" marT="27432" marB="27432" anchor="ctr"/>
                </a:tc>
                <a:extLst>
                  <a:ext uri="{0D108BD9-81ED-4DB2-BD59-A6C34878D82A}">
                    <a16:rowId xmlns:a16="http://schemas.microsoft.com/office/drawing/2014/main" xmlns="" val="336390496"/>
                  </a:ext>
                </a:extLst>
              </a:tr>
              <a:tr h="369025">
                <a:tc>
                  <a:txBody>
                    <a:bodyPr/>
                    <a:lstStyle/>
                    <a:p>
                      <a:r>
                        <a:rPr lang="en-US" sz="1050" dirty="0">
                          <a:latin typeface="Times New Roman" panose="02020603050405020304" pitchFamily="18" charset="0"/>
                          <a:cs typeface="Times New Roman" panose="02020603050405020304" pitchFamily="18" charset="0"/>
                        </a:rPr>
                        <a:t>Sampling Days</a:t>
                      </a:r>
                    </a:p>
                    <a:p>
                      <a:r>
                        <a:rPr lang="en-US" sz="1050" b="0" dirty="0">
                          <a:latin typeface="Times New Roman" panose="02020603050405020304" pitchFamily="18" charset="0"/>
                          <a:cs typeface="Times New Roman" panose="02020603050405020304" pitchFamily="18" charset="0"/>
                        </a:rPr>
                        <a:t>(0=spawn)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W:1,12 / OS:5,12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W:1,9 / OS:6,9</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W: 5,8,12</a:t>
                      </a:r>
                    </a:p>
                  </a:txBody>
                  <a:tcPr marL="54864" marR="54864" marT="27432" marB="27432" anchor="ctr"/>
                </a:tc>
                <a:extLst>
                  <a:ext uri="{0D108BD9-81ED-4DB2-BD59-A6C34878D82A}">
                    <a16:rowId xmlns:a16="http://schemas.microsoft.com/office/drawing/2014/main" xmlns="" val="3682940149"/>
                  </a:ext>
                </a:extLst>
              </a:tr>
              <a:tr h="369025">
                <a:tc>
                  <a:txBody>
                    <a:bodyPr/>
                    <a:lstStyle/>
                    <a:p>
                      <a:r>
                        <a:rPr lang="en-US" sz="1050" dirty="0">
                          <a:latin typeface="Times New Roman" panose="02020603050405020304" pitchFamily="18" charset="0"/>
                          <a:cs typeface="Times New Roman" panose="02020603050405020304" pitchFamily="18" charset="0"/>
                        </a:rPr>
                        <a:t>Water Filtered</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410-750ml</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7-10ml</a:t>
                      </a:r>
                      <a:endParaRPr lang="en-US" sz="1400" dirty="0">
                        <a:solidFill>
                          <a:srgbClr val="FF0000"/>
                        </a:solidFill>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1300-1700ml</a:t>
                      </a:r>
                    </a:p>
                  </a:txBody>
                  <a:tcPr marL="54864" marR="54864" marT="27432" marB="27432" anchor="ctr"/>
                </a:tc>
                <a:extLst>
                  <a:ext uri="{0D108BD9-81ED-4DB2-BD59-A6C34878D82A}">
                    <a16:rowId xmlns:a16="http://schemas.microsoft.com/office/drawing/2014/main" xmlns="" val="1789056410"/>
                  </a:ext>
                </a:extLst>
              </a:tr>
              <a:tr h="369025">
                <a:tc>
                  <a:txBody>
                    <a:bodyPr/>
                    <a:lstStyle/>
                    <a:p>
                      <a:r>
                        <a:rPr lang="en-US" sz="1050" dirty="0">
                          <a:latin typeface="Times New Roman" panose="02020603050405020304" pitchFamily="18" charset="0"/>
                          <a:cs typeface="Times New Roman" panose="02020603050405020304" pitchFamily="18" charset="0"/>
                        </a:rPr>
                        <a:t>Trial Dates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July 11-23, 2012</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Jan 9-18, 2013</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June 3-15, 2016</a:t>
                      </a:r>
                    </a:p>
                  </a:txBody>
                  <a:tcPr marL="54864" marR="54864" marT="27432" marB="27432" anchor="ctr"/>
                </a:tc>
                <a:extLst>
                  <a:ext uri="{0D108BD9-81ED-4DB2-BD59-A6C34878D82A}">
                    <a16:rowId xmlns:a16="http://schemas.microsoft.com/office/drawing/2014/main" xmlns="" val="2902368291"/>
                  </a:ext>
                </a:extLst>
              </a:tr>
              <a:tr h="369025">
                <a:tc>
                  <a:txBody>
                    <a:bodyPr/>
                    <a:lstStyle/>
                    <a:p>
                      <a:r>
                        <a:rPr lang="en-US" sz="1050" dirty="0">
                          <a:latin typeface="Times New Roman" panose="02020603050405020304" pitchFamily="18" charset="0"/>
                          <a:cs typeface="Times New Roman" panose="02020603050405020304" pitchFamily="18" charset="0"/>
                        </a:rPr>
                        <a:t>Bacterial reads from 12 water samples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1.3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1.8 million</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5.7 million</a:t>
                      </a:r>
                    </a:p>
                  </a:txBody>
                  <a:tcPr marL="54864" marR="54864" marT="27432" marB="27432" anchor="ctr"/>
                </a:tc>
                <a:extLst>
                  <a:ext uri="{0D108BD9-81ED-4DB2-BD59-A6C34878D82A}">
                    <a16:rowId xmlns:a16="http://schemas.microsoft.com/office/drawing/2014/main" xmlns="" val="2851140975"/>
                  </a:ext>
                </a:extLst>
              </a:tr>
              <a:tr h="420624">
                <a:tc>
                  <a:txBody>
                    <a:bodyPr/>
                    <a:lstStyle/>
                    <a:p>
                      <a:r>
                        <a:rPr lang="en-US" sz="1050" dirty="0">
                          <a:latin typeface="Times New Roman" panose="02020603050405020304" pitchFamily="18" charset="0"/>
                          <a:cs typeface="Times New Roman" panose="02020603050405020304" pitchFamily="18" charset="0"/>
                        </a:rPr>
                        <a:t>Methods</a:t>
                      </a:r>
                      <a:endParaRPr lang="en-US" sz="1050" b="1" dirty="0">
                        <a:latin typeface="Times New Roman" panose="02020603050405020304" pitchFamily="18" charset="0"/>
                        <a:cs typeface="Times New Roman" panose="02020603050405020304" pitchFamily="18" charset="0"/>
                      </a:endParaRP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MoBio</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MiSeq</a:t>
                      </a:r>
                      <a:r>
                        <a:rPr lang="en-US" sz="1400" dirty="0">
                          <a:latin typeface="Times New Roman" panose="02020603050405020304" pitchFamily="18" charset="0"/>
                          <a:cs typeface="Times New Roman" panose="02020603050405020304" pitchFamily="18" charset="0"/>
                        </a:rPr>
                        <a:t>, 2x250 PE</a:t>
                      </a:r>
                    </a:p>
                  </a:txBody>
                  <a:tcPr marL="54864" marR="54864" marT="27432" marB="27432" anchor="ctr"/>
                </a:tc>
                <a:tc>
                  <a:txBody>
                    <a:bodyPr/>
                    <a:lstStyle/>
                    <a:p>
                      <a:pPr algn="ctr"/>
                      <a:r>
                        <a:rPr lang="en-US" sz="1400" dirty="0" err="1">
                          <a:latin typeface="Times New Roman" panose="02020603050405020304" pitchFamily="18" charset="0"/>
                          <a:cs typeface="Times New Roman" panose="02020603050405020304" pitchFamily="18" charset="0"/>
                        </a:rPr>
                        <a:t>Puregene</a:t>
                      </a:r>
                      <a:r>
                        <a:rPr lang="en-US" sz="1400" dirty="0">
                          <a:latin typeface="Times New Roman" panose="02020603050405020304" pitchFamily="18" charset="0"/>
                          <a:cs typeface="Times New Roman" panose="02020603050405020304" pitchFamily="18" charset="0"/>
                        </a:rPr>
                        <a:t> extraction</a:t>
                      </a:r>
                    </a:p>
                    <a:p>
                      <a:pPr algn="ctr"/>
                      <a:r>
                        <a:rPr lang="en-US" sz="1400" dirty="0" err="1">
                          <a:latin typeface="Times New Roman" panose="02020603050405020304" pitchFamily="18" charset="0"/>
                          <a:cs typeface="Times New Roman" panose="02020603050405020304" pitchFamily="18" charset="0"/>
                        </a:rPr>
                        <a:t>HiSeq</a:t>
                      </a:r>
                      <a:r>
                        <a:rPr lang="en-US" sz="1400" dirty="0">
                          <a:latin typeface="Times New Roman" panose="02020603050405020304" pitchFamily="18" charset="0"/>
                          <a:cs typeface="Times New Roman" panose="02020603050405020304" pitchFamily="18" charset="0"/>
                        </a:rPr>
                        <a:t>, 2x100 PE</a:t>
                      </a:r>
                    </a:p>
                  </a:txBody>
                  <a:tcPr marL="54864" marR="54864" marT="27432" marB="27432" anchor="ctr"/>
                </a:tc>
                <a:extLst>
                  <a:ext uri="{0D108BD9-81ED-4DB2-BD59-A6C34878D82A}">
                    <a16:rowId xmlns:a16="http://schemas.microsoft.com/office/drawing/2014/main" xmlns="" val="2673472610"/>
                  </a:ext>
                </a:extLst>
              </a:tr>
              <a:tr h="369025">
                <a:tc>
                  <a:txBody>
                    <a:bodyPr/>
                    <a:lstStyle/>
                    <a:p>
                      <a:r>
                        <a:rPr lang="en-US" sz="1050" b="0" dirty="0">
                          <a:latin typeface="Times New Roman" panose="02020603050405020304" pitchFamily="18" charset="0"/>
                          <a:cs typeface="Times New Roman" panose="02020603050405020304" pitchFamily="18" charset="0"/>
                        </a:rPr>
                        <a:t>16S region</a:t>
                      </a:r>
                    </a:p>
                  </a:txBody>
                  <a:tcPr marL="54864" marR="54864"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V4</a:t>
                      </a:r>
                    </a:p>
                  </a:txBody>
                  <a:tcPr marL="54864" marR="54864" marT="27432" marB="27432" anchor="ctr"/>
                </a:tc>
                <a:tc>
                  <a:txBody>
                    <a:bodyPr/>
                    <a:lstStyle/>
                    <a:p>
                      <a:pPr algn="ctr"/>
                      <a:r>
                        <a:rPr lang="en-US" sz="1400" dirty="0">
                          <a:latin typeface="Times New Roman" panose="02020603050405020304" pitchFamily="18" charset="0"/>
                          <a:cs typeface="Times New Roman" panose="02020603050405020304" pitchFamily="18" charset="0"/>
                        </a:rPr>
                        <a:t>V6</a:t>
                      </a:r>
                    </a:p>
                  </a:txBody>
                  <a:tcPr marL="54864" marR="54864" marT="27432" marB="27432" anchor="ctr"/>
                </a:tc>
                <a:extLst>
                  <a:ext uri="{0D108BD9-81ED-4DB2-BD59-A6C34878D82A}">
                    <a16:rowId xmlns:a16="http://schemas.microsoft.com/office/drawing/2014/main" xmlns="" val="1201683456"/>
                  </a:ext>
                </a:extLst>
              </a:tr>
            </a:tbl>
          </a:graphicData>
        </a:graphic>
      </p:graphicFrame>
      <p:sp>
        <p:nvSpPr>
          <p:cNvPr id="2" name="Rectangle 1">
            <a:extLst>
              <a:ext uri="{FF2B5EF4-FFF2-40B4-BE49-F238E27FC236}">
                <a16:creationId xmlns:a16="http://schemas.microsoft.com/office/drawing/2014/main" xmlns="" id="{153B493E-0FE7-4E26-9251-584261F8D124}"/>
              </a:ext>
            </a:extLst>
          </p:cNvPr>
          <p:cNvSpPr/>
          <p:nvPr/>
        </p:nvSpPr>
        <p:spPr>
          <a:xfrm>
            <a:off x="850009" y="790417"/>
            <a:ext cx="6593979"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1. Summary of probiotic trial information and sequencing data. W=water, S=swabs, O=oysters</a:t>
            </a:r>
          </a:p>
        </p:txBody>
      </p:sp>
    </p:spTree>
    <p:extLst>
      <p:ext uri="{BB962C8B-B14F-4D97-AF65-F5344CB8AC3E}">
        <p14:creationId xmlns:p14="http://schemas.microsoft.com/office/powerpoint/2010/main" val="31905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5F7B7FE-C822-4AFE-AA2D-046BB3EE9127}"/>
              </a:ext>
            </a:extLst>
          </p:cNvPr>
          <p:cNvSpPr/>
          <p:nvPr/>
        </p:nvSpPr>
        <p:spPr>
          <a:xfrm>
            <a:off x="1449093" y="4443308"/>
            <a:ext cx="5262807"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S1. Rarefaction curve from all water samples from all three Trials based on taxonomic classification at the order level. </a:t>
            </a:r>
            <a:endParaRPr lang="en-US" sz="1200"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892F77C9-673C-4CD4-B926-F787B678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58" y="246049"/>
            <a:ext cx="5446405" cy="3636497"/>
          </a:xfrm>
          <a:prstGeom prst="rect">
            <a:avLst/>
          </a:prstGeom>
        </p:spPr>
      </p:pic>
      <p:sp>
        <p:nvSpPr>
          <p:cNvPr id="6" name="Content Placeholder 2">
            <a:extLst>
              <a:ext uri="{FF2B5EF4-FFF2-40B4-BE49-F238E27FC236}">
                <a16:creationId xmlns:a16="http://schemas.microsoft.com/office/drawing/2014/main" xmlns="" id="{4203576B-F47B-4E09-9BDB-24D7EA8A1E0A}"/>
              </a:ext>
            </a:extLst>
          </p:cNvPr>
          <p:cNvSpPr>
            <a:spLocks noGrp="1"/>
          </p:cNvSpPr>
          <p:nvPr>
            <p:ph idx="1"/>
          </p:nvPr>
        </p:nvSpPr>
        <p:spPr>
          <a:xfrm rot="16200000">
            <a:off x="159700" y="1932585"/>
            <a:ext cx="2568655" cy="211596"/>
          </a:xfrm>
          <a:solidFill>
            <a:schemeClr val="bg1"/>
          </a:solidFill>
        </p:spPr>
        <p:txBody>
          <a:bodyPr anchor="b">
            <a:noAutofit/>
          </a:bodyPr>
          <a:lstStyle/>
          <a:p>
            <a:pPr marL="0" indent="0" algn="ctr">
              <a:buNone/>
            </a:pPr>
            <a:r>
              <a:rPr lang="en-US" sz="1400" dirty="0">
                <a:latin typeface="Times New Roman" panose="02020603050405020304" pitchFamily="18" charset="0"/>
                <a:cs typeface="Times New Roman" panose="02020603050405020304" pitchFamily="18" charset="0"/>
              </a:rPr>
              <a:t>Number of Orders</a:t>
            </a:r>
          </a:p>
        </p:txBody>
      </p:sp>
      <p:sp>
        <p:nvSpPr>
          <p:cNvPr id="7" name="Content Placeholder 2">
            <a:extLst>
              <a:ext uri="{FF2B5EF4-FFF2-40B4-BE49-F238E27FC236}">
                <a16:creationId xmlns:a16="http://schemas.microsoft.com/office/drawing/2014/main" xmlns="" id="{4E78F918-2327-4E19-86DA-9F2D1E65CDC8}"/>
              </a:ext>
            </a:extLst>
          </p:cNvPr>
          <p:cNvSpPr txBox="1">
            <a:spLocks/>
          </p:cNvSpPr>
          <p:nvPr/>
        </p:nvSpPr>
        <p:spPr>
          <a:xfrm>
            <a:off x="2918475" y="3540016"/>
            <a:ext cx="2568655" cy="211596"/>
          </a:xfrm>
          <a:prstGeom prst="rect">
            <a:avLst/>
          </a:prstGeom>
          <a:solidFill>
            <a:schemeClr val="bg1"/>
          </a:solidFill>
        </p:spPr>
        <p:txBody>
          <a:bodyPr vert="horz" lIns="91440" tIns="45720" rIns="91440" bIns="4572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lgn="ctr">
              <a:buNone/>
            </a:pPr>
            <a:r>
              <a:rPr lang="en-US" sz="1400" dirty="0">
                <a:latin typeface="Times New Roman" panose="02020603050405020304" pitchFamily="18" charset="0"/>
                <a:cs typeface="Times New Roman" panose="02020603050405020304" pitchFamily="18" charset="0"/>
              </a:rPr>
              <a:t>Sample Size</a:t>
            </a:r>
          </a:p>
        </p:txBody>
      </p:sp>
      <p:pic>
        <p:nvPicPr>
          <p:cNvPr id="11" name="Picture 10">
            <a:extLst>
              <a:ext uri="{FF2B5EF4-FFF2-40B4-BE49-F238E27FC236}">
                <a16:creationId xmlns:a16="http://schemas.microsoft.com/office/drawing/2014/main" xmlns="" id="{55C37C7D-9EEF-4951-AA0B-1434BCAE0F84}"/>
              </a:ext>
            </a:extLst>
          </p:cNvPr>
          <p:cNvPicPr>
            <a:picLocks noChangeAspect="1"/>
          </p:cNvPicPr>
          <p:nvPr/>
        </p:nvPicPr>
        <p:blipFill rotWithShape="1">
          <a:blip r:embed="rId3">
            <a:extLst>
              <a:ext uri="{28A0092B-C50C-407E-A947-70E740481C1C}">
                <a14:useLocalDpi xmlns:a14="http://schemas.microsoft.com/office/drawing/2010/main" val="0"/>
              </a:ext>
            </a:extLst>
          </a:blip>
          <a:srcRect l="61343" t="22635" r="9749" b="54898"/>
          <a:stretch/>
        </p:blipFill>
        <p:spPr>
          <a:xfrm>
            <a:off x="5132658" y="2144169"/>
            <a:ext cx="961121" cy="704154"/>
          </a:xfrm>
          <a:prstGeom prst="rect">
            <a:avLst/>
          </a:prstGeom>
        </p:spPr>
      </p:pic>
      <p:sp>
        <p:nvSpPr>
          <p:cNvPr id="12" name="Content Placeholder 2">
            <a:extLst>
              <a:ext uri="{FF2B5EF4-FFF2-40B4-BE49-F238E27FC236}">
                <a16:creationId xmlns:a16="http://schemas.microsoft.com/office/drawing/2014/main" xmlns="" id="{62DC30E7-B524-49C3-B517-AA59627E36DA}"/>
              </a:ext>
            </a:extLst>
          </p:cNvPr>
          <p:cNvSpPr txBox="1">
            <a:spLocks/>
          </p:cNvSpPr>
          <p:nvPr/>
        </p:nvSpPr>
        <p:spPr>
          <a:xfrm>
            <a:off x="5510410" y="2239280"/>
            <a:ext cx="489922" cy="523946"/>
          </a:xfrm>
          <a:prstGeom prst="rect">
            <a:avLst/>
          </a:prstGeom>
          <a:solidFill>
            <a:schemeClr val="bg1"/>
          </a:solidFill>
        </p:spPr>
        <p:txBody>
          <a:bodyPr vert="horz" lIns="0" tIns="0" rIns="0" bIns="0" rtlCol="0" anchor="b">
            <a:no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spcBef>
                <a:spcPts val="0"/>
              </a:spcBef>
              <a:buNone/>
            </a:pPr>
            <a:r>
              <a:rPr lang="en-US" sz="1200" dirty="0">
                <a:latin typeface="Times New Roman" panose="02020603050405020304" pitchFamily="18" charset="0"/>
                <a:cs typeface="Times New Roman" panose="02020603050405020304" pitchFamily="18" charset="0"/>
              </a:rPr>
              <a:t>Trial 1</a:t>
            </a:r>
          </a:p>
          <a:p>
            <a:pPr marL="0" indent="0">
              <a:spcBef>
                <a:spcPts val="0"/>
              </a:spcBef>
              <a:buNone/>
            </a:pPr>
            <a:r>
              <a:rPr lang="en-US" sz="1200" dirty="0">
                <a:latin typeface="Times New Roman" panose="02020603050405020304" pitchFamily="18" charset="0"/>
                <a:cs typeface="Times New Roman" panose="02020603050405020304" pitchFamily="18" charset="0"/>
              </a:rPr>
              <a:t>Trial 2</a:t>
            </a:r>
          </a:p>
          <a:p>
            <a:pPr marL="0" indent="0">
              <a:spcBef>
                <a:spcPts val="0"/>
              </a:spcBef>
              <a:buNone/>
            </a:pPr>
            <a:r>
              <a:rPr lang="en-US" sz="1200" dirty="0">
                <a:latin typeface="Times New Roman" panose="02020603050405020304" pitchFamily="18" charset="0"/>
                <a:cs typeface="Times New Roman" panose="02020603050405020304" pitchFamily="18" charset="0"/>
              </a:rPr>
              <a:t>Trial 3</a:t>
            </a:r>
          </a:p>
        </p:txBody>
      </p:sp>
    </p:spTree>
    <p:extLst>
      <p:ext uri="{BB962C8B-B14F-4D97-AF65-F5344CB8AC3E}">
        <p14:creationId xmlns:p14="http://schemas.microsoft.com/office/powerpoint/2010/main" val="300318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A467A339-310D-48F6-B32C-74AA1D25E169}"/>
              </a:ext>
            </a:extLst>
          </p:cNvPr>
          <p:cNvPicPr>
            <a:picLocks noChangeAspect="1"/>
          </p:cNvPicPr>
          <p:nvPr/>
        </p:nvPicPr>
        <p:blipFill rotWithShape="1">
          <a:blip r:embed="rId3"/>
          <a:srcRect l="1686" r="437" b="24932"/>
          <a:stretch/>
        </p:blipFill>
        <p:spPr>
          <a:xfrm>
            <a:off x="460002" y="1040868"/>
            <a:ext cx="7312403" cy="2561684"/>
          </a:xfrm>
          <a:prstGeom prst="rect">
            <a:avLst/>
          </a:prstGeom>
        </p:spPr>
      </p:pic>
      <p:graphicFrame>
        <p:nvGraphicFramePr>
          <p:cNvPr id="18" name="Table 17">
            <a:extLst>
              <a:ext uri="{FF2B5EF4-FFF2-40B4-BE49-F238E27FC236}">
                <a16:creationId xmlns:a16="http://schemas.microsoft.com/office/drawing/2014/main" xmlns="" id="{82C9E07B-377C-4155-BB93-6D1AC786E041}"/>
              </a:ext>
            </a:extLst>
          </p:cNvPr>
          <p:cNvGraphicFramePr>
            <a:graphicFrameLocks noGrp="1"/>
          </p:cNvGraphicFramePr>
          <p:nvPr>
            <p:extLst>
              <p:ext uri="{D42A27DB-BD31-4B8C-83A1-F6EECF244321}">
                <p14:modId xmlns:p14="http://schemas.microsoft.com/office/powerpoint/2010/main" val="1952639367"/>
              </p:ext>
            </p:extLst>
          </p:nvPr>
        </p:nvGraphicFramePr>
        <p:xfrm>
          <a:off x="472358" y="1081114"/>
          <a:ext cx="6683707" cy="3102492"/>
        </p:xfrm>
        <a:graphic>
          <a:graphicData uri="http://schemas.openxmlformats.org/drawingml/2006/table">
            <a:tbl>
              <a:tblPr lastRow="1" bandRow="1">
                <a:tableStyleId>{8EC20E35-A176-4012-BC5E-935CFFF8708E}</a:tableStyleId>
              </a:tblPr>
              <a:tblGrid>
                <a:gridCol w="2293579">
                  <a:extLst>
                    <a:ext uri="{9D8B030D-6E8A-4147-A177-3AD203B41FA5}">
                      <a16:colId xmlns:a16="http://schemas.microsoft.com/office/drawing/2014/main" xmlns="" val="2589051411"/>
                    </a:ext>
                  </a:extLst>
                </a:gridCol>
                <a:gridCol w="731688">
                  <a:extLst>
                    <a:ext uri="{9D8B030D-6E8A-4147-A177-3AD203B41FA5}">
                      <a16:colId xmlns:a16="http://schemas.microsoft.com/office/drawing/2014/main" xmlns="" val="1979778462"/>
                    </a:ext>
                  </a:extLst>
                </a:gridCol>
                <a:gridCol w="731688">
                  <a:extLst>
                    <a:ext uri="{9D8B030D-6E8A-4147-A177-3AD203B41FA5}">
                      <a16:colId xmlns:a16="http://schemas.microsoft.com/office/drawing/2014/main" xmlns="" val="1876456677"/>
                    </a:ext>
                  </a:extLst>
                </a:gridCol>
                <a:gridCol w="731688">
                  <a:extLst>
                    <a:ext uri="{9D8B030D-6E8A-4147-A177-3AD203B41FA5}">
                      <a16:colId xmlns:a16="http://schemas.microsoft.com/office/drawing/2014/main" xmlns="" val="1416670930"/>
                    </a:ext>
                  </a:extLst>
                </a:gridCol>
                <a:gridCol w="731688">
                  <a:extLst>
                    <a:ext uri="{9D8B030D-6E8A-4147-A177-3AD203B41FA5}">
                      <a16:colId xmlns:a16="http://schemas.microsoft.com/office/drawing/2014/main" xmlns="" val="3850355546"/>
                    </a:ext>
                  </a:extLst>
                </a:gridCol>
                <a:gridCol w="731688">
                  <a:extLst>
                    <a:ext uri="{9D8B030D-6E8A-4147-A177-3AD203B41FA5}">
                      <a16:colId xmlns:a16="http://schemas.microsoft.com/office/drawing/2014/main" xmlns="" val="3957058359"/>
                    </a:ext>
                  </a:extLst>
                </a:gridCol>
                <a:gridCol w="731688">
                  <a:extLst>
                    <a:ext uri="{9D8B030D-6E8A-4147-A177-3AD203B41FA5}">
                      <a16:colId xmlns:a16="http://schemas.microsoft.com/office/drawing/2014/main" xmlns="" val="606106377"/>
                    </a:ext>
                  </a:extLst>
                </a:gridCol>
              </a:tblGrid>
              <a:tr h="2495620">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43356154"/>
                  </a:ext>
                </a:extLst>
              </a:tr>
              <a:tr h="303436">
                <a:tc>
                  <a:txBody>
                    <a:bodyPr/>
                    <a:lstStyle/>
                    <a:p>
                      <a:pPr algn="r"/>
                      <a:r>
                        <a:rPr lang="en-US" sz="1600" b="1" dirty="0">
                          <a:latin typeface="Times New Roman" panose="02020603050405020304" pitchFamily="18" charset="0"/>
                          <a:cs typeface="Times New Roman" panose="02020603050405020304" pitchFamily="18" charset="0"/>
                        </a:rPr>
                        <a:t>Day</a:t>
                      </a:r>
                    </a:p>
                  </a:txBody>
                  <a:tcPr marL="54864" marR="54864" marT="27432" marB="27432"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162087540"/>
                  </a:ext>
                </a:extLst>
              </a:tr>
              <a:tr h="303436">
                <a:tc>
                  <a:txBody>
                    <a:bodyPr/>
                    <a:lstStyle/>
                    <a:p>
                      <a:pPr algn="r"/>
                      <a:r>
                        <a:rPr lang="en-US" sz="1600" b="1" dirty="0">
                          <a:latin typeface="Times New Roman" panose="02020603050405020304" pitchFamily="18" charset="0"/>
                          <a:cs typeface="Times New Roman" panose="02020603050405020304" pitchFamily="18" charset="0"/>
                        </a:rPr>
                        <a:t>Sample Type</a:t>
                      </a:r>
                    </a:p>
                  </a:txBody>
                  <a:tcPr marL="54864" marR="54864" marT="27432" marB="27432"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400" dirty="0">
                          <a:latin typeface="Times New Roman" panose="02020603050405020304" pitchFamily="18" charset="0"/>
                          <a:cs typeface="Times New Roman" panose="02020603050405020304" pitchFamily="18" charset="0"/>
                        </a:rPr>
                        <a:t>Oyster Larvae</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1446967762"/>
                  </a:ext>
                </a:extLst>
              </a:tr>
            </a:tbl>
          </a:graphicData>
        </a:graphic>
      </p:graphicFrame>
      <p:sp>
        <p:nvSpPr>
          <p:cNvPr id="10" name="Rectangle 9">
            <a:extLst>
              <a:ext uri="{FF2B5EF4-FFF2-40B4-BE49-F238E27FC236}">
                <a16:creationId xmlns:a16="http://schemas.microsoft.com/office/drawing/2014/main" xmlns="" id="{936A067A-795C-4CA6-982F-381719296B61}"/>
              </a:ext>
            </a:extLst>
          </p:cNvPr>
          <p:cNvSpPr/>
          <p:nvPr/>
        </p:nvSpPr>
        <p:spPr>
          <a:xfrm>
            <a:off x="886617" y="4643747"/>
            <a:ext cx="6335125" cy="461665"/>
          </a:xfrm>
          <a:prstGeom prst="rect">
            <a:avLst/>
          </a:prstGeom>
        </p:spPr>
        <p:txBody>
          <a:bodyPr wrap="square">
            <a:spAutoFit/>
          </a:bodyPr>
          <a:lstStyle/>
          <a:p>
            <a:pPr defTabSz="931364">
              <a:defRPr/>
            </a:pPr>
            <a:r>
              <a:rPr lang="en-US" sz="1200" dirty="0">
                <a:latin typeface="Times New Roman" panose="02020603050405020304" pitchFamily="18" charset="0"/>
                <a:cs typeface="Times New Roman" panose="02020603050405020304" pitchFamily="18" charset="0"/>
              </a:rPr>
              <a:t>Figure </a:t>
            </a:r>
            <a:r>
              <a:rPr lang="en-US" sz="1200" dirty="0" smtClean="0">
                <a:latin typeface="Times New Roman" panose="02020603050405020304" pitchFamily="18" charset="0"/>
                <a:cs typeface="Times New Roman" panose="02020603050405020304" pitchFamily="18" charset="0"/>
              </a:rPr>
              <a:t>S2. </a:t>
            </a:r>
            <a:r>
              <a:rPr lang="en-US" sz="1200" dirty="0">
                <a:latin typeface="Times New Roman" panose="02020603050405020304" pitchFamily="18" charset="0"/>
                <a:cs typeface="Times New Roman" panose="02020603050405020304" pitchFamily="18" charset="0"/>
              </a:rPr>
              <a:t>The relative abundances of the 20 most abundant orders in oyster, swab, and water samples from Trial 1. </a:t>
            </a:r>
          </a:p>
        </p:txBody>
      </p:sp>
    </p:spTree>
    <p:extLst>
      <p:ext uri="{BB962C8B-B14F-4D97-AF65-F5344CB8AC3E}">
        <p14:creationId xmlns:p14="http://schemas.microsoft.com/office/powerpoint/2010/main" val="49377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D877E97-AEDC-4687-8049-B695161BDB42}"/>
              </a:ext>
            </a:extLst>
          </p:cNvPr>
          <p:cNvSpPr/>
          <p:nvPr/>
        </p:nvSpPr>
        <p:spPr>
          <a:xfrm>
            <a:off x="532156" y="4089051"/>
            <a:ext cx="7153538" cy="120032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a:t>
            </a:r>
            <a:r>
              <a:rPr lang="en-US" sz="1200" dirty="0" smtClean="0">
                <a:latin typeface="Times New Roman" panose="02020603050405020304" pitchFamily="18" charset="0"/>
                <a:cs typeface="Times New Roman" panose="02020603050405020304" pitchFamily="18" charset="0"/>
              </a:rPr>
              <a:t>S3. </a:t>
            </a:r>
            <a:r>
              <a:rPr lang="en-US" sz="1200" dirty="0">
                <a:latin typeface="Times New Roman" panose="02020603050405020304" pitchFamily="18" charset="0"/>
                <a:cs typeface="Times New Roman" panose="02020603050405020304" pitchFamily="18" charset="0"/>
              </a:rPr>
              <a:t>NMDS plot visualization of Bray-Curtis beta-diversity (k=2) at the Order level by Treatment or Water Source of water samples from Trial 3. The ellipse lines show the 95% confidence interval. The water group is indicated by colors (control=light blue dashed, probiotic treatment=dark red dotted, inflow=grey solid, outflow=black solid) and sampling timepoints are indicated by symbols. The inflow water (water piped directly from the environment into the hatchery) and outflow water (inflow water UV-treated and sterilized) are significantly distinct groups, separate from the experimental samples.</a:t>
            </a:r>
          </a:p>
        </p:txBody>
      </p:sp>
      <p:pic>
        <p:nvPicPr>
          <p:cNvPr id="3" name="Picture 2">
            <a:extLst>
              <a:ext uri="{FF2B5EF4-FFF2-40B4-BE49-F238E27FC236}">
                <a16:creationId xmlns:a16="http://schemas.microsoft.com/office/drawing/2014/main" xmlns="" id="{3CAFB0A2-80EE-47B9-BE90-F4C87EB1E59D}"/>
              </a:ext>
            </a:extLst>
          </p:cNvPr>
          <p:cNvPicPr>
            <a:picLocks noChangeAspect="1"/>
          </p:cNvPicPr>
          <p:nvPr/>
        </p:nvPicPr>
        <p:blipFill rotWithShape="1">
          <a:blip r:embed="rId2">
            <a:extLst>
              <a:ext uri="{28A0092B-C50C-407E-A947-70E740481C1C}">
                <a14:useLocalDpi xmlns:a14="http://schemas.microsoft.com/office/drawing/2010/main" val="0"/>
              </a:ext>
            </a:extLst>
          </a:blip>
          <a:srcRect r="11628"/>
          <a:stretch/>
        </p:blipFill>
        <p:spPr>
          <a:xfrm>
            <a:off x="1473264" y="516835"/>
            <a:ext cx="4100600" cy="3419061"/>
          </a:xfrm>
          <a:prstGeom prst="rect">
            <a:avLst/>
          </a:prstGeom>
        </p:spPr>
      </p:pic>
      <p:pic>
        <p:nvPicPr>
          <p:cNvPr id="6" name="Picture 5">
            <a:extLst>
              <a:ext uri="{FF2B5EF4-FFF2-40B4-BE49-F238E27FC236}">
                <a16:creationId xmlns:a16="http://schemas.microsoft.com/office/drawing/2014/main" xmlns="" id="{97DDF8C2-A472-4C91-BC55-5F4ED52A93E4}"/>
              </a:ext>
            </a:extLst>
          </p:cNvPr>
          <p:cNvPicPr>
            <a:picLocks noChangeAspect="1"/>
          </p:cNvPicPr>
          <p:nvPr/>
        </p:nvPicPr>
        <p:blipFill rotWithShape="1">
          <a:blip r:embed="rId3">
            <a:extLst>
              <a:ext uri="{28A0092B-C50C-407E-A947-70E740481C1C}">
                <a14:useLocalDpi xmlns:a14="http://schemas.microsoft.com/office/drawing/2010/main" val="0"/>
              </a:ext>
            </a:extLst>
          </a:blip>
          <a:srcRect l="88172" t="28102" r="1033" b="58243"/>
          <a:stretch/>
        </p:blipFill>
        <p:spPr>
          <a:xfrm>
            <a:off x="5624952" y="992597"/>
            <a:ext cx="1168842" cy="1089371"/>
          </a:xfrm>
          <a:prstGeom prst="rect">
            <a:avLst/>
          </a:prstGeom>
        </p:spPr>
      </p:pic>
      <p:sp>
        <p:nvSpPr>
          <p:cNvPr id="22" name="TextBox 21">
            <a:extLst>
              <a:ext uri="{FF2B5EF4-FFF2-40B4-BE49-F238E27FC236}">
                <a16:creationId xmlns:a16="http://schemas.microsoft.com/office/drawing/2014/main" xmlns="" id="{F9C6697B-840A-4DB4-BD00-51BC28D00E7C}"/>
              </a:ext>
            </a:extLst>
          </p:cNvPr>
          <p:cNvSpPr txBox="1"/>
          <p:nvPr/>
        </p:nvSpPr>
        <p:spPr>
          <a:xfrm>
            <a:off x="6011188" y="978011"/>
            <a:ext cx="1431234" cy="1103957"/>
          </a:xfrm>
          <a:prstGeom prst="rect">
            <a:avLst/>
          </a:prstGeom>
          <a:solidFill>
            <a:schemeClr val="bg1"/>
          </a:solidFill>
        </p:spPr>
        <p:txBody>
          <a:bodyPr wrap="square" rtlCol="0">
            <a:spAutoFit/>
          </a:bodyPr>
          <a:lstStyle/>
          <a:p>
            <a:pPr>
              <a:lnSpc>
                <a:spcPct val="120000"/>
              </a:lnSpc>
            </a:pPr>
            <a:r>
              <a:rPr lang="en-US" sz="1400" dirty="0">
                <a:latin typeface="Times New Roman" panose="02020603050405020304" pitchFamily="18" charset="0"/>
                <a:cs typeface="Times New Roman" panose="02020603050405020304" pitchFamily="18" charset="0"/>
              </a:rPr>
              <a:t>Control</a:t>
            </a:r>
          </a:p>
          <a:p>
            <a:pPr>
              <a:lnSpc>
                <a:spcPct val="120000"/>
              </a:lnSpc>
            </a:pPr>
            <a:r>
              <a:rPr lang="en-US" sz="1400" dirty="0">
                <a:latin typeface="Times New Roman" panose="02020603050405020304" pitchFamily="18" charset="0"/>
                <a:cs typeface="Times New Roman" panose="02020603050405020304" pitchFamily="18" charset="0"/>
              </a:rPr>
              <a:t>Treatment</a:t>
            </a:r>
          </a:p>
          <a:p>
            <a:pPr>
              <a:lnSpc>
                <a:spcPct val="120000"/>
              </a:lnSpc>
            </a:pPr>
            <a:r>
              <a:rPr lang="en-US" sz="1400" dirty="0">
                <a:latin typeface="Times New Roman" panose="02020603050405020304" pitchFamily="18" charset="0"/>
                <a:cs typeface="Times New Roman" panose="02020603050405020304" pitchFamily="18" charset="0"/>
              </a:rPr>
              <a:t>Inflow</a:t>
            </a:r>
          </a:p>
          <a:p>
            <a:pPr>
              <a:lnSpc>
                <a:spcPct val="120000"/>
              </a:lnSpc>
            </a:pPr>
            <a:r>
              <a:rPr lang="en-US" sz="1400" dirty="0">
                <a:latin typeface="Times New Roman" panose="02020603050405020304" pitchFamily="18" charset="0"/>
                <a:cs typeface="Times New Roman" panose="02020603050405020304" pitchFamily="18" charset="0"/>
              </a:rPr>
              <a:t>Outflow</a:t>
            </a:r>
          </a:p>
        </p:txBody>
      </p:sp>
      <p:sp>
        <p:nvSpPr>
          <p:cNvPr id="23" name="TextBox 22">
            <a:extLst>
              <a:ext uri="{FF2B5EF4-FFF2-40B4-BE49-F238E27FC236}">
                <a16:creationId xmlns:a16="http://schemas.microsoft.com/office/drawing/2014/main" xmlns="" id="{DDDBD7FA-C541-4FB1-84BE-2A825AE43037}"/>
              </a:ext>
            </a:extLst>
          </p:cNvPr>
          <p:cNvSpPr txBox="1"/>
          <p:nvPr/>
        </p:nvSpPr>
        <p:spPr>
          <a:xfrm>
            <a:off x="6011188" y="2617305"/>
            <a:ext cx="1431234" cy="845424"/>
          </a:xfrm>
          <a:prstGeom prst="rect">
            <a:avLst/>
          </a:prstGeom>
          <a:solidFill>
            <a:schemeClr val="bg1"/>
          </a:solidFill>
        </p:spPr>
        <p:txBody>
          <a:bodyPr wrap="square" rtlCol="0">
            <a:spAutoFit/>
          </a:bodyPr>
          <a:lstStyle/>
          <a:p>
            <a:pPr>
              <a:lnSpc>
                <a:spcPct val="120000"/>
              </a:lnSpc>
            </a:pPr>
            <a:r>
              <a:rPr lang="en-US" sz="1400" dirty="0">
                <a:latin typeface="Times New Roman" panose="02020603050405020304" pitchFamily="18" charset="0"/>
                <a:cs typeface="Times New Roman" panose="02020603050405020304" pitchFamily="18" charset="0"/>
              </a:rPr>
              <a:t>5</a:t>
            </a:r>
          </a:p>
          <a:p>
            <a:pPr>
              <a:lnSpc>
                <a:spcPct val="120000"/>
              </a:lnSpc>
            </a:pPr>
            <a:r>
              <a:rPr lang="en-US" sz="1400" dirty="0">
                <a:latin typeface="Times New Roman" panose="02020603050405020304" pitchFamily="18" charset="0"/>
                <a:cs typeface="Times New Roman" panose="02020603050405020304" pitchFamily="18" charset="0"/>
              </a:rPr>
              <a:t>8</a:t>
            </a:r>
          </a:p>
          <a:p>
            <a:pPr>
              <a:lnSpc>
                <a:spcPct val="120000"/>
              </a:lnSpc>
            </a:pPr>
            <a:r>
              <a:rPr lang="en-US" sz="1400" dirty="0">
                <a:latin typeface="Times New Roman" panose="02020603050405020304" pitchFamily="18" charset="0"/>
                <a:cs typeface="Times New Roman" panose="02020603050405020304" pitchFamily="18" charset="0"/>
              </a:rPr>
              <a:t>12</a:t>
            </a:r>
          </a:p>
        </p:txBody>
      </p:sp>
      <p:sp>
        <p:nvSpPr>
          <p:cNvPr id="24" name="TextBox 23">
            <a:extLst>
              <a:ext uri="{FF2B5EF4-FFF2-40B4-BE49-F238E27FC236}">
                <a16:creationId xmlns:a16="http://schemas.microsoft.com/office/drawing/2014/main" xmlns="" id="{CCBD2CC8-A244-42B9-921B-744F8596A3A2}"/>
              </a:ext>
            </a:extLst>
          </p:cNvPr>
          <p:cNvSpPr txBox="1"/>
          <p:nvPr/>
        </p:nvSpPr>
        <p:spPr>
          <a:xfrm>
            <a:off x="5656759" y="2291311"/>
            <a:ext cx="1431234" cy="362022"/>
          </a:xfrm>
          <a:prstGeom prst="rect">
            <a:avLst/>
          </a:prstGeom>
          <a:solidFill>
            <a:schemeClr val="bg1"/>
          </a:solidFill>
        </p:spPr>
        <p:txBody>
          <a:bodyPr wrap="square" rtlCol="0">
            <a:spAutoFit/>
          </a:bodyPr>
          <a:lstStyle/>
          <a:p>
            <a:pPr>
              <a:lnSpc>
                <a:spcPct val="120000"/>
              </a:lnSpc>
            </a:pPr>
            <a:r>
              <a:rPr lang="en-US" sz="1600" b="1" dirty="0">
                <a:latin typeface="Times New Roman" panose="02020603050405020304" pitchFamily="18" charset="0"/>
                <a:cs typeface="Times New Roman" panose="02020603050405020304" pitchFamily="18" charset="0"/>
              </a:rPr>
              <a:t>Day</a:t>
            </a:r>
          </a:p>
        </p:txBody>
      </p:sp>
      <p:sp>
        <p:nvSpPr>
          <p:cNvPr id="25" name="TextBox 24">
            <a:extLst>
              <a:ext uri="{FF2B5EF4-FFF2-40B4-BE49-F238E27FC236}">
                <a16:creationId xmlns:a16="http://schemas.microsoft.com/office/drawing/2014/main" xmlns="" id="{E40A494D-46FF-4B55-A265-BF7D81211F01}"/>
              </a:ext>
            </a:extLst>
          </p:cNvPr>
          <p:cNvSpPr txBox="1"/>
          <p:nvPr/>
        </p:nvSpPr>
        <p:spPr>
          <a:xfrm>
            <a:off x="5656759" y="672188"/>
            <a:ext cx="1431234" cy="362022"/>
          </a:xfrm>
          <a:prstGeom prst="rect">
            <a:avLst/>
          </a:prstGeom>
          <a:solidFill>
            <a:schemeClr val="bg1"/>
          </a:solidFill>
        </p:spPr>
        <p:txBody>
          <a:bodyPr wrap="square" rtlCol="0">
            <a:spAutoFit/>
          </a:bodyPr>
          <a:lstStyle/>
          <a:p>
            <a:pPr>
              <a:lnSpc>
                <a:spcPct val="120000"/>
              </a:lnSpc>
            </a:pPr>
            <a:r>
              <a:rPr lang="en-US" sz="1600" b="1" dirty="0">
                <a:latin typeface="Times New Roman" panose="02020603050405020304" pitchFamily="18" charset="0"/>
                <a:cs typeface="Times New Roman" panose="02020603050405020304" pitchFamily="18" charset="0"/>
              </a:rPr>
              <a:t>Water Group</a:t>
            </a:r>
          </a:p>
        </p:txBody>
      </p:sp>
      <p:sp>
        <p:nvSpPr>
          <p:cNvPr id="26" name="Isosceles Triangle 25">
            <a:extLst>
              <a:ext uri="{FF2B5EF4-FFF2-40B4-BE49-F238E27FC236}">
                <a16:creationId xmlns:a16="http://schemas.microsoft.com/office/drawing/2014/main" xmlns="" id="{A8B0B5A2-8FCC-4ABD-9367-BD7E785B2AFD}"/>
              </a:ext>
            </a:extLst>
          </p:cNvPr>
          <p:cNvSpPr/>
          <p:nvPr/>
        </p:nvSpPr>
        <p:spPr>
          <a:xfrm>
            <a:off x="5840829" y="3000092"/>
            <a:ext cx="87464" cy="9144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E692DC62-553C-4FAB-9C79-63450AE2B0BC}"/>
              </a:ext>
            </a:extLst>
          </p:cNvPr>
          <p:cNvSpPr/>
          <p:nvPr/>
        </p:nvSpPr>
        <p:spPr>
          <a:xfrm>
            <a:off x="5832581" y="27432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Diamond 27">
            <a:extLst>
              <a:ext uri="{FF2B5EF4-FFF2-40B4-BE49-F238E27FC236}">
                <a16:creationId xmlns:a16="http://schemas.microsoft.com/office/drawing/2014/main" xmlns="" id="{10E2FAA5-320A-43A7-B504-FDB3C3B74845}"/>
              </a:ext>
            </a:extLst>
          </p:cNvPr>
          <p:cNvSpPr/>
          <p:nvPr/>
        </p:nvSpPr>
        <p:spPr>
          <a:xfrm>
            <a:off x="5831798" y="3256984"/>
            <a:ext cx="90538" cy="91440"/>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764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xmlns="" id="{78FE5604-39E6-4DAB-A513-F53DC8E0E9BC}"/>
              </a:ext>
            </a:extLst>
          </p:cNvPr>
          <p:cNvSpPr txBox="1">
            <a:spLocks/>
          </p:cNvSpPr>
          <p:nvPr/>
        </p:nvSpPr>
        <p:spPr>
          <a:xfrm>
            <a:off x="2248482" y="703106"/>
            <a:ext cx="5367311" cy="246379"/>
          </a:xfrm>
          <a:prstGeom prst="rect">
            <a:avLst/>
          </a:prstGeom>
          <a:solidFill>
            <a:schemeClr val="bg1"/>
          </a:solidFill>
        </p:spPr>
        <p:txBody>
          <a:bodyPr vert="horz" lIns="0" tIns="27432" rIns="0" bIns="27432" rtlCol="0" anchor="b">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xmlns="" id="{92A612B5-F2B4-43CA-8C4B-6563AE96EBF8}"/>
              </a:ext>
            </a:extLst>
          </p:cNvPr>
          <p:cNvPicPr>
            <a:picLocks noChangeAspect="1"/>
          </p:cNvPicPr>
          <p:nvPr/>
        </p:nvPicPr>
        <p:blipFill>
          <a:blip r:embed="rId3"/>
          <a:stretch>
            <a:fillRect/>
          </a:stretch>
        </p:blipFill>
        <p:spPr>
          <a:xfrm>
            <a:off x="1237007" y="885204"/>
            <a:ext cx="6382615" cy="3253204"/>
          </a:xfrm>
          <a:prstGeom prst="rect">
            <a:avLst/>
          </a:prstGeom>
          <a:solidFill>
            <a:schemeClr val="bg1"/>
          </a:solidFill>
        </p:spPr>
      </p:pic>
      <p:pic>
        <p:nvPicPr>
          <p:cNvPr id="22" name="Picture 21">
            <a:extLst>
              <a:ext uri="{FF2B5EF4-FFF2-40B4-BE49-F238E27FC236}">
                <a16:creationId xmlns:a16="http://schemas.microsoft.com/office/drawing/2014/main" xmlns="" id="{3BADAE36-0CAE-4C76-ABF5-D8E7AC2C14FF}"/>
              </a:ext>
            </a:extLst>
          </p:cNvPr>
          <p:cNvPicPr>
            <a:picLocks noChangeAspect="1"/>
          </p:cNvPicPr>
          <p:nvPr/>
        </p:nvPicPr>
        <p:blipFill rotWithShape="1">
          <a:blip r:embed="rId4">
            <a:extLst>
              <a:ext uri="{28A0092B-C50C-407E-A947-70E740481C1C}">
                <a14:useLocalDpi xmlns:a14="http://schemas.microsoft.com/office/drawing/2010/main" val="0"/>
              </a:ext>
            </a:extLst>
          </a:blip>
          <a:srcRect l="3051" t="845" r="-1" b="53250"/>
          <a:stretch/>
        </p:blipFill>
        <p:spPr>
          <a:xfrm rot="5400000">
            <a:off x="312102" y="1976337"/>
            <a:ext cx="3450139" cy="899499"/>
          </a:xfrm>
          <a:prstGeom prst="rect">
            <a:avLst/>
          </a:prstGeom>
          <a:solidFill>
            <a:schemeClr val="bg1"/>
          </a:solidFill>
        </p:spPr>
      </p:pic>
      <p:graphicFrame>
        <p:nvGraphicFramePr>
          <p:cNvPr id="3" name="Table 2">
            <a:extLst>
              <a:ext uri="{FF2B5EF4-FFF2-40B4-BE49-F238E27FC236}">
                <a16:creationId xmlns:a16="http://schemas.microsoft.com/office/drawing/2014/main" xmlns="" id="{49670F03-A60F-4841-AF3E-E470176A7541}"/>
              </a:ext>
            </a:extLst>
          </p:cNvPr>
          <p:cNvGraphicFramePr>
            <a:graphicFrameLocks noGrp="1"/>
          </p:cNvGraphicFramePr>
          <p:nvPr>
            <p:extLst>
              <p:ext uri="{D42A27DB-BD31-4B8C-83A1-F6EECF244321}">
                <p14:modId xmlns:p14="http://schemas.microsoft.com/office/powerpoint/2010/main" val="2526883128"/>
              </p:ext>
            </p:extLst>
          </p:nvPr>
        </p:nvGraphicFramePr>
        <p:xfrm>
          <a:off x="618860" y="616330"/>
          <a:ext cx="7001978" cy="3522264"/>
        </p:xfrm>
        <a:graphic>
          <a:graphicData uri="http://schemas.openxmlformats.org/drawingml/2006/table">
            <a:tbl>
              <a:tblPr lastRow="1" bandRow="1"/>
              <a:tblGrid>
                <a:gridCol w="347206">
                  <a:extLst>
                    <a:ext uri="{9D8B030D-6E8A-4147-A177-3AD203B41FA5}">
                      <a16:colId xmlns:a16="http://schemas.microsoft.com/office/drawing/2014/main" xmlns="" val="3092051206"/>
                    </a:ext>
                  </a:extLst>
                </a:gridCol>
                <a:gridCol w="318271">
                  <a:extLst>
                    <a:ext uri="{9D8B030D-6E8A-4147-A177-3AD203B41FA5}">
                      <a16:colId xmlns:a16="http://schemas.microsoft.com/office/drawing/2014/main" xmlns="" val="532678649"/>
                    </a:ext>
                  </a:extLst>
                </a:gridCol>
                <a:gridCol w="318271">
                  <a:extLst>
                    <a:ext uri="{9D8B030D-6E8A-4147-A177-3AD203B41FA5}">
                      <a16:colId xmlns:a16="http://schemas.microsoft.com/office/drawing/2014/main" xmlns="" val="2884760096"/>
                    </a:ext>
                  </a:extLst>
                </a:gridCol>
                <a:gridCol w="6018230">
                  <a:extLst>
                    <a:ext uri="{9D8B030D-6E8A-4147-A177-3AD203B41FA5}">
                      <a16:colId xmlns:a16="http://schemas.microsoft.com/office/drawing/2014/main" xmlns="" val="1391967870"/>
                    </a:ext>
                  </a:extLst>
                </a:gridCol>
              </a:tblGrid>
              <a:tr h="274320">
                <a:tc>
                  <a:txBody>
                    <a:bodyPr/>
                    <a:lstStyle/>
                    <a:p>
                      <a:pPr algn="ctr" rtl="0" fontAlgn="ctr"/>
                      <a:r>
                        <a:rPr lang="en-US" sz="800" b="1" i="0" u="none" strike="noStrike" dirty="0">
                          <a:solidFill>
                            <a:srgbClr val="000000"/>
                          </a:solidFill>
                          <a:effectLst/>
                          <a:latin typeface="Times New Roman" panose="02020603050405020304" pitchFamily="18" charset="0"/>
                        </a:rPr>
                        <a:t>Type</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3408343561"/>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Oyster Larvae</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52437405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1187345531"/>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846688712"/>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18902892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58923713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6404716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690722229"/>
                  </a:ext>
                </a:extLst>
              </a:tr>
              <a:tr h="135331">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99479936"/>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Biofilm Swab</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21114207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880663289"/>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40399295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133636765"/>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17519547"/>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693819847"/>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731915330"/>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34783422"/>
                  </a:ext>
                </a:extLst>
              </a:tr>
              <a:tr h="135331">
                <a:tc rowSpan="8">
                  <a:txBody>
                    <a:bodyPr/>
                    <a:lstStyle/>
                    <a:p>
                      <a:pPr algn="ctr" rtl="0" fontAlgn="ctr"/>
                      <a:r>
                        <a:rPr lang="en-US" sz="1050" b="1" i="0" u="none" strike="noStrike" dirty="0">
                          <a:solidFill>
                            <a:srgbClr val="000000"/>
                          </a:solidFill>
                          <a:effectLst/>
                          <a:latin typeface="Times New Roman" panose="02020603050405020304" pitchFamily="18" charset="0"/>
                        </a:rPr>
                        <a:t>Rearing Water</a:t>
                      </a:r>
                    </a:p>
                  </a:txBody>
                  <a:tcPr marL="1627" marR="1627" marT="1627" marB="0" vert="vert27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135765036"/>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1590798806"/>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1562267078"/>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679326798"/>
                  </a:ext>
                </a:extLst>
              </a:tr>
              <a:tr h="135331">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4351849"/>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4035340890"/>
                  </a:ext>
                </a:extLst>
              </a:tr>
              <a:tr h="135331">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1892086265"/>
                  </a:ext>
                </a:extLst>
              </a:tr>
              <a:tr h="13533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59877006"/>
                  </a:ext>
                </a:extLst>
              </a:tr>
            </a:tbl>
          </a:graphicData>
        </a:graphic>
      </p:graphicFrame>
      <p:pic>
        <p:nvPicPr>
          <p:cNvPr id="6" name="Picture 5">
            <a:extLst>
              <a:ext uri="{FF2B5EF4-FFF2-40B4-BE49-F238E27FC236}">
                <a16:creationId xmlns:a16="http://schemas.microsoft.com/office/drawing/2014/main" xmlns="" id="{50172F11-73CD-46D0-879D-00F0A1661E2A}"/>
              </a:ext>
            </a:extLst>
          </p:cNvPr>
          <p:cNvPicPr>
            <a:picLocks noChangeAspect="1"/>
          </p:cNvPicPr>
          <p:nvPr/>
        </p:nvPicPr>
        <p:blipFill rotWithShape="1">
          <a:blip r:embed="rId5"/>
          <a:srcRect r="93915"/>
          <a:stretch/>
        </p:blipFill>
        <p:spPr>
          <a:xfrm>
            <a:off x="5573873" y="2837181"/>
            <a:ext cx="479941" cy="1047703"/>
          </a:xfrm>
          <a:prstGeom prst="rect">
            <a:avLst/>
          </a:prstGeom>
        </p:spPr>
      </p:pic>
      <p:sp>
        <p:nvSpPr>
          <p:cNvPr id="20" name="Content Placeholder 2">
            <a:extLst>
              <a:ext uri="{FF2B5EF4-FFF2-40B4-BE49-F238E27FC236}">
                <a16:creationId xmlns:a16="http://schemas.microsoft.com/office/drawing/2014/main" xmlns="" id="{5F87CF43-B98B-495D-8EA2-78AE0EDB3306}"/>
              </a:ext>
            </a:extLst>
          </p:cNvPr>
          <p:cNvSpPr txBox="1">
            <a:spLocks/>
          </p:cNvSpPr>
          <p:nvPr/>
        </p:nvSpPr>
        <p:spPr>
          <a:xfrm>
            <a:off x="6014267" y="2837182"/>
            <a:ext cx="1142521" cy="1048473"/>
          </a:xfrm>
          <a:prstGeom prst="rect">
            <a:avLst/>
          </a:prstGeom>
          <a:solidFill>
            <a:schemeClr val="bg1">
              <a:lumMod val="85000"/>
            </a:schemeClr>
          </a:solid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anguillarum</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diabolicus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splendidus</a:t>
            </a:r>
            <a:endParaRPr lang="en-US" sz="105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50" dirty="0">
                <a:solidFill>
                  <a:schemeClr val="tx1"/>
                </a:solidFill>
                <a:latin typeface="Times New Roman" panose="02020603050405020304" pitchFamily="18" charset="0"/>
                <a:cs typeface="Times New Roman" panose="02020603050405020304" pitchFamily="18" charset="0"/>
              </a:rPr>
              <a:t>Vibrio </a:t>
            </a:r>
            <a:r>
              <a:rPr lang="en-US" sz="1050" dirty="0" err="1">
                <a:solidFill>
                  <a:schemeClr val="tx1"/>
                </a:solidFill>
                <a:latin typeface="Times New Roman" panose="02020603050405020304" pitchFamily="18" charset="0"/>
                <a:cs typeface="Times New Roman" panose="02020603050405020304" pitchFamily="18" charset="0"/>
              </a:rPr>
              <a:t>vulnificus</a:t>
            </a:r>
            <a:endParaRPr lang="en-US" sz="105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CF585D88-9671-418F-99C9-5AB79B2E9B3B}"/>
              </a:ext>
            </a:extLst>
          </p:cNvPr>
          <p:cNvSpPr/>
          <p:nvPr/>
        </p:nvSpPr>
        <p:spPr>
          <a:xfrm>
            <a:off x="2399558" y="622549"/>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5" name="Rectangle 4">
            <a:extLst>
              <a:ext uri="{FF2B5EF4-FFF2-40B4-BE49-F238E27FC236}">
                <a16:creationId xmlns:a16="http://schemas.microsoft.com/office/drawing/2014/main" xmlns="" id="{78B1810A-6AC4-4A77-8C45-D873A350DDB9}"/>
              </a:ext>
            </a:extLst>
          </p:cNvPr>
          <p:cNvSpPr/>
          <p:nvPr/>
        </p:nvSpPr>
        <p:spPr>
          <a:xfrm>
            <a:off x="507720" y="4333257"/>
            <a:ext cx="7350564" cy="461665"/>
          </a:xfrm>
          <a:prstGeom prst="rect">
            <a:avLst/>
          </a:prstGeom>
        </p:spPr>
        <p:txBody>
          <a:bodyPr wrap="square">
            <a:spAutoFit/>
          </a:bodyPr>
          <a:lstStyle/>
          <a:p>
            <a:pPr defTabSz="913998">
              <a:defRPr/>
            </a:pPr>
            <a:r>
              <a:rPr lang="en-US" sz="1200" dirty="0">
                <a:latin typeface="Times New Roman" panose="02020603050405020304" pitchFamily="18" charset="0"/>
                <a:cs typeface="Times New Roman" panose="02020603050405020304" pitchFamily="18" charset="0"/>
              </a:rPr>
              <a:t>Figure </a:t>
            </a:r>
            <a:r>
              <a:rPr lang="en-US" sz="1200" dirty="0" smtClean="0">
                <a:latin typeface="Times New Roman" panose="02020603050405020304" pitchFamily="18" charset="0"/>
                <a:cs typeface="Times New Roman" panose="02020603050405020304" pitchFamily="18" charset="0"/>
              </a:rPr>
              <a:t>S4. </a:t>
            </a:r>
            <a:r>
              <a:rPr lang="en-US" sz="1200" dirty="0">
                <a:latin typeface="Times New Roman" panose="02020603050405020304" pitchFamily="18" charset="0"/>
                <a:cs typeface="Times New Roman" panose="02020603050405020304" pitchFamily="18" charset="0"/>
              </a:rPr>
              <a:t>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all sample types in Trial 1.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Vibrios</a:t>
            </a:r>
            <a:r>
              <a:rPr lang="en-US" sz="1200" dirty="0">
                <a:latin typeface="Times New Roman" panose="02020603050405020304" pitchFamily="18" charset="0"/>
                <a:cs typeface="Times New Roman" panose="02020603050405020304" pitchFamily="18" charset="0"/>
              </a:rPr>
              <a:t> is different based on the sample type and time point.</a:t>
            </a:r>
          </a:p>
        </p:txBody>
      </p:sp>
    </p:spTree>
    <p:extLst>
      <p:ext uri="{BB962C8B-B14F-4D97-AF65-F5344CB8AC3E}">
        <p14:creationId xmlns:p14="http://schemas.microsoft.com/office/powerpoint/2010/main" val="187140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xmlns="" id="{29B5B960-F103-4EA4-B24C-801065DDC541}"/>
              </a:ext>
            </a:extLst>
          </p:cNvPr>
          <p:cNvSpPr txBox="1">
            <a:spLocks/>
          </p:cNvSpPr>
          <p:nvPr/>
        </p:nvSpPr>
        <p:spPr>
          <a:xfrm>
            <a:off x="1573863" y="692205"/>
            <a:ext cx="6042321" cy="246379"/>
          </a:xfrm>
          <a:prstGeom prst="rect">
            <a:avLst/>
          </a:prstGeom>
          <a:solidFill>
            <a:schemeClr val="bg1"/>
          </a:solidFill>
        </p:spPr>
        <p:txBody>
          <a:bodyPr vert="horz" lIns="0" tIns="27432" rIns="0" bIns="27432" rtlCol="0" anchor="b">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60000"/>
              </a:lnSpc>
              <a:spcBef>
                <a:spcPts val="0"/>
              </a:spcBef>
              <a:spcAft>
                <a:spcPts val="0"/>
              </a:spcAft>
              <a:buNone/>
            </a:pPr>
            <a:endParaRPr lang="en-US" sz="960" u="sng"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9548C30F-7CAE-4458-8376-50257DA4A84C}"/>
              </a:ext>
            </a:extLst>
          </p:cNvPr>
          <p:cNvPicPr>
            <a:picLocks noChangeAspect="1"/>
          </p:cNvPicPr>
          <p:nvPr/>
        </p:nvPicPr>
        <p:blipFill rotWithShape="1">
          <a:blip r:embed="rId3"/>
          <a:srcRect t="32687"/>
          <a:stretch/>
        </p:blipFill>
        <p:spPr>
          <a:xfrm>
            <a:off x="582770" y="931458"/>
            <a:ext cx="7052310" cy="2100413"/>
          </a:xfrm>
          <a:prstGeom prst="rect">
            <a:avLst/>
          </a:prstGeom>
          <a:solidFill>
            <a:schemeClr val="bg1"/>
          </a:solidFill>
        </p:spPr>
      </p:pic>
      <p:pic>
        <p:nvPicPr>
          <p:cNvPr id="19" name="Picture 18">
            <a:extLst>
              <a:ext uri="{FF2B5EF4-FFF2-40B4-BE49-F238E27FC236}">
                <a16:creationId xmlns:a16="http://schemas.microsoft.com/office/drawing/2014/main" xmlns="" id="{52FDD59F-DA34-4C39-9417-323EC14BEB06}"/>
              </a:ext>
            </a:extLst>
          </p:cNvPr>
          <p:cNvPicPr>
            <a:picLocks noChangeAspect="1"/>
          </p:cNvPicPr>
          <p:nvPr/>
        </p:nvPicPr>
        <p:blipFill rotWithShape="1">
          <a:blip r:embed="rId3"/>
          <a:srcRect b="66815"/>
          <a:stretch/>
        </p:blipFill>
        <p:spPr>
          <a:xfrm>
            <a:off x="582770" y="3051359"/>
            <a:ext cx="7052310" cy="1035499"/>
          </a:xfrm>
          <a:prstGeom prst="rect">
            <a:avLst/>
          </a:prstGeom>
          <a:solidFill>
            <a:schemeClr val="bg1"/>
          </a:solidFill>
        </p:spPr>
      </p:pic>
      <p:pic>
        <p:nvPicPr>
          <p:cNvPr id="35" name="Picture 34">
            <a:extLst>
              <a:ext uri="{FF2B5EF4-FFF2-40B4-BE49-F238E27FC236}">
                <a16:creationId xmlns:a16="http://schemas.microsoft.com/office/drawing/2014/main" xmlns="" id="{21663950-15F1-4702-BBB7-EB05CA7DC7AC}"/>
              </a:ext>
            </a:extLst>
          </p:cNvPr>
          <p:cNvPicPr>
            <a:picLocks noChangeAspect="1"/>
          </p:cNvPicPr>
          <p:nvPr/>
        </p:nvPicPr>
        <p:blipFill rotWithShape="1">
          <a:blip r:embed="rId4">
            <a:extLst>
              <a:ext uri="{28A0092B-C50C-407E-A947-70E740481C1C}">
                <a14:useLocalDpi xmlns:a14="http://schemas.microsoft.com/office/drawing/2010/main" val="0"/>
              </a:ext>
            </a:extLst>
          </a:blip>
          <a:srcRect l="2874" r="31186" b="36549"/>
          <a:stretch/>
        </p:blipFill>
        <p:spPr>
          <a:xfrm rot="5400000">
            <a:off x="847887" y="1445787"/>
            <a:ext cx="2270020" cy="905842"/>
          </a:xfrm>
          <a:prstGeom prst="rect">
            <a:avLst/>
          </a:prstGeom>
          <a:solidFill>
            <a:schemeClr val="bg1"/>
          </a:solidFill>
        </p:spPr>
      </p:pic>
      <p:pic>
        <p:nvPicPr>
          <p:cNvPr id="31" name="Picture 30">
            <a:extLst>
              <a:ext uri="{FF2B5EF4-FFF2-40B4-BE49-F238E27FC236}">
                <a16:creationId xmlns:a16="http://schemas.microsoft.com/office/drawing/2014/main" xmlns="" id="{DD847A35-D86D-4053-908F-65E0A28DDC03}"/>
              </a:ext>
            </a:extLst>
          </p:cNvPr>
          <p:cNvPicPr>
            <a:picLocks noChangeAspect="1"/>
          </p:cNvPicPr>
          <p:nvPr/>
        </p:nvPicPr>
        <p:blipFill rotWithShape="1">
          <a:blip r:embed="rId4">
            <a:extLst>
              <a:ext uri="{28A0092B-C50C-407E-A947-70E740481C1C}">
                <a14:useLocalDpi xmlns:a14="http://schemas.microsoft.com/office/drawing/2010/main" val="0"/>
              </a:ext>
            </a:extLst>
          </a:blip>
          <a:srcRect l="68808" b="36731"/>
          <a:stretch/>
        </p:blipFill>
        <p:spPr>
          <a:xfrm rot="5400000">
            <a:off x="1444685" y="3138034"/>
            <a:ext cx="1073826" cy="903243"/>
          </a:xfrm>
          <a:prstGeom prst="rect">
            <a:avLst/>
          </a:prstGeom>
          <a:solidFill>
            <a:schemeClr val="bg1"/>
          </a:solidFill>
        </p:spPr>
      </p:pic>
      <p:graphicFrame>
        <p:nvGraphicFramePr>
          <p:cNvPr id="36" name="Table 35">
            <a:extLst>
              <a:ext uri="{FF2B5EF4-FFF2-40B4-BE49-F238E27FC236}">
                <a16:creationId xmlns:a16="http://schemas.microsoft.com/office/drawing/2014/main" xmlns="" id="{8473DBBF-E2E4-4D00-B496-EF0B8B604421}"/>
              </a:ext>
            </a:extLst>
          </p:cNvPr>
          <p:cNvGraphicFramePr>
            <a:graphicFrameLocks noGrp="1"/>
          </p:cNvGraphicFramePr>
          <p:nvPr>
            <p:extLst>
              <p:ext uri="{D42A27DB-BD31-4B8C-83A1-F6EECF244321}">
                <p14:modId xmlns:p14="http://schemas.microsoft.com/office/powerpoint/2010/main" val="2048077659"/>
              </p:ext>
            </p:extLst>
          </p:nvPr>
        </p:nvGraphicFramePr>
        <p:xfrm>
          <a:off x="572666" y="633046"/>
          <a:ext cx="7055364" cy="3472159"/>
        </p:xfrm>
        <a:graphic>
          <a:graphicData uri="http://schemas.openxmlformats.org/drawingml/2006/table">
            <a:tbl>
              <a:tblPr lastRow="1" bandRow="1"/>
              <a:tblGrid>
                <a:gridCol w="347206">
                  <a:extLst>
                    <a:ext uri="{9D8B030D-6E8A-4147-A177-3AD203B41FA5}">
                      <a16:colId xmlns:a16="http://schemas.microsoft.com/office/drawing/2014/main" xmlns="" val="3092051206"/>
                    </a:ext>
                  </a:extLst>
                </a:gridCol>
                <a:gridCol w="318271">
                  <a:extLst>
                    <a:ext uri="{9D8B030D-6E8A-4147-A177-3AD203B41FA5}">
                      <a16:colId xmlns:a16="http://schemas.microsoft.com/office/drawing/2014/main" xmlns="" val="532678649"/>
                    </a:ext>
                  </a:extLst>
                </a:gridCol>
                <a:gridCol w="318271">
                  <a:extLst>
                    <a:ext uri="{9D8B030D-6E8A-4147-A177-3AD203B41FA5}">
                      <a16:colId xmlns:a16="http://schemas.microsoft.com/office/drawing/2014/main" xmlns="" val="2884760096"/>
                    </a:ext>
                  </a:extLst>
                </a:gridCol>
                <a:gridCol w="6071616">
                  <a:extLst>
                    <a:ext uri="{9D8B030D-6E8A-4147-A177-3AD203B41FA5}">
                      <a16:colId xmlns:a16="http://schemas.microsoft.com/office/drawing/2014/main" xmlns="" val="1391967870"/>
                    </a:ext>
                  </a:extLst>
                </a:gridCol>
              </a:tblGrid>
              <a:tr h="270415">
                <a:tc>
                  <a:txBody>
                    <a:bodyPr/>
                    <a:lstStyle/>
                    <a:p>
                      <a:pPr algn="ctr" rtl="0" fontAlgn="ctr"/>
                      <a:r>
                        <a:rPr lang="en-US" sz="800" b="1" i="0" u="none" strike="noStrike" dirty="0">
                          <a:solidFill>
                            <a:srgbClr val="000000"/>
                          </a:solidFill>
                          <a:effectLst/>
                          <a:latin typeface="Times New Roman" panose="02020603050405020304" pitchFamily="18" charset="0"/>
                        </a:rPr>
                        <a:t>Trial</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Day</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rtl="0" fontAlgn="ctr"/>
                      <a:r>
                        <a:rPr lang="en-US" sz="800" b="1" i="0" u="none" strike="noStrike" dirty="0">
                          <a:solidFill>
                            <a:srgbClr val="000000"/>
                          </a:solidFill>
                          <a:effectLst/>
                          <a:latin typeface="Times New Roman" panose="02020603050405020304" pitchFamily="18" charset="0"/>
                        </a:rPr>
                        <a:t>Group</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3408343561"/>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52437405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1187345531"/>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846688712"/>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18902892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58923713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6404716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690722229"/>
                  </a:ext>
                </a:extLst>
              </a:tr>
              <a:tr h="133406">
                <a:tc vMerge="1">
                  <a:txBody>
                    <a:bodyPr/>
                    <a:lstStyle/>
                    <a:p>
                      <a:endParaRPr lang="en-US"/>
                    </a:p>
                  </a:txBody>
                  <a:tcPr/>
                </a:tc>
                <a:tc vMerge="1">
                  <a:txBody>
                    <a:bodyPr/>
                    <a:lstStyle/>
                    <a:p>
                      <a:endParaRPr lang="en-US"/>
                    </a:p>
                  </a:txBody>
                  <a:tcPr/>
                </a:tc>
                <a:tc vMerge="1">
                  <a:txBody>
                    <a:bodyPr/>
                    <a:lstStyle/>
                    <a:p>
                      <a:endParaRPr lang="en-US" dirty="0"/>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99479936"/>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2</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21114207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880663289"/>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40399295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133636765"/>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9</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317519547"/>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693819847"/>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731915330"/>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34783422"/>
                  </a:ext>
                </a:extLst>
              </a:tr>
              <a:tr h="133406">
                <a:tc rowSpan="8">
                  <a:txBody>
                    <a:bodyPr/>
                    <a:lstStyle/>
                    <a:p>
                      <a:pPr algn="ctr" rtl="0" fontAlgn="ctr"/>
                      <a:r>
                        <a:rPr lang="en-US" sz="2400" b="1" i="0" u="none" strike="noStrike" dirty="0">
                          <a:solidFill>
                            <a:srgbClr val="000000"/>
                          </a:solidFill>
                          <a:effectLst/>
                          <a:latin typeface="Times New Roman" panose="02020603050405020304" pitchFamily="18" charset="0"/>
                        </a:rPr>
                        <a:t>3</a:t>
                      </a:r>
                    </a:p>
                  </a:txBody>
                  <a:tcPr marL="1627" marR="1627" marT="162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5</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135765036"/>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1590798806"/>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1562267078"/>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679326798"/>
                  </a:ext>
                </a:extLst>
              </a:tr>
              <a:tr h="133406">
                <a:tc vMerge="1">
                  <a:txBody>
                    <a:bodyPr/>
                    <a:lstStyle/>
                    <a:p>
                      <a:endParaRPr lang="en-US"/>
                    </a:p>
                  </a:txBody>
                  <a:tcPr/>
                </a:tc>
                <a:tc rowSpan="4">
                  <a:txBody>
                    <a:bodyPr/>
                    <a:lstStyle/>
                    <a:p>
                      <a:pPr algn="ctr" rtl="0" fontAlgn="ctr"/>
                      <a:r>
                        <a:rPr lang="en-US" sz="1000" b="0" i="0" u="none" strike="noStrike" dirty="0">
                          <a:solidFill>
                            <a:srgbClr val="000000"/>
                          </a:solidFill>
                          <a:effectLst/>
                          <a:latin typeface="Times New Roman" panose="02020603050405020304" pitchFamily="18" charset="0"/>
                        </a:rPr>
                        <a:t>12</a:t>
                      </a:r>
                    </a:p>
                  </a:txBody>
                  <a:tcPr marL="1627" marR="1627" marT="162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Con</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24351849"/>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4035340890"/>
                  </a:ext>
                </a:extLst>
              </a:tr>
              <a:tr h="133406">
                <a:tc vMerge="1">
                  <a:txBody>
                    <a:bodyPr/>
                    <a:lstStyle/>
                    <a:p>
                      <a:endParaRPr lang="en-US"/>
                    </a:p>
                  </a:txBody>
                  <a:tcPr/>
                </a:tc>
                <a:tc vMerge="1">
                  <a:txBody>
                    <a:bodyPr/>
                    <a:lstStyle/>
                    <a:p>
                      <a:endParaRPr lang="en-US"/>
                    </a:p>
                  </a:txBody>
                  <a:tcPr/>
                </a:tc>
                <a:tc rowSpan="2">
                  <a:txBody>
                    <a:bodyPr/>
                    <a:lstStyle/>
                    <a:p>
                      <a:pPr algn="ctr" rtl="0" fontAlgn="ctr"/>
                      <a:r>
                        <a:rPr lang="en-US" sz="700" b="0" i="0" u="none" strike="noStrike" dirty="0">
                          <a:solidFill>
                            <a:srgbClr val="000000"/>
                          </a:solidFill>
                          <a:effectLst/>
                          <a:latin typeface="Times New Roman" panose="02020603050405020304" pitchFamily="18" charset="0"/>
                        </a:rPr>
                        <a:t>Treat</a:t>
                      </a:r>
                    </a:p>
                  </a:txBody>
                  <a:tcPr marL="1627" marR="1627" marT="16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xmlns="" val="1892086265"/>
                  </a:ext>
                </a:extLst>
              </a:tr>
              <a:tr h="13340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dirty="0">
                        <a:solidFill>
                          <a:srgbClr val="000000"/>
                        </a:solidFill>
                        <a:effectLst/>
                        <a:latin typeface="Arial" panose="020B0604020202020204" pitchFamily="34" charset="0"/>
                      </a:endParaRPr>
                    </a:p>
                  </a:txBody>
                  <a:tcPr marL="1627" marR="1627" marT="162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59877006"/>
                  </a:ext>
                </a:extLst>
              </a:tr>
            </a:tbl>
          </a:graphicData>
        </a:graphic>
      </p:graphicFrame>
      <p:pic>
        <p:nvPicPr>
          <p:cNvPr id="20" name="Picture 19">
            <a:extLst>
              <a:ext uri="{FF2B5EF4-FFF2-40B4-BE49-F238E27FC236}">
                <a16:creationId xmlns:a16="http://schemas.microsoft.com/office/drawing/2014/main" xmlns="" id="{CF19AFAC-A731-4466-B323-FCE34153ACE0}"/>
              </a:ext>
            </a:extLst>
          </p:cNvPr>
          <p:cNvPicPr>
            <a:picLocks noChangeAspect="1"/>
          </p:cNvPicPr>
          <p:nvPr/>
        </p:nvPicPr>
        <p:blipFill rotWithShape="1">
          <a:blip r:embed="rId5"/>
          <a:srcRect r="93915"/>
          <a:stretch/>
        </p:blipFill>
        <p:spPr>
          <a:xfrm>
            <a:off x="5240866" y="1247358"/>
            <a:ext cx="479941" cy="1047703"/>
          </a:xfrm>
          <a:prstGeom prst="rect">
            <a:avLst/>
          </a:prstGeom>
        </p:spPr>
      </p:pic>
      <p:sp>
        <p:nvSpPr>
          <p:cNvPr id="21" name="Content Placeholder 2">
            <a:extLst>
              <a:ext uri="{FF2B5EF4-FFF2-40B4-BE49-F238E27FC236}">
                <a16:creationId xmlns:a16="http://schemas.microsoft.com/office/drawing/2014/main" xmlns="" id="{F3F54AC2-B924-4C5B-A580-6917250173D0}"/>
              </a:ext>
            </a:extLst>
          </p:cNvPr>
          <p:cNvSpPr txBox="1">
            <a:spLocks/>
          </p:cNvSpPr>
          <p:nvPr/>
        </p:nvSpPr>
        <p:spPr>
          <a:xfrm>
            <a:off x="5681260" y="1247359"/>
            <a:ext cx="1142521" cy="1048473"/>
          </a:xfrm>
          <a:prstGeom prst="rect">
            <a:avLst/>
          </a:prstGeom>
          <a:solidFill>
            <a:schemeClr val="bg1">
              <a:lumMod val="85000"/>
            </a:schemeClr>
          </a:solidFill>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anguillarum</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diabolicus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spp.</a:t>
            </a: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splendidus</a:t>
            </a:r>
            <a:endParaRPr lang="en-US" sz="108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080" dirty="0">
                <a:solidFill>
                  <a:schemeClr val="tx1"/>
                </a:solidFill>
                <a:latin typeface="Times New Roman" panose="02020603050405020304" pitchFamily="18" charset="0"/>
                <a:cs typeface="Times New Roman" panose="02020603050405020304" pitchFamily="18" charset="0"/>
              </a:rPr>
              <a:t>Vibrio </a:t>
            </a:r>
            <a:r>
              <a:rPr lang="en-US" sz="1080" dirty="0" err="1">
                <a:solidFill>
                  <a:schemeClr val="tx1"/>
                </a:solidFill>
                <a:latin typeface="Times New Roman" panose="02020603050405020304" pitchFamily="18" charset="0"/>
                <a:cs typeface="Times New Roman" panose="02020603050405020304" pitchFamily="18" charset="0"/>
              </a:rPr>
              <a:t>vulnificus</a:t>
            </a:r>
            <a:endParaRPr lang="en-US" sz="108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xmlns="" id="{54C947A1-E07C-424B-B112-2767FDE6340A}"/>
              </a:ext>
            </a:extLst>
          </p:cNvPr>
          <p:cNvSpPr/>
          <p:nvPr/>
        </p:nvSpPr>
        <p:spPr>
          <a:xfrm>
            <a:off x="2376278" y="727868"/>
            <a:ext cx="875561" cy="261610"/>
          </a:xfrm>
          <a:prstGeom prst="rect">
            <a:avLst/>
          </a:prstGeom>
        </p:spPr>
        <p:txBody>
          <a:bodyPr wrap="none">
            <a:spAutoFit/>
          </a:bodyPr>
          <a:lstStyle/>
          <a:p>
            <a:r>
              <a:rPr lang="en-US" sz="1100" b="1" dirty="0">
                <a:solidFill>
                  <a:srgbClr val="000000"/>
                </a:solidFill>
                <a:latin typeface="Times New Roman" panose="02020603050405020304" pitchFamily="18" charset="0"/>
              </a:rPr>
              <a:t>Abundance</a:t>
            </a:r>
            <a:endParaRPr lang="en-US" sz="1100" dirty="0"/>
          </a:p>
        </p:txBody>
      </p:sp>
      <p:sp>
        <p:nvSpPr>
          <p:cNvPr id="3" name="Rectangle 2">
            <a:extLst>
              <a:ext uri="{FF2B5EF4-FFF2-40B4-BE49-F238E27FC236}">
                <a16:creationId xmlns:a16="http://schemas.microsoft.com/office/drawing/2014/main" xmlns="" id="{5932C805-CE66-45B7-B10F-47CB5005459B}"/>
              </a:ext>
            </a:extLst>
          </p:cNvPr>
          <p:cNvSpPr/>
          <p:nvPr/>
        </p:nvSpPr>
        <p:spPr>
          <a:xfrm>
            <a:off x="532156" y="4161240"/>
            <a:ext cx="7153538" cy="646331"/>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Figure </a:t>
            </a:r>
            <a:r>
              <a:rPr lang="en-US" sz="1200" dirty="0" smtClean="0">
                <a:latin typeface="Times New Roman" panose="02020603050405020304" pitchFamily="18" charset="0"/>
                <a:cs typeface="Times New Roman" panose="02020603050405020304" pitchFamily="18" charset="0"/>
              </a:rPr>
              <a:t>S5. </a:t>
            </a:r>
            <a:r>
              <a:rPr lang="en-US" sz="1200" dirty="0">
                <a:latin typeface="Times New Roman" panose="02020603050405020304" pitchFamily="18" charset="0"/>
                <a:cs typeface="Times New Roman" panose="02020603050405020304" pitchFamily="18" charset="0"/>
              </a:rPr>
              <a:t>Percent abundances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species in rearing water samples from all 3 Trials. The total abundance of sequencing reads is shown in the bar graph. The structure of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counts in the rearing water is different between Trials and changes over time.</a:t>
            </a:r>
          </a:p>
        </p:txBody>
      </p:sp>
    </p:spTree>
    <p:extLst>
      <p:ext uri="{BB962C8B-B14F-4D97-AF65-F5344CB8AC3E}">
        <p14:creationId xmlns:p14="http://schemas.microsoft.com/office/powerpoint/2010/main" val="140520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S1. ANOVA for abundance of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and </a:t>
            </a:r>
            <a:r>
              <a:rPr lang="en-US" sz="1200" i="1" dirty="0">
                <a:latin typeface="Times New Roman" panose="02020603050405020304" pitchFamily="18" charset="0"/>
                <a:cs typeface="Times New Roman" panose="02020603050405020304" pitchFamily="18" charset="0"/>
              </a:rPr>
              <a:t>Cyanobacteria </a:t>
            </a:r>
            <a:r>
              <a:rPr lang="en-US" sz="1200" dirty="0">
                <a:latin typeface="Times New Roman" panose="02020603050405020304" pitchFamily="18" charset="0"/>
                <a:cs typeface="Times New Roman" panose="02020603050405020304" pitchFamily="18" charset="0"/>
              </a:rPr>
              <a:t>by Sample Type.</a:t>
            </a:r>
          </a:p>
        </p:txBody>
      </p:sp>
      <p:graphicFrame>
        <p:nvGraphicFramePr>
          <p:cNvPr id="12" name="Table 11">
            <a:extLst>
              <a:ext uri="{FF2B5EF4-FFF2-40B4-BE49-F238E27FC236}">
                <a16:creationId xmlns:a16="http://schemas.microsoft.com/office/drawing/2014/main" xmlns="" id="{26ED6F2D-B18B-4DA2-B93C-2D587EAAD813}"/>
              </a:ext>
            </a:extLst>
          </p:cNvPr>
          <p:cNvGraphicFramePr>
            <a:graphicFrameLocks noGrp="1"/>
          </p:cNvGraphicFramePr>
          <p:nvPr>
            <p:extLst>
              <p:ext uri="{D42A27DB-BD31-4B8C-83A1-F6EECF244321}">
                <p14:modId xmlns:p14="http://schemas.microsoft.com/office/powerpoint/2010/main" val="1387638263"/>
              </p:ext>
            </p:extLst>
          </p:nvPr>
        </p:nvGraphicFramePr>
        <p:xfrm>
          <a:off x="395493" y="626040"/>
          <a:ext cx="6600222" cy="75057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Proteobacteria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Sample 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6.57E+11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2.65E-05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2.83E+12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3.33E+10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4" name="Table 13">
            <a:extLst>
              <a:ext uri="{FF2B5EF4-FFF2-40B4-BE49-F238E27FC236}">
                <a16:creationId xmlns:a16="http://schemas.microsoft.com/office/drawing/2014/main" xmlns="" id="{7408B0E8-53E6-4902-8C97-27C119D3A76F}"/>
              </a:ext>
            </a:extLst>
          </p:cNvPr>
          <p:cNvGraphicFramePr>
            <a:graphicFrameLocks noGrp="1"/>
          </p:cNvGraphicFramePr>
          <p:nvPr>
            <p:extLst>
              <p:ext uri="{D42A27DB-BD31-4B8C-83A1-F6EECF244321}">
                <p14:modId xmlns:p14="http://schemas.microsoft.com/office/powerpoint/2010/main" val="3500748811"/>
              </p:ext>
            </p:extLst>
          </p:nvPr>
        </p:nvGraphicFramePr>
        <p:xfrm>
          <a:off x="395493" y="1681410"/>
          <a:ext cx="6600222" cy="10972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Cyanobacteria</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4.35E+11</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4.35E+10</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2.24</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0.138</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85</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1.65E+12</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1.94E+10</a:t>
                      </a: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29289010"/>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Sample Type – no water</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9.19E+11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4.19E+11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23.51</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1.66E-05</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l">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38584367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Residuals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43</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7.67E+11</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1.78E+10</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7677180"/>
                  </a:ext>
                </a:extLst>
              </a:tr>
            </a:tbl>
          </a:graphicData>
        </a:graphic>
      </p:graphicFrame>
    </p:spTree>
    <p:extLst>
      <p:ext uri="{BB962C8B-B14F-4D97-AF65-F5344CB8AC3E}">
        <p14:creationId xmlns:p14="http://schemas.microsoft.com/office/powerpoint/2010/main" val="346064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3EC9DC7-0745-4C8A-B6FF-70FDC68AE05C}"/>
              </a:ext>
            </a:extLst>
          </p:cNvPr>
          <p:cNvSpPr/>
          <p:nvPr/>
        </p:nvSpPr>
        <p:spPr>
          <a:xfrm>
            <a:off x="341254" y="221514"/>
            <a:ext cx="768260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S2. Two-way ANOVAs for the Simpson’s Index of Diversity values by Trial, Sample Type, Day, and/or Treatment.</a:t>
            </a:r>
          </a:p>
        </p:txBody>
      </p:sp>
      <p:graphicFrame>
        <p:nvGraphicFramePr>
          <p:cNvPr id="9" name="Table 8">
            <a:extLst>
              <a:ext uri="{FF2B5EF4-FFF2-40B4-BE49-F238E27FC236}">
                <a16:creationId xmlns:a16="http://schemas.microsoft.com/office/drawing/2014/main" xmlns="" id="{C2785996-3246-471D-8104-5444778E88AE}"/>
              </a:ext>
            </a:extLst>
          </p:cNvPr>
          <p:cNvGraphicFramePr>
            <a:graphicFrameLocks noGrp="1"/>
          </p:cNvGraphicFramePr>
          <p:nvPr>
            <p:extLst>
              <p:ext uri="{D42A27DB-BD31-4B8C-83A1-F6EECF244321}">
                <p14:modId xmlns:p14="http://schemas.microsoft.com/office/powerpoint/2010/main" val="2838416382"/>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0.5689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1.6714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0.8357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63.76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&lt; 2e-16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7451783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Trial:Type</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0.1628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0.0814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0.0031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485534413"/>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1.0617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0.0131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4" name="Table 13">
            <a:extLst>
              <a:ext uri="{FF2B5EF4-FFF2-40B4-BE49-F238E27FC236}">
                <a16:creationId xmlns:a16="http://schemas.microsoft.com/office/drawing/2014/main" xmlns="" id="{E3807757-16FF-422E-8110-1AB97DDE0A33}"/>
              </a:ext>
            </a:extLst>
          </p:cNvPr>
          <p:cNvGraphicFramePr>
            <a:graphicFrameLocks noGrp="1"/>
          </p:cNvGraphicFramePr>
          <p:nvPr>
            <p:extLst>
              <p:ext uri="{D42A27DB-BD31-4B8C-83A1-F6EECF244321}">
                <p14:modId xmlns:p14="http://schemas.microsoft.com/office/powerpoint/2010/main" val="3244096074"/>
              </p:ext>
            </p:extLst>
          </p:nvPr>
        </p:nvGraphicFramePr>
        <p:xfrm>
          <a:off x="395493" y="3547536"/>
          <a:ext cx="6600222" cy="75057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Water Only –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Trial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0.09514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0.00238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5" name="Table 14">
            <a:extLst>
              <a:ext uri="{FF2B5EF4-FFF2-40B4-BE49-F238E27FC236}">
                <a16:creationId xmlns:a16="http://schemas.microsoft.com/office/drawing/2014/main" xmlns="" id="{6665F97C-B517-403E-9745-BDECB43107BE}"/>
              </a:ext>
            </a:extLst>
          </p:cNvPr>
          <p:cNvGraphicFramePr>
            <a:graphicFrameLocks noGrp="1"/>
          </p:cNvGraphicFramePr>
          <p:nvPr>
            <p:extLst>
              <p:ext uri="{D42A27DB-BD31-4B8C-83A1-F6EECF244321}">
                <p14:modId xmlns:p14="http://schemas.microsoft.com/office/powerpoint/2010/main" val="772721246"/>
              </p:ext>
            </p:extLst>
          </p:nvPr>
        </p:nvGraphicFramePr>
        <p:xfrm>
          <a:off x="395493" y="2086788"/>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Trials </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Simpson’s Index of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71727">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0.06988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0.193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0.01577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0.388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3900653343"/>
                  </a:ext>
                </a:extLst>
              </a:tr>
              <a:tr h="182880">
                <a:tc>
                  <a:txBody>
                    <a:bodyPr/>
                    <a:lstStyle/>
                    <a:p>
                      <a:pPr algn="l" fontAlgn="b"/>
                      <a:r>
                        <a:rPr lang="en-US" sz="1200" b="0" i="0" u="none" strike="noStrike">
                          <a:solidFill>
                            <a:srgbClr val="000000"/>
                          </a:solidFill>
                          <a:effectLst/>
                          <a:latin typeface="Times New Roman" panose="02020603050405020304" pitchFamily="18" charset="0"/>
                        </a:rPr>
                        <a:t>Day:Group</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0.00711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0.677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456425463"/>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3.372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0.04063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spTree>
    <p:extLst>
      <p:ext uri="{BB962C8B-B14F-4D97-AF65-F5344CB8AC3E}">
        <p14:creationId xmlns:p14="http://schemas.microsoft.com/office/powerpoint/2010/main" val="250615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S3. Two-way ANOVAs for the Simpson’s Index of Diversity values by Day and Treatment in Trial 1.</a:t>
            </a:r>
          </a:p>
        </p:txBody>
      </p:sp>
      <p:graphicFrame>
        <p:nvGraphicFramePr>
          <p:cNvPr id="9" name="Table 8">
            <a:extLst>
              <a:ext uri="{FF2B5EF4-FFF2-40B4-BE49-F238E27FC236}">
                <a16:creationId xmlns:a16="http://schemas.microsoft.com/office/drawing/2014/main" xmlns="" id="{10CDBA87-5521-479D-885A-C4B847CDCF6E}"/>
              </a:ext>
            </a:extLst>
          </p:cNvPr>
          <p:cNvGraphicFramePr>
            <a:graphicFrameLocks noGrp="1"/>
          </p:cNvGraphicFramePr>
          <p:nvPr>
            <p:extLst>
              <p:ext uri="{D42A27DB-BD31-4B8C-83A1-F6EECF244321}">
                <p14:modId xmlns:p14="http://schemas.microsoft.com/office/powerpoint/2010/main" val="304310484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0.000277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0.0002775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0.571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9.36E-04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9.37E-04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0.309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4.94E-04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0.623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0.453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marL="57150" indent="0"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0.006347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0.0007933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4" name="Table 13">
            <a:extLst>
              <a:ext uri="{FF2B5EF4-FFF2-40B4-BE49-F238E27FC236}">
                <a16:creationId xmlns:a16="http://schemas.microsoft.com/office/drawing/2014/main" xmlns="" id="{B7BDF7C2-377A-497E-9419-F5DE92230B34}"/>
              </a:ext>
            </a:extLst>
          </p:cNvPr>
          <p:cNvGraphicFramePr>
            <a:graphicFrameLocks noGrp="1"/>
          </p:cNvGraphicFramePr>
          <p:nvPr>
            <p:extLst>
              <p:ext uri="{D42A27DB-BD31-4B8C-83A1-F6EECF244321}">
                <p14:modId xmlns:p14="http://schemas.microsoft.com/office/powerpoint/2010/main" val="60568372"/>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0.3443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71.378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0.663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8.40E-03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0.222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3.86E-02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4.80E-03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5" name="Table 14">
            <a:extLst>
              <a:ext uri="{FF2B5EF4-FFF2-40B4-BE49-F238E27FC236}">
                <a16:creationId xmlns:a16="http://schemas.microsoft.com/office/drawing/2014/main" xmlns="" id="{81E80CC2-6BB2-4473-BE1F-345B09E8F9E6}"/>
              </a:ext>
            </a:extLst>
          </p:cNvPr>
          <p:cNvGraphicFramePr>
            <a:graphicFrameLocks noGrp="1"/>
          </p:cNvGraphicFramePr>
          <p:nvPr>
            <p:extLst>
              <p:ext uri="{D42A27DB-BD31-4B8C-83A1-F6EECF244321}">
                <p14:modId xmlns:p14="http://schemas.microsoft.com/office/powerpoint/2010/main" val="3314485064"/>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0.2348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0.00625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0.59824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0.8155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0.16606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0.02076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spTree>
    <p:extLst>
      <p:ext uri="{BB962C8B-B14F-4D97-AF65-F5344CB8AC3E}">
        <p14:creationId xmlns:p14="http://schemas.microsoft.com/office/powerpoint/2010/main" val="60983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S4. Two-way ANOVAs for the Simpson’s Index of Diversity values by Day and Treatment in Trial 2.</a:t>
            </a:r>
          </a:p>
        </p:txBody>
      </p:sp>
      <p:graphicFrame>
        <p:nvGraphicFramePr>
          <p:cNvPr id="9" name="Table 8">
            <a:extLst>
              <a:ext uri="{FF2B5EF4-FFF2-40B4-BE49-F238E27FC236}">
                <a16:creationId xmlns:a16="http://schemas.microsoft.com/office/drawing/2014/main" xmlns="" id="{10CDBA87-5521-479D-885A-C4B847CDCF6E}"/>
              </a:ext>
            </a:extLst>
          </p:cNvPr>
          <p:cNvGraphicFramePr>
            <a:graphicFrameLocks noGrp="1"/>
          </p:cNvGraphicFramePr>
          <p:nvPr>
            <p:extLst>
              <p:ext uri="{D42A27DB-BD31-4B8C-83A1-F6EECF244321}">
                <p14:modId xmlns:p14="http://schemas.microsoft.com/office/powerpoint/2010/main" val="7561397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0.016033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12.27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0.000141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0.75137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0.003703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2.834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0.13078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0.010454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0.001307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4" name="Table 13">
            <a:extLst>
              <a:ext uri="{FF2B5EF4-FFF2-40B4-BE49-F238E27FC236}">
                <a16:creationId xmlns:a16="http://schemas.microsoft.com/office/drawing/2014/main" xmlns="" id="{B7BDF7C2-377A-497E-9419-F5DE92230B34}"/>
              </a:ext>
            </a:extLst>
          </p:cNvPr>
          <p:cNvGraphicFramePr>
            <a:graphicFrameLocks noGrp="1"/>
          </p:cNvGraphicFramePr>
          <p:nvPr>
            <p:extLst>
              <p:ext uri="{D42A27DB-BD31-4B8C-83A1-F6EECF244321}">
                <p14:modId xmlns:p14="http://schemas.microsoft.com/office/powerpoint/2010/main" val="254902638"/>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Biofilm Swab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0.01117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3.346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0.000421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0.732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0.001787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0.535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0.485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0.026704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0.003338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5" name="Table 14">
            <a:extLst>
              <a:ext uri="{FF2B5EF4-FFF2-40B4-BE49-F238E27FC236}">
                <a16:creationId xmlns:a16="http://schemas.microsoft.com/office/drawing/2014/main" xmlns="" id="{81E80CC2-6BB2-4473-BE1F-345B09E8F9E6}"/>
              </a:ext>
            </a:extLst>
          </p:cNvPr>
          <p:cNvGraphicFramePr>
            <a:graphicFrameLocks noGrp="1"/>
          </p:cNvGraphicFramePr>
          <p:nvPr>
            <p:extLst>
              <p:ext uri="{D42A27DB-BD31-4B8C-83A1-F6EECF244321}">
                <p14:modId xmlns:p14="http://schemas.microsoft.com/office/powerpoint/2010/main" val="632262373"/>
              </p:ext>
            </p:extLst>
          </p:nvPr>
        </p:nvGraphicFramePr>
        <p:xfrm>
          <a:off x="395493" y="3151854"/>
          <a:ext cx="6600222" cy="942975"/>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Oyster Larvae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0.000206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0.019658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0.327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Resduals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0.10379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Times New Roman" panose="02020603050405020304" pitchFamily="18" charset="0"/>
                        </a:rPr>
                        <a:t>0.017298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spTree>
    <p:extLst>
      <p:ext uri="{BB962C8B-B14F-4D97-AF65-F5344CB8AC3E}">
        <p14:creationId xmlns:p14="http://schemas.microsoft.com/office/powerpoint/2010/main" val="396240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3EC9DC7-0745-4C8A-B6FF-70FDC68AE05C}"/>
              </a:ext>
            </a:extLst>
          </p:cNvPr>
          <p:cNvSpPr/>
          <p:nvPr/>
        </p:nvSpPr>
        <p:spPr>
          <a:xfrm>
            <a:off x="341255" y="221514"/>
            <a:ext cx="7153538"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S5. Two-way ANOVA for the Simpson’s Index of Diversity values by Day and Treatment in Trial 3.</a:t>
            </a:r>
          </a:p>
        </p:txBody>
      </p:sp>
      <p:graphicFrame>
        <p:nvGraphicFramePr>
          <p:cNvPr id="9" name="Table 8">
            <a:extLst>
              <a:ext uri="{FF2B5EF4-FFF2-40B4-BE49-F238E27FC236}">
                <a16:creationId xmlns:a16="http://schemas.microsoft.com/office/drawing/2014/main" xmlns="" id="{10CDBA87-5521-479D-885A-C4B847CDCF6E}"/>
              </a:ext>
            </a:extLst>
          </p:cNvPr>
          <p:cNvGraphicFramePr>
            <a:graphicFrameLocks noGrp="1"/>
          </p:cNvGraphicFramePr>
          <p:nvPr>
            <p:extLst>
              <p:ext uri="{D42A27DB-BD31-4B8C-83A1-F6EECF244321}">
                <p14:modId xmlns:p14="http://schemas.microsoft.com/office/powerpoint/2010/main" val="3946935420"/>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Water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0.009329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0.00561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0.001006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0.30125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Day:Treatment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0.000254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0.59832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0.012229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0.000873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spTree>
    <p:extLst>
      <p:ext uri="{BB962C8B-B14F-4D97-AF65-F5344CB8AC3E}">
        <p14:creationId xmlns:p14="http://schemas.microsoft.com/office/powerpoint/2010/main" val="127581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108672A-0BFE-43E2-99D5-E95CE88A52CE}"/>
              </a:ext>
            </a:extLst>
          </p:cNvPr>
          <p:cNvPicPr>
            <a:picLocks noChangeAspect="1"/>
          </p:cNvPicPr>
          <p:nvPr/>
        </p:nvPicPr>
        <p:blipFill rotWithShape="1">
          <a:blip r:embed="rId3">
            <a:extLst>
              <a:ext uri="{28A0092B-C50C-407E-A947-70E740481C1C}">
                <a14:useLocalDpi xmlns:a14="http://schemas.microsoft.com/office/drawing/2010/main" val="0"/>
              </a:ext>
            </a:extLst>
          </a:blip>
          <a:srcRect l="3168" r="75001" b="11212"/>
          <a:stretch/>
        </p:blipFill>
        <p:spPr>
          <a:xfrm>
            <a:off x="859085" y="261686"/>
            <a:ext cx="1424729" cy="862273"/>
          </a:xfrm>
          <a:prstGeom prst="rect">
            <a:avLst/>
          </a:prstGeom>
        </p:spPr>
      </p:pic>
      <p:pic>
        <p:nvPicPr>
          <p:cNvPr id="39" name="Picture 38">
            <a:extLst>
              <a:ext uri="{FF2B5EF4-FFF2-40B4-BE49-F238E27FC236}">
                <a16:creationId xmlns:a16="http://schemas.microsoft.com/office/drawing/2014/main" xmlns="" id="{19D748A0-E72F-4F46-83CF-F20107E10A7E}"/>
              </a:ext>
            </a:extLst>
          </p:cNvPr>
          <p:cNvPicPr>
            <a:picLocks noChangeAspect="1"/>
          </p:cNvPicPr>
          <p:nvPr/>
        </p:nvPicPr>
        <p:blipFill rotWithShape="1">
          <a:blip r:embed="rId3">
            <a:extLst>
              <a:ext uri="{28A0092B-C50C-407E-A947-70E740481C1C}">
                <a14:useLocalDpi xmlns:a14="http://schemas.microsoft.com/office/drawing/2010/main" val="0"/>
              </a:ext>
            </a:extLst>
          </a:blip>
          <a:srcRect l="24908" r="50711" b="10316"/>
          <a:stretch/>
        </p:blipFill>
        <p:spPr>
          <a:xfrm>
            <a:off x="2431975" y="261686"/>
            <a:ext cx="1591192" cy="870992"/>
          </a:xfrm>
          <a:prstGeom prst="rect">
            <a:avLst/>
          </a:prstGeom>
        </p:spPr>
      </p:pic>
      <p:pic>
        <p:nvPicPr>
          <p:cNvPr id="45" name="Picture 44">
            <a:extLst>
              <a:ext uri="{FF2B5EF4-FFF2-40B4-BE49-F238E27FC236}">
                <a16:creationId xmlns:a16="http://schemas.microsoft.com/office/drawing/2014/main" xmlns="" id="{9FC47D07-D43C-4EFA-A646-53B1327B49ED}"/>
              </a:ext>
            </a:extLst>
          </p:cNvPr>
          <p:cNvPicPr>
            <a:picLocks noChangeAspect="1"/>
          </p:cNvPicPr>
          <p:nvPr/>
        </p:nvPicPr>
        <p:blipFill rotWithShape="1">
          <a:blip r:embed="rId3">
            <a:extLst>
              <a:ext uri="{28A0092B-C50C-407E-A947-70E740481C1C}">
                <a14:useLocalDpi xmlns:a14="http://schemas.microsoft.com/office/drawing/2010/main" val="0"/>
              </a:ext>
            </a:extLst>
          </a:blip>
          <a:srcRect l="49364" r="7306" b="10332"/>
          <a:stretch/>
        </p:blipFill>
        <p:spPr>
          <a:xfrm>
            <a:off x="4184845" y="261686"/>
            <a:ext cx="2827818" cy="870831"/>
          </a:xfrm>
          <a:prstGeom prst="rect">
            <a:avLst/>
          </a:prstGeom>
        </p:spPr>
      </p:pic>
      <p:sp>
        <p:nvSpPr>
          <p:cNvPr id="99" name="Rectangle 98">
            <a:extLst>
              <a:ext uri="{FF2B5EF4-FFF2-40B4-BE49-F238E27FC236}">
                <a16:creationId xmlns:a16="http://schemas.microsoft.com/office/drawing/2014/main" xmlns="" id="{A4BEDF9C-3F73-45F4-A683-573B761B4BA8}"/>
              </a:ext>
            </a:extLst>
          </p:cNvPr>
          <p:cNvSpPr/>
          <p:nvPr/>
        </p:nvSpPr>
        <p:spPr>
          <a:xfrm>
            <a:off x="457200" y="3918271"/>
            <a:ext cx="7315200" cy="1200329"/>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1. Percent abundances of the 12 most abundant phyla in </a:t>
            </a:r>
            <a:r>
              <a:rPr lang="en-US" sz="1200" dirty="0" smtClean="0">
                <a:latin typeface="Times New Roman" panose="02020603050405020304" pitchFamily="18" charset="0"/>
                <a:cs typeface="Times New Roman" panose="02020603050405020304" pitchFamily="18" charset="0"/>
              </a:rPr>
              <a:t>oyster </a:t>
            </a:r>
            <a:r>
              <a:rPr lang="en-US" sz="1200" dirty="0">
                <a:latin typeface="Times New Roman" panose="02020603050405020304" pitchFamily="18" charset="0"/>
                <a:cs typeface="Times New Roman" panose="02020603050405020304" pitchFamily="18" charset="0"/>
              </a:rPr>
              <a:t>larvae, biofilm swab, and rearing water samples from all 3 Trials based on 16S rDNA amplicon sequencing data (bottom). The total abundance of quality filtered sequencing reads is shown in the bar graph (top). The 12 dominant phyla include </a:t>
            </a:r>
            <a:r>
              <a:rPr lang="en-US" sz="1200" i="1" dirty="0">
                <a:latin typeface="Times New Roman" panose="02020603050405020304" pitchFamily="18" charset="0"/>
                <a:cs typeface="Times New Roman" panose="02020603050405020304" pitchFamily="18" charset="0"/>
              </a:rPr>
              <a:t>Actinobacteria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Bacteroidetes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Cyanobacteria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Deferribacteres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Firmicutes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Fusobacteria</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Lentisphaerae</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Planctomycetes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Proteobacteria</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Spirochaetae</a:t>
            </a:r>
            <a:r>
              <a:rPr lang="en-US" sz="1200"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Verrucomicrobia</a:t>
            </a:r>
            <a:r>
              <a:rPr lang="en-US" sz="1200" dirty="0">
                <a:latin typeface="Times New Roman" panose="02020603050405020304" pitchFamily="18" charset="0"/>
                <a:cs typeface="Times New Roman" panose="02020603050405020304" pitchFamily="18" charset="0"/>
              </a:rPr>
              <a:t>, and Unknown. Note: there are no treated oyster larvae samples from Trial 2, Day 6.</a:t>
            </a:r>
          </a:p>
        </p:txBody>
      </p:sp>
      <p:grpSp>
        <p:nvGrpSpPr>
          <p:cNvPr id="31" name="Group 30">
            <a:extLst>
              <a:ext uri="{FF2B5EF4-FFF2-40B4-BE49-F238E27FC236}">
                <a16:creationId xmlns:a16="http://schemas.microsoft.com/office/drawing/2014/main" xmlns="" id="{7A9F78EC-1EF1-49B4-9248-FB96974AD2B8}"/>
              </a:ext>
            </a:extLst>
          </p:cNvPr>
          <p:cNvGrpSpPr/>
          <p:nvPr/>
        </p:nvGrpSpPr>
        <p:grpSpPr>
          <a:xfrm>
            <a:off x="873296" y="1099789"/>
            <a:ext cx="6138052" cy="1721942"/>
            <a:chOff x="557764" y="1512182"/>
            <a:chExt cx="6138052" cy="1721942"/>
          </a:xfrm>
        </p:grpSpPr>
        <p:pic>
          <p:nvPicPr>
            <p:cNvPr id="32" name="Picture 31">
              <a:extLst>
                <a:ext uri="{FF2B5EF4-FFF2-40B4-BE49-F238E27FC236}">
                  <a16:creationId xmlns:a16="http://schemas.microsoft.com/office/drawing/2014/main" xmlns="" id="{C81BE4EB-EB7D-4FF1-940B-A94DB5AE2739}"/>
                </a:ext>
              </a:extLst>
            </p:cNvPr>
            <p:cNvPicPr>
              <a:picLocks noChangeAspect="1"/>
            </p:cNvPicPr>
            <p:nvPr/>
          </p:nvPicPr>
          <p:blipFill rotWithShape="1">
            <a:blip r:embed="rId4">
              <a:extLst>
                <a:ext uri="{28A0092B-C50C-407E-A947-70E740481C1C}">
                  <a14:useLocalDpi xmlns:a14="http://schemas.microsoft.com/office/drawing/2010/main" val="0"/>
                </a:ext>
              </a:extLst>
            </a:blip>
            <a:srcRect l="3243" t="45252" r="73378"/>
            <a:stretch/>
          </p:blipFill>
          <p:spPr>
            <a:xfrm>
              <a:off x="557764" y="1512182"/>
              <a:ext cx="1411815" cy="1721942"/>
            </a:xfrm>
            <a:prstGeom prst="rect">
              <a:avLst/>
            </a:prstGeom>
          </p:spPr>
        </p:pic>
        <p:pic>
          <p:nvPicPr>
            <p:cNvPr id="33" name="Picture 32">
              <a:extLst>
                <a:ext uri="{FF2B5EF4-FFF2-40B4-BE49-F238E27FC236}">
                  <a16:creationId xmlns:a16="http://schemas.microsoft.com/office/drawing/2014/main" xmlns="" id="{0A613BE4-2C34-4814-874F-F05107E78882}"/>
                </a:ext>
              </a:extLst>
            </p:cNvPr>
            <p:cNvPicPr>
              <a:picLocks noChangeAspect="1"/>
            </p:cNvPicPr>
            <p:nvPr/>
          </p:nvPicPr>
          <p:blipFill rotWithShape="1">
            <a:blip r:embed="rId4">
              <a:extLst>
                <a:ext uri="{28A0092B-C50C-407E-A947-70E740481C1C}">
                  <a14:useLocalDpi xmlns:a14="http://schemas.microsoft.com/office/drawing/2010/main" val="0"/>
                </a:ext>
              </a:extLst>
            </a:blip>
            <a:srcRect l="26669" t="45252" r="46694"/>
            <a:stretch/>
          </p:blipFill>
          <p:spPr>
            <a:xfrm>
              <a:off x="2120057" y="1512182"/>
              <a:ext cx="1608543" cy="1721942"/>
            </a:xfrm>
            <a:prstGeom prst="rect">
              <a:avLst/>
            </a:prstGeom>
          </p:spPr>
        </p:pic>
        <p:pic>
          <p:nvPicPr>
            <p:cNvPr id="34" name="Picture 33">
              <a:extLst>
                <a:ext uri="{FF2B5EF4-FFF2-40B4-BE49-F238E27FC236}">
                  <a16:creationId xmlns:a16="http://schemas.microsoft.com/office/drawing/2014/main" xmlns="" id="{9F4DC616-DD7A-4503-B73E-81D359251BA1}"/>
                </a:ext>
              </a:extLst>
            </p:cNvPr>
            <p:cNvPicPr>
              <a:picLocks noChangeAspect="1"/>
            </p:cNvPicPr>
            <p:nvPr/>
          </p:nvPicPr>
          <p:blipFill rotWithShape="1">
            <a:blip r:embed="rId4">
              <a:extLst>
                <a:ext uri="{28A0092B-C50C-407E-A947-70E740481C1C}">
                  <a14:useLocalDpi xmlns:a14="http://schemas.microsoft.com/office/drawing/2010/main" val="0"/>
                </a:ext>
              </a:extLst>
            </a:blip>
            <a:srcRect l="53122" t="45252"/>
            <a:stretch/>
          </p:blipFill>
          <p:spPr>
            <a:xfrm>
              <a:off x="3864940" y="1512182"/>
              <a:ext cx="2830876" cy="1721942"/>
            </a:xfrm>
            <a:prstGeom prst="rect">
              <a:avLst/>
            </a:prstGeom>
          </p:spPr>
        </p:pic>
      </p:grpSp>
      <p:grpSp>
        <p:nvGrpSpPr>
          <p:cNvPr id="13" name="Group 12">
            <a:extLst>
              <a:ext uri="{FF2B5EF4-FFF2-40B4-BE49-F238E27FC236}">
                <a16:creationId xmlns:a16="http://schemas.microsoft.com/office/drawing/2014/main" xmlns="" id="{81E12FB8-417F-4FF5-827D-6704C4FA2E9E}"/>
              </a:ext>
            </a:extLst>
          </p:cNvPr>
          <p:cNvGrpSpPr/>
          <p:nvPr/>
        </p:nvGrpSpPr>
        <p:grpSpPr>
          <a:xfrm>
            <a:off x="305053" y="307545"/>
            <a:ext cx="554033" cy="2531279"/>
            <a:chOff x="305053" y="307545"/>
            <a:chExt cx="554033" cy="2531279"/>
          </a:xfrm>
        </p:grpSpPr>
        <p:sp>
          <p:nvSpPr>
            <p:cNvPr id="40" name="Content Placeholder 2">
              <a:extLst>
                <a:ext uri="{FF2B5EF4-FFF2-40B4-BE49-F238E27FC236}">
                  <a16:creationId xmlns:a16="http://schemas.microsoft.com/office/drawing/2014/main" xmlns="" id="{350FA809-514D-412B-AD43-DB4F161F399F}"/>
                </a:ext>
              </a:extLst>
            </p:cNvPr>
            <p:cNvSpPr txBox="1">
              <a:spLocks/>
            </p:cNvSpPr>
            <p:nvPr/>
          </p:nvSpPr>
          <p:spPr>
            <a:xfrm rot="16200000">
              <a:off x="-331820" y="1807278"/>
              <a:ext cx="1596317" cy="274320"/>
            </a:xfrm>
            <a:prstGeom prst="rect">
              <a:avLst/>
            </a:prstGeom>
            <a:solidFill>
              <a:schemeClr val="bg1"/>
            </a:solidFill>
          </p:spPr>
          <p:txBody>
            <a:bodyPr vert="horz" lIns="0" tIns="27432" rIns="0" bIns="27432"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Percent Abundance (%)</a:t>
              </a:r>
            </a:p>
          </p:txBody>
        </p:sp>
        <p:sp>
          <p:nvSpPr>
            <p:cNvPr id="41" name="Content Placeholder 2">
              <a:extLst>
                <a:ext uri="{FF2B5EF4-FFF2-40B4-BE49-F238E27FC236}">
                  <a16:creationId xmlns:a16="http://schemas.microsoft.com/office/drawing/2014/main" xmlns="" id="{021ECC46-94A3-4642-92AD-B3E3AC0BAEB8}"/>
                </a:ext>
              </a:extLst>
            </p:cNvPr>
            <p:cNvSpPr txBox="1">
              <a:spLocks/>
            </p:cNvSpPr>
            <p:nvPr/>
          </p:nvSpPr>
          <p:spPr>
            <a:xfrm>
              <a:off x="613476" y="1099321"/>
              <a:ext cx="240416" cy="1739503"/>
            </a:xfrm>
            <a:prstGeom prst="rect">
              <a:avLst/>
            </a:prstGeom>
            <a:solidFill>
              <a:schemeClr val="bg1"/>
            </a:solidFill>
          </p:spPr>
          <p:txBody>
            <a:bodyPr vert="horz" lIns="0" tIns="27432" rIns="0" bIns="27432" rtlCol="0" anchor="b">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80000"/>
                </a:lnSpc>
                <a:spcBef>
                  <a:spcPts val="600"/>
                </a:spcBef>
                <a:spcAft>
                  <a:spcPts val="360"/>
                </a:spcAft>
              </a:pPr>
              <a:endParaRPr lang="en-US" sz="9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75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50</a:t>
              </a:r>
            </a:p>
            <a:p>
              <a:pPr algn="ctr">
                <a:lnSpc>
                  <a:spcPct val="80000"/>
                </a:lnSpc>
                <a:spcBef>
                  <a:spcPts val="6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25</a:t>
              </a:r>
            </a:p>
            <a:p>
              <a:pPr marL="0" indent="0" algn="ctr">
                <a:lnSpc>
                  <a:spcPct val="80000"/>
                </a:lnSpc>
                <a:spcBef>
                  <a:spcPts val="6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80000"/>
                </a:lnSpc>
                <a:spcBef>
                  <a:spcPts val="6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a:t>
              </a:r>
            </a:p>
          </p:txBody>
        </p:sp>
        <p:sp>
          <p:nvSpPr>
            <p:cNvPr id="42" name="Content Placeholder 2">
              <a:extLst>
                <a:ext uri="{FF2B5EF4-FFF2-40B4-BE49-F238E27FC236}">
                  <a16:creationId xmlns:a16="http://schemas.microsoft.com/office/drawing/2014/main" xmlns="" id="{50603BCB-B61B-4DE9-97F1-D6663BDAB036}"/>
                </a:ext>
              </a:extLst>
            </p:cNvPr>
            <p:cNvSpPr txBox="1">
              <a:spLocks/>
            </p:cNvSpPr>
            <p:nvPr/>
          </p:nvSpPr>
          <p:spPr>
            <a:xfrm>
              <a:off x="305053" y="307545"/>
              <a:ext cx="554033" cy="862273"/>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9x10</a:t>
              </a:r>
              <a:r>
                <a:rPr lang="en-US" sz="800" baseline="30000" dirty="0">
                  <a:solidFill>
                    <a:schemeClr val="tx1"/>
                  </a:solidFill>
                  <a:latin typeface="Times New Roman" panose="02020603050405020304" pitchFamily="18" charset="0"/>
                  <a:cs typeface="Times New Roman" panose="02020603050405020304" pitchFamily="18" charset="0"/>
                </a:rPr>
                <a:t>5</a:t>
              </a:r>
              <a:endParaRPr lang="en-US" sz="800" dirty="0">
                <a:solidFill>
                  <a:schemeClr val="tx1"/>
                </a:solidFill>
                <a:latin typeface="Times New Roman" panose="02020603050405020304" pitchFamily="18" charset="0"/>
                <a:cs typeface="Times New Roman" panose="02020603050405020304" pitchFamily="18" charset="0"/>
              </a:endParaRPr>
            </a:p>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6x10</a:t>
              </a:r>
              <a:r>
                <a:rPr lang="en-US" sz="800" baseline="30000" dirty="0">
                  <a:solidFill>
                    <a:schemeClr val="tx1"/>
                  </a:solidFill>
                  <a:latin typeface="Times New Roman" panose="02020603050405020304" pitchFamily="18" charset="0"/>
                  <a:cs typeface="Times New Roman" panose="02020603050405020304" pitchFamily="18" charset="0"/>
                </a:rPr>
                <a:t>5 </a:t>
              </a:r>
              <a:endParaRPr lang="en-US" sz="800" dirty="0">
                <a:solidFill>
                  <a:schemeClr val="tx1"/>
                </a:solidFill>
                <a:latin typeface="Times New Roman" panose="02020603050405020304" pitchFamily="18" charset="0"/>
                <a:cs typeface="Times New Roman" panose="02020603050405020304" pitchFamily="18" charset="0"/>
              </a:endParaRPr>
            </a:p>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3x10</a:t>
              </a:r>
              <a:r>
                <a:rPr lang="en-US" sz="800" baseline="30000" dirty="0">
                  <a:solidFill>
                    <a:schemeClr val="tx1"/>
                  </a:solidFill>
                  <a:latin typeface="Times New Roman" panose="02020603050405020304" pitchFamily="18" charset="0"/>
                  <a:cs typeface="Times New Roman" panose="02020603050405020304" pitchFamily="18" charset="0"/>
                </a:rPr>
                <a:t>5</a:t>
              </a:r>
            </a:p>
            <a:p>
              <a:pPr algn="r">
                <a:lnSpc>
                  <a:spcPct val="80000"/>
                </a:lnSpc>
                <a:spcBef>
                  <a:spcPts val="680"/>
                </a:spcBef>
              </a:pPr>
              <a:r>
                <a:rPr lang="en-US" sz="800" dirty="0">
                  <a:solidFill>
                    <a:schemeClr val="tx1"/>
                  </a:solidFill>
                  <a:latin typeface="Times New Roman" panose="02020603050405020304" pitchFamily="18" charset="0"/>
                  <a:cs typeface="Times New Roman" panose="02020603050405020304" pitchFamily="18" charset="0"/>
                </a:rPr>
                <a:t>0</a:t>
              </a:r>
            </a:p>
          </p:txBody>
        </p:sp>
        <p:sp>
          <p:nvSpPr>
            <p:cNvPr id="43" name="Content Placeholder 2">
              <a:extLst>
                <a:ext uri="{FF2B5EF4-FFF2-40B4-BE49-F238E27FC236}">
                  <a16:creationId xmlns:a16="http://schemas.microsoft.com/office/drawing/2014/main" xmlns="" id="{0033D466-5132-4CA5-89EC-CC922E416F71}"/>
                </a:ext>
              </a:extLst>
            </p:cNvPr>
            <p:cNvSpPr txBox="1">
              <a:spLocks/>
            </p:cNvSpPr>
            <p:nvPr/>
          </p:nvSpPr>
          <p:spPr>
            <a:xfrm rot="16200000">
              <a:off x="126606" y="597262"/>
              <a:ext cx="679466" cy="274320"/>
            </a:xfrm>
            <a:prstGeom prst="rect">
              <a:avLst/>
            </a:prstGeom>
            <a:noFill/>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900" dirty="0">
                  <a:solidFill>
                    <a:schemeClr val="tx1"/>
                  </a:solidFill>
                  <a:latin typeface="Times New Roman" panose="02020603050405020304" pitchFamily="18" charset="0"/>
                  <a:cs typeface="Times New Roman" panose="02020603050405020304" pitchFamily="18" charset="0"/>
                </a:rPr>
                <a:t>Read Abundance</a:t>
              </a:r>
            </a:p>
          </p:txBody>
        </p:sp>
      </p:grpSp>
      <p:grpSp>
        <p:nvGrpSpPr>
          <p:cNvPr id="44" name="Group 43">
            <a:extLst>
              <a:ext uri="{FF2B5EF4-FFF2-40B4-BE49-F238E27FC236}">
                <a16:creationId xmlns:a16="http://schemas.microsoft.com/office/drawing/2014/main" xmlns="" id="{92F72D27-9714-40F7-BC35-15CBD6D5C7B1}"/>
              </a:ext>
            </a:extLst>
          </p:cNvPr>
          <p:cNvGrpSpPr/>
          <p:nvPr/>
        </p:nvGrpSpPr>
        <p:grpSpPr>
          <a:xfrm>
            <a:off x="7058317" y="450788"/>
            <a:ext cx="840769" cy="2405659"/>
            <a:chOff x="6722636" y="707026"/>
            <a:chExt cx="840769" cy="2405659"/>
          </a:xfrm>
        </p:grpSpPr>
        <p:sp>
          <p:nvSpPr>
            <p:cNvPr id="47" name="Rectangle 46">
              <a:extLst>
                <a:ext uri="{FF2B5EF4-FFF2-40B4-BE49-F238E27FC236}">
                  <a16:creationId xmlns:a16="http://schemas.microsoft.com/office/drawing/2014/main" xmlns="" id="{AF5C36A2-DF04-4F4C-B0CF-7025308121BE}"/>
                </a:ext>
              </a:extLst>
            </p:cNvPr>
            <p:cNvSpPr/>
            <p:nvPr/>
          </p:nvSpPr>
          <p:spPr>
            <a:xfrm>
              <a:off x="6740445" y="1374566"/>
              <a:ext cx="822960" cy="16989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xmlns="" id="{34E80836-655B-437D-A3EF-222BDA12596E}"/>
                </a:ext>
              </a:extLst>
            </p:cNvPr>
            <p:cNvGrpSpPr/>
            <p:nvPr/>
          </p:nvGrpSpPr>
          <p:grpSpPr>
            <a:xfrm>
              <a:off x="6740444" y="1355268"/>
              <a:ext cx="800658" cy="1757417"/>
              <a:chOff x="6400050" y="1355268"/>
              <a:chExt cx="800658" cy="1757417"/>
            </a:xfrm>
          </p:grpSpPr>
          <p:pic>
            <p:nvPicPr>
              <p:cNvPr id="55" name="Picture 54">
                <a:extLst>
                  <a:ext uri="{FF2B5EF4-FFF2-40B4-BE49-F238E27FC236}">
                    <a16:creationId xmlns:a16="http://schemas.microsoft.com/office/drawing/2014/main" xmlns="" id="{FB248757-0FB5-4401-92F8-9B22EA069AA8}"/>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6445" t="7169" r="11473" b="28998"/>
              <a:stretch/>
            </p:blipFill>
            <p:spPr>
              <a:xfrm>
                <a:off x="6400050" y="1574224"/>
                <a:ext cx="147419" cy="1526837"/>
              </a:xfrm>
              <a:prstGeom prst="rect">
                <a:avLst/>
              </a:prstGeom>
            </p:spPr>
          </p:pic>
          <p:sp>
            <p:nvSpPr>
              <p:cNvPr id="56" name="Content Placeholder 2">
                <a:extLst>
                  <a:ext uri="{FF2B5EF4-FFF2-40B4-BE49-F238E27FC236}">
                    <a16:creationId xmlns:a16="http://schemas.microsoft.com/office/drawing/2014/main" xmlns="" id="{66C44407-9019-4873-A4A1-C9FC93E85685}"/>
                  </a:ext>
                </a:extLst>
              </p:cNvPr>
              <p:cNvSpPr txBox="1">
                <a:spLocks/>
              </p:cNvSpPr>
              <p:nvPr/>
            </p:nvSpPr>
            <p:spPr>
              <a:xfrm>
                <a:off x="6487047" y="1355268"/>
                <a:ext cx="653240" cy="220019"/>
              </a:xfrm>
              <a:prstGeom prst="rect">
                <a:avLst/>
              </a:prstGeom>
              <a:no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Phylum</a:t>
                </a:r>
              </a:p>
            </p:txBody>
          </p:sp>
          <p:sp>
            <p:nvSpPr>
              <p:cNvPr id="57" name="Content Placeholder 2">
                <a:extLst>
                  <a:ext uri="{FF2B5EF4-FFF2-40B4-BE49-F238E27FC236}">
                    <a16:creationId xmlns:a16="http://schemas.microsoft.com/office/drawing/2014/main" xmlns="" id="{7BB03451-E5F0-441A-A476-2C444FEF2313}"/>
                  </a:ext>
                </a:extLst>
              </p:cNvPr>
              <p:cNvSpPr txBox="1">
                <a:spLocks/>
              </p:cNvSpPr>
              <p:nvPr/>
            </p:nvSpPr>
            <p:spPr>
              <a:xfrm>
                <a:off x="6547469" y="1548474"/>
                <a:ext cx="653239" cy="1564211"/>
              </a:xfrm>
              <a:prstGeom prst="rect">
                <a:avLst/>
              </a:prstGeom>
              <a:no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Proteobacteria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Bacteroidetes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Cyanobacteria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Actinobacteria</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Firmicutes</a:t>
                </a: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Planctomycetes</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Chlamydiae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Unknown</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Verrucomicrobia</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Fusobacteria</a:t>
                </a: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Spirochaetae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err="1">
                    <a:solidFill>
                      <a:schemeClr val="tx1"/>
                    </a:solidFill>
                    <a:latin typeface="Times New Roman" panose="02020603050405020304" pitchFamily="18" charset="0"/>
                    <a:cs typeface="Times New Roman" panose="02020603050405020304" pitchFamily="18" charset="0"/>
                  </a:rPr>
                  <a:t>Lentispaerae</a:t>
                </a:r>
                <a:endParaRPr lang="en-US" sz="650" dirty="0">
                  <a:solidFill>
                    <a:schemeClr val="tx1"/>
                  </a:solidFill>
                  <a:latin typeface="Times New Roman" panose="02020603050405020304" pitchFamily="18" charset="0"/>
                  <a:cs typeface="Times New Roman" panose="02020603050405020304" pitchFamily="18" charset="0"/>
                </a:endParaRPr>
              </a:p>
              <a:p>
                <a:pPr marL="20003" indent="-20003">
                  <a:spcBef>
                    <a:spcPts val="0"/>
                  </a:spcBef>
                  <a:spcAft>
                    <a:spcPts val="240"/>
                  </a:spcAft>
                </a:pPr>
                <a:r>
                  <a:rPr lang="en-US" sz="650" dirty="0">
                    <a:solidFill>
                      <a:schemeClr val="tx1"/>
                    </a:solidFill>
                    <a:latin typeface="Times New Roman" panose="02020603050405020304" pitchFamily="18" charset="0"/>
                    <a:cs typeface="Times New Roman" panose="02020603050405020304" pitchFamily="18" charset="0"/>
                  </a:rPr>
                  <a:t>Others</a:t>
                </a:r>
              </a:p>
            </p:txBody>
          </p:sp>
        </p:grpSp>
        <p:sp>
          <p:nvSpPr>
            <p:cNvPr id="49" name="Rectangle 48">
              <a:extLst>
                <a:ext uri="{FF2B5EF4-FFF2-40B4-BE49-F238E27FC236}">
                  <a16:creationId xmlns:a16="http://schemas.microsoft.com/office/drawing/2014/main" xmlns="" id="{EE39E2E3-FFD5-41F8-9F35-5CB4171F9077}"/>
                </a:ext>
              </a:extLst>
            </p:cNvPr>
            <p:cNvSpPr/>
            <p:nvPr/>
          </p:nvSpPr>
          <p:spPr>
            <a:xfrm>
              <a:off x="6740445" y="707026"/>
              <a:ext cx="822960" cy="499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0" name="Group 49">
              <a:extLst>
                <a:ext uri="{FF2B5EF4-FFF2-40B4-BE49-F238E27FC236}">
                  <a16:creationId xmlns:a16="http://schemas.microsoft.com/office/drawing/2014/main" xmlns="" id="{E172714A-CF3E-42DA-BA73-33869DA6BA3B}"/>
                </a:ext>
              </a:extLst>
            </p:cNvPr>
            <p:cNvGrpSpPr/>
            <p:nvPr/>
          </p:nvGrpSpPr>
          <p:grpSpPr>
            <a:xfrm>
              <a:off x="6722636" y="707027"/>
              <a:ext cx="813965" cy="501667"/>
              <a:chOff x="9494635" y="5509245"/>
              <a:chExt cx="1897721" cy="1377318"/>
            </a:xfrm>
          </p:grpSpPr>
          <p:sp>
            <p:nvSpPr>
              <p:cNvPr id="51" name="Content Placeholder 2">
                <a:extLst>
                  <a:ext uri="{FF2B5EF4-FFF2-40B4-BE49-F238E27FC236}">
                    <a16:creationId xmlns:a16="http://schemas.microsoft.com/office/drawing/2014/main" xmlns="" id="{F634C802-B4FD-4614-BD03-62A19526899A}"/>
                  </a:ext>
                </a:extLst>
              </p:cNvPr>
              <p:cNvSpPr txBox="1">
                <a:spLocks/>
              </p:cNvSpPr>
              <p:nvPr/>
            </p:nvSpPr>
            <p:spPr>
              <a:xfrm>
                <a:off x="9494635" y="5509245"/>
                <a:ext cx="1897721" cy="554041"/>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000" b="1" dirty="0">
                    <a:solidFill>
                      <a:schemeClr val="tx1"/>
                    </a:solidFill>
                    <a:latin typeface="Times New Roman" panose="02020603050405020304" pitchFamily="18" charset="0"/>
                    <a:cs typeface="Times New Roman" panose="02020603050405020304" pitchFamily="18" charset="0"/>
                  </a:rPr>
                  <a:t>Group</a:t>
                </a:r>
              </a:p>
            </p:txBody>
          </p:sp>
          <p:pic>
            <p:nvPicPr>
              <p:cNvPr id="52" name="Picture 51">
                <a:extLst>
                  <a:ext uri="{FF2B5EF4-FFF2-40B4-BE49-F238E27FC236}">
                    <a16:creationId xmlns:a16="http://schemas.microsoft.com/office/drawing/2014/main" xmlns="" id="{75AE82F2-A036-499C-98AF-624CE6106890}"/>
                  </a:ext>
                </a:extLst>
              </p:cNvPr>
              <p:cNvPicPr>
                <a:picLocks noChangeAspect="1"/>
              </p:cNvPicPr>
              <p:nvPr/>
            </p:nvPicPr>
            <p:blipFill rotWithShape="1">
              <a:blip r:embed="rId6">
                <a:clrChange>
                  <a:clrFrom>
                    <a:srgbClr val="FFFFFF"/>
                  </a:clrFrom>
                  <a:clrTo>
                    <a:srgbClr val="FFFFFF">
                      <a:alpha val="0"/>
                    </a:srgbClr>
                  </a:clrTo>
                </a:clrChange>
              </a:blip>
              <a:srcRect l="90744" t="46946" r="6753" b="44840"/>
              <a:stretch/>
            </p:blipFill>
            <p:spPr>
              <a:xfrm>
                <a:off x="9714761" y="5994737"/>
                <a:ext cx="433228" cy="793917"/>
              </a:xfrm>
              <a:prstGeom prst="rect">
                <a:avLst/>
              </a:prstGeom>
            </p:spPr>
          </p:pic>
          <p:sp>
            <p:nvSpPr>
              <p:cNvPr id="54" name="Content Placeholder 2">
                <a:extLst>
                  <a:ext uri="{FF2B5EF4-FFF2-40B4-BE49-F238E27FC236}">
                    <a16:creationId xmlns:a16="http://schemas.microsoft.com/office/drawing/2014/main" xmlns="" id="{B1CBFA3A-C506-40F8-A0E1-0009E602B842}"/>
                  </a:ext>
                </a:extLst>
              </p:cNvPr>
              <p:cNvSpPr txBox="1">
                <a:spLocks/>
              </p:cNvSpPr>
              <p:nvPr/>
            </p:nvSpPr>
            <p:spPr>
              <a:xfrm>
                <a:off x="9979179" y="5988395"/>
                <a:ext cx="1410293" cy="8981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80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800" dirty="0">
                    <a:solidFill>
                      <a:schemeClr val="tx1"/>
                    </a:solidFill>
                    <a:latin typeface="Times New Roman" panose="02020603050405020304" pitchFamily="18" charset="0"/>
                    <a:cs typeface="Times New Roman" panose="02020603050405020304" pitchFamily="18" charset="0"/>
                  </a:rPr>
                  <a:t>Treatment</a:t>
                </a:r>
              </a:p>
            </p:txBody>
          </p:sp>
        </p:grpSp>
      </p:grpSp>
      <p:graphicFrame>
        <p:nvGraphicFramePr>
          <p:cNvPr id="61" name="Table 60">
            <a:extLst>
              <a:ext uri="{FF2B5EF4-FFF2-40B4-BE49-F238E27FC236}">
                <a16:creationId xmlns:a16="http://schemas.microsoft.com/office/drawing/2014/main" xmlns="" id="{48736F14-43A9-4BE9-A784-6614B35B7184}"/>
              </a:ext>
            </a:extLst>
          </p:cNvPr>
          <p:cNvGraphicFramePr>
            <a:graphicFrameLocks noGrp="1"/>
          </p:cNvGraphicFramePr>
          <p:nvPr>
            <p:extLst>
              <p:ext uri="{D42A27DB-BD31-4B8C-83A1-F6EECF244321}">
                <p14:modId xmlns:p14="http://schemas.microsoft.com/office/powerpoint/2010/main" val="4095448591"/>
              </p:ext>
            </p:extLst>
          </p:nvPr>
        </p:nvGraphicFramePr>
        <p:xfrm>
          <a:off x="885881" y="296326"/>
          <a:ext cx="7013196" cy="3462251"/>
        </p:xfrm>
        <a:graphic>
          <a:graphicData uri="http://schemas.openxmlformats.org/drawingml/2006/table">
            <a:tbl>
              <a:tblPr lastRow="1" bandRow="1">
                <a:tableStyleId>{8EC20E35-A176-4012-BC5E-935CFFF8708E}</a:tableStyleId>
              </a:tblPr>
              <a:tblGrid>
                <a:gridCol w="199674">
                  <a:extLst>
                    <a:ext uri="{9D8B030D-6E8A-4147-A177-3AD203B41FA5}">
                      <a16:colId xmlns:a16="http://schemas.microsoft.com/office/drawing/2014/main" xmlns="" val="1979778462"/>
                    </a:ext>
                  </a:extLst>
                </a:gridCol>
                <a:gridCol w="199674">
                  <a:extLst>
                    <a:ext uri="{9D8B030D-6E8A-4147-A177-3AD203B41FA5}">
                      <a16:colId xmlns:a16="http://schemas.microsoft.com/office/drawing/2014/main" xmlns="" val="689270991"/>
                    </a:ext>
                  </a:extLst>
                </a:gridCol>
                <a:gridCol w="187732">
                  <a:extLst>
                    <a:ext uri="{9D8B030D-6E8A-4147-A177-3AD203B41FA5}">
                      <a16:colId xmlns:a16="http://schemas.microsoft.com/office/drawing/2014/main" xmlns="" val="1876456677"/>
                    </a:ext>
                  </a:extLst>
                </a:gridCol>
                <a:gridCol w="211620">
                  <a:extLst>
                    <a:ext uri="{9D8B030D-6E8A-4147-A177-3AD203B41FA5}">
                      <a16:colId xmlns:a16="http://schemas.microsoft.com/office/drawing/2014/main" xmlns="" val="4197499457"/>
                    </a:ext>
                  </a:extLst>
                </a:gridCol>
                <a:gridCol w="199674">
                  <a:extLst>
                    <a:ext uri="{9D8B030D-6E8A-4147-A177-3AD203B41FA5}">
                      <a16:colId xmlns:a16="http://schemas.microsoft.com/office/drawing/2014/main" xmlns="" val="2341784678"/>
                    </a:ext>
                  </a:extLst>
                </a:gridCol>
                <a:gridCol w="199674">
                  <a:extLst>
                    <a:ext uri="{9D8B030D-6E8A-4147-A177-3AD203B41FA5}">
                      <a16:colId xmlns:a16="http://schemas.microsoft.com/office/drawing/2014/main" xmlns="" val="3046989232"/>
                    </a:ext>
                  </a:extLst>
                </a:gridCol>
                <a:gridCol w="199674">
                  <a:extLst>
                    <a:ext uri="{9D8B030D-6E8A-4147-A177-3AD203B41FA5}">
                      <a16:colId xmlns:a16="http://schemas.microsoft.com/office/drawing/2014/main" xmlns="" val="3017166207"/>
                    </a:ext>
                  </a:extLst>
                </a:gridCol>
                <a:gridCol w="152488">
                  <a:extLst>
                    <a:ext uri="{9D8B030D-6E8A-4147-A177-3AD203B41FA5}">
                      <a16:colId xmlns:a16="http://schemas.microsoft.com/office/drawing/2014/main" xmlns="" val="1502163387"/>
                    </a:ext>
                  </a:extLst>
                </a:gridCol>
                <a:gridCol w="202859">
                  <a:extLst>
                    <a:ext uri="{9D8B030D-6E8A-4147-A177-3AD203B41FA5}">
                      <a16:colId xmlns:a16="http://schemas.microsoft.com/office/drawing/2014/main" xmlns="" val="1416670930"/>
                    </a:ext>
                  </a:extLst>
                </a:gridCol>
                <a:gridCol w="199674">
                  <a:extLst>
                    <a:ext uri="{9D8B030D-6E8A-4147-A177-3AD203B41FA5}">
                      <a16:colId xmlns:a16="http://schemas.microsoft.com/office/drawing/2014/main" xmlns="" val="3046229808"/>
                    </a:ext>
                  </a:extLst>
                </a:gridCol>
                <a:gridCol w="199674">
                  <a:extLst>
                    <a:ext uri="{9D8B030D-6E8A-4147-A177-3AD203B41FA5}">
                      <a16:colId xmlns:a16="http://schemas.microsoft.com/office/drawing/2014/main" xmlns="" val="3850355546"/>
                    </a:ext>
                  </a:extLst>
                </a:gridCol>
                <a:gridCol w="199674">
                  <a:extLst>
                    <a:ext uri="{9D8B030D-6E8A-4147-A177-3AD203B41FA5}">
                      <a16:colId xmlns:a16="http://schemas.microsoft.com/office/drawing/2014/main" xmlns="" val="422635479"/>
                    </a:ext>
                  </a:extLst>
                </a:gridCol>
                <a:gridCol w="199674">
                  <a:extLst>
                    <a:ext uri="{9D8B030D-6E8A-4147-A177-3AD203B41FA5}">
                      <a16:colId xmlns:a16="http://schemas.microsoft.com/office/drawing/2014/main" xmlns="" val="2790538848"/>
                    </a:ext>
                  </a:extLst>
                </a:gridCol>
                <a:gridCol w="199674">
                  <a:extLst>
                    <a:ext uri="{9D8B030D-6E8A-4147-A177-3AD203B41FA5}">
                      <a16:colId xmlns:a16="http://schemas.microsoft.com/office/drawing/2014/main" xmlns="" val="2376824313"/>
                    </a:ext>
                  </a:extLst>
                </a:gridCol>
                <a:gridCol w="199674">
                  <a:extLst>
                    <a:ext uri="{9D8B030D-6E8A-4147-A177-3AD203B41FA5}">
                      <a16:colId xmlns:a16="http://schemas.microsoft.com/office/drawing/2014/main" xmlns="" val="103416616"/>
                    </a:ext>
                  </a:extLst>
                </a:gridCol>
                <a:gridCol w="199674">
                  <a:extLst>
                    <a:ext uri="{9D8B030D-6E8A-4147-A177-3AD203B41FA5}">
                      <a16:colId xmlns:a16="http://schemas.microsoft.com/office/drawing/2014/main" xmlns="" val="917275767"/>
                    </a:ext>
                  </a:extLst>
                </a:gridCol>
                <a:gridCol w="152488">
                  <a:extLst>
                    <a:ext uri="{9D8B030D-6E8A-4147-A177-3AD203B41FA5}">
                      <a16:colId xmlns:a16="http://schemas.microsoft.com/office/drawing/2014/main" xmlns="" val="1879700116"/>
                    </a:ext>
                  </a:extLst>
                </a:gridCol>
                <a:gridCol w="199674">
                  <a:extLst>
                    <a:ext uri="{9D8B030D-6E8A-4147-A177-3AD203B41FA5}">
                      <a16:colId xmlns:a16="http://schemas.microsoft.com/office/drawing/2014/main" xmlns="" val="3957058359"/>
                    </a:ext>
                  </a:extLst>
                </a:gridCol>
                <a:gridCol w="199674">
                  <a:extLst>
                    <a:ext uri="{9D8B030D-6E8A-4147-A177-3AD203B41FA5}">
                      <a16:colId xmlns:a16="http://schemas.microsoft.com/office/drawing/2014/main" xmlns="" val="1497685824"/>
                    </a:ext>
                  </a:extLst>
                </a:gridCol>
                <a:gridCol w="199674">
                  <a:extLst>
                    <a:ext uri="{9D8B030D-6E8A-4147-A177-3AD203B41FA5}">
                      <a16:colId xmlns:a16="http://schemas.microsoft.com/office/drawing/2014/main" xmlns="" val="606106377"/>
                    </a:ext>
                  </a:extLst>
                </a:gridCol>
                <a:gridCol w="199674">
                  <a:extLst>
                    <a:ext uri="{9D8B030D-6E8A-4147-A177-3AD203B41FA5}">
                      <a16:colId xmlns:a16="http://schemas.microsoft.com/office/drawing/2014/main" xmlns="" val="3819461079"/>
                    </a:ext>
                  </a:extLst>
                </a:gridCol>
                <a:gridCol w="199674">
                  <a:extLst>
                    <a:ext uri="{9D8B030D-6E8A-4147-A177-3AD203B41FA5}">
                      <a16:colId xmlns:a16="http://schemas.microsoft.com/office/drawing/2014/main" xmlns="" val="2744979411"/>
                    </a:ext>
                  </a:extLst>
                </a:gridCol>
                <a:gridCol w="199674">
                  <a:extLst>
                    <a:ext uri="{9D8B030D-6E8A-4147-A177-3AD203B41FA5}">
                      <a16:colId xmlns:a16="http://schemas.microsoft.com/office/drawing/2014/main" xmlns="" val="3638678559"/>
                    </a:ext>
                  </a:extLst>
                </a:gridCol>
                <a:gridCol w="199674">
                  <a:extLst>
                    <a:ext uri="{9D8B030D-6E8A-4147-A177-3AD203B41FA5}">
                      <a16:colId xmlns:a16="http://schemas.microsoft.com/office/drawing/2014/main" xmlns="" val="2324653561"/>
                    </a:ext>
                  </a:extLst>
                </a:gridCol>
                <a:gridCol w="199674">
                  <a:extLst>
                    <a:ext uri="{9D8B030D-6E8A-4147-A177-3AD203B41FA5}">
                      <a16:colId xmlns:a16="http://schemas.microsoft.com/office/drawing/2014/main" xmlns="" val="57709493"/>
                    </a:ext>
                  </a:extLst>
                </a:gridCol>
                <a:gridCol w="199674">
                  <a:extLst>
                    <a:ext uri="{9D8B030D-6E8A-4147-A177-3AD203B41FA5}">
                      <a16:colId xmlns:a16="http://schemas.microsoft.com/office/drawing/2014/main" xmlns="" val="1835325847"/>
                    </a:ext>
                  </a:extLst>
                </a:gridCol>
                <a:gridCol w="199674">
                  <a:extLst>
                    <a:ext uri="{9D8B030D-6E8A-4147-A177-3AD203B41FA5}">
                      <a16:colId xmlns:a16="http://schemas.microsoft.com/office/drawing/2014/main" xmlns="" val="1522012692"/>
                    </a:ext>
                  </a:extLst>
                </a:gridCol>
                <a:gridCol w="199674">
                  <a:extLst>
                    <a:ext uri="{9D8B030D-6E8A-4147-A177-3AD203B41FA5}">
                      <a16:colId xmlns:a16="http://schemas.microsoft.com/office/drawing/2014/main" xmlns="" val="2075019598"/>
                    </a:ext>
                  </a:extLst>
                </a:gridCol>
                <a:gridCol w="199674">
                  <a:extLst>
                    <a:ext uri="{9D8B030D-6E8A-4147-A177-3AD203B41FA5}">
                      <a16:colId xmlns:a16="http://schemas.microsoft.com/office/drawing/2014/main" xmlns="" val="1423084687"/>
                    </a:ext>
                  </a:extLst>
                </a:gridCol>
                <a:gridCol w="199674">
                  <a:extLst>
                    <a:ext uri="{9D8B030D-6E8A-4147-A177-3AD203B41FA5}">
                      <a16:colId xmlns:a16="http://schemas.microsoft.com/office/drawing/2014/main" xmlns="" val="3243390526"/>
                    </a:ext>
                  </a:extLst>
                </a:gridCol>
                <a:gridCol w="199674">
                  <a:extLst>
                    <a:ext uri="{9D8B030D-6E8A-4147-A177-3AD203B41FA5}">
                      <a16:colId xmlns:a16="http://schemas.microsoft.com/office/drawing/2014/main" xmlns="" val="1775842156"/>
                    </a:ext>
                  </a:extLst>
                </a:gridCol>
                <a:gridCol w="914485">
                  <a:extLst>
                    <a:ext uri="{9D8B030D-6E8A-4147-A177-3AD203B41FA5}">
                      <a16:colId xmlns:a16="http://schemas.microsoft.com/office/drawing/2014/main" xmlns="" val="799058994"/>
                    </a:ext>
                  </a:extLst>
                </a:gridCol>
              </a:tblGrid>
              <a:tr h="2482133">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43356154"/>
                  </a:ext>
                </a:extLst>
              </a:tr>
              <a:tr h="313316">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10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9</a:t>
                      </a:r>
                    </a:p>
                  </a:txBody>
                  <a:tcPr marL="54864" marR="54864" marT="27432" marB="27432" anchor="ctr">
                    <a:lnL w="19050" cap="flat" cmpd="sng" algn="ctr">
                      <a:solidFill>
                        <a:schemeClr val="bg1"/>
                      </a:solidFill>
                      <a:prstDash val="solid"/>
                      <a:round/>
                      <a:headEnd type="none" w="med" len="med"/>
                      <a:tailEnd type="none" w="med" len="med"/>
                    </a:lnL>
                    <a:lnR w="38100"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8</a:t>
                      </a:r>
                    </a:p>
                  </a:txBody>
                  <a:tcPr marL="54864" marR="54864"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000" dirty="0">
                          <a:latin typeface="Times New Roman" panose="02020603050405020304" pitchFamily="18" charset="0"/>
                          <a:cs typeface="Times New Roman" panose="02020603050405020304" pitchFamily="18" charset="0"/>
                        </a:rPr>
                        <a:t>12</a:t>
                      </a:r>
                    </a:p>
                  </a:txBody>
                  <a:tcPr marL="54864" marR="54864" marT="27432" marB="27432" anchor="ctr">
                    <a:lnL w="19050" cap="flat" cmpd="sng" algn="ctr">
                      <a:solidFill>
                        <a:schemeClr val="bg1"/>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3162087540"/>
                  </a:ext>
                </a:extLst>
              </a:tr>
              <a:tr h="353486">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3">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a:txBody>
                    <a:bodyPr/>
                    <a:lstStyle/>
                    <a:p>
                      <a:pPr algn="ctr"/>
                      <a:endParaRPr lang="en-US" sz="14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400" b="1" dirty="0">
                          <a:latin typeface="Times New Roman" panose="02020603050405020304" pitchFamily="18" charset="0"/>
                          <a:cs typeface="Times New Roman" panose="02020603050405020304" pitchFamily="18" charset="0"/>
                        </a:rPr>
                        <a:t>1</a:t>
                      </a:r>
                    </a:p>
                  </a:txBody>
                  <a:tcPr marL="54864" marR="54864" marT="27432" marB="27432" anchor="ctr">
                    <a:lnL w="28575" cap="flat" cmpd="sng" algn="ctr">
                      <a:no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b="1"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b="1"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xmlns="" val="2233872474"/>
                  </a:ext>
                </a:extLst>
              </a:tr>
              <a:tr h="313316">
                <a:tc gridSpan="7">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28575" cap="flat" cmpd="sng" algn="ctr">
                      <a:noFill/>
                      <a:prstDash val="solid"/>
                      <a:round/>
                      <a:headEnd type="none" w="med" len="med"/>
                      <a:tailEnd type="none" w="med" len="med"/>
                    </a:lnL>
                    <a:lnR w="2857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28575"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446967762"/>
                  </a:ext>
                </a:extLst>
              </a:tr>
            </a:tbl>
          </a:graphicData>
        </a:graphic>
      </p:graphicFrame>
    </p:spTree>
    <p:extLst>
      <p:ext uri="{BB962C8B-B14F-4D97-AF65-F5344CB8AC3E}">
        <p14:creationId xmlns:p14="http://schemas.microsoft.com/office/powerpoint/2010/main" val="100496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3EC9DC7-0745-4C8A-B6FF-70FDC68AE05C}"/>
              </a:ext>
            </a:extLst>
          </p:cNvPr>
          <p:cNvSpPr/>
          <p:nvPr/>
        </p:nvSpPr>
        <p:spPr>
          <a:xfrm>
            <a:off x="341254" y="2215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S6. Two-way ANOVAs for abundance of </a:t>
            </a:r>
            <a:r>
              <a:rPr lang="en-US" sz="1200" i="1" dirty="0">
                <a:latin typeface="Times New Roman" panose="02020603050405020304" pitchFamily="18" charset="0"/>
                <a:cs typeface="Times New Roman" panose="02020603050405020304" pitchFamily="18" charset="0"/>
              </a:rPr>
              <a:t>Bacillus </a:t>
            </a:r>
            <a:r>
              <a:rPr lang="en-US" sz="1200" dirty="0">
                <a:latin typeface="Times New Roman" panose="02020603050405020304" pitchFamily="18" charset="0"/>
                <a:cs typeface="Times New Roman" panose="02020603050405020304" pitchFamily="18" charset="0"/>
              </a:rPr>
              <a:t>spp. reads in water samples per Trial by Day and Treatment Group.</a:t>
            </a:r>
          </a:p>
        </p:txBody>
      </p:sp>
      <p:graphicFrame>
        <p:nvGraphicFramePr>
          <p:cNvPr id="9" name="Table 8">
            <a:extLst>
              <a:ext uri="{FF2B5EF4-FFF2-40B4-BE49-F238E27FC236}">
                <a16:creationId xmlns:a16="http://schemas.microsoft.com/office/drawing/2014/main" xmlns="" id="{10CDBA87-5521-479D-885A-C4B847CDCF6E}"/>
              </a:ext>
            </a:extLst>
          </p:cNvPr>
          <p:cNvGraphicFramePr>
            <a:graphicFrameLocks noGrp="1"/>
          </p:cNvGraphicFramePr>
          <p:nvPr>
            <p:extLst>
              <p:ext uri="{D42A27DB-BD31-4B8C-83A1-F6EECF244321}">
                <p14:modId xmlns:p14="http://schemas.microsoft.com/office/powerpoint/2010/main" val="1299441555"/>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2494.1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4.282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7.23E-02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3040.1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0.0517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2.91E+03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5.003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0.0557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4.66E+03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5.83E+02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4" name="Table 13">
            <a:extLst>
              <a:ext uri="{FF2B5EF4-FFF2-40B4-BE49-F238E27FC236}">
                <a16:creationId xmlns:a16="http://schemas.microsoft.com/office/drawing/2014/main" xmlns="" id="{B7BDF7C2-377A-497E-9419-F5DE92230B34}"/>
              </a:ext>
            </a:extLst>
          </p:cNvPr>
          <p:cNvGraphicFramePr>
            <a:graphicFrameLocks noGrp="1"/>
          </p:cNvGraphicFramePr>
          <p:nvPr>
            <p:extLst>
              <p:ext uri="{D42A27DB-BD31-4B8C-83A1-F6EECF244321}">
                <p14:modId xmlns:p14="http://schemas.microsoft.com/office/powerpoint/2010/main" val="1055187206"/>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2.956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310.08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5.432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0.0481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456.7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57.08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5" name="Table 14">
            <a:extLst>
              <a:ext uri="{FF2B5EF4-FFF2-40B4-BE49-F238E27FC236}">
                <a16:creationId xmlns:a16="http://schemas.microsoft.com/office/drawing/2014/main" xmlns="" id="{81E80CC2-6BB2-4473-BE1F-345B09E8F9E6}"/>
              </a:ext>
            </a:extLst>
          </p:cNvPr>
          <p:cNvGraphicFramePr>
            <a:graphicFrameLocks noGrp="1"/>
          </p:cNvGraphicFramePr>
          <p:nvPr>
            <p:extLst>
              <p:ext uri="{D42A27DB-BD31-4B8C-83A1-F6EECF244321}">
                <p14:modId xmlns:p14="http://schemas.microsoft.com/office/powerpoint/2010/main" val="2059912342"/>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Bacillus</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spp.</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834952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6.866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1142568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0.00839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848829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0.01933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1702573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121612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spTree>
    <p:extLst>
      <p:ext uri="{BB962C8B-B14F-4D97-AF65-F5344CB8AC3E}">
        <p14:creationId xmlns:p14="http://schemas.microsoft.com/office/powerpoint/2010/main" val="1867095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3EC9DC7-0745-4C8A-B6FF-70FDC68AE05C}"/>
              </a:ext>
            </a:extLst>
          </p:cNvPr>
          <p:cNvSpPr/>
          <p:nvPr/>
        </p:nvSpPr>
        <p:spPr>
          <a:xfrm>
            <a:off x="395493" y="164375"/>
            <a:ext cx="7418069"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S7. Two-way ANOVAs for abundance of </a:t>
            </a:r>
            <a:r>
              <a:rPr lang="en-US" sz="1200" i="1" dirty="0">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reads in water samples per Trial by Day and Treatment Group.</a:t>
            </a:r>
          </a:p>
        </p:txBody>
      </p:sp>
      <p:graphicFrame>
        <p:nvGraphicFramePr>
          <p:cNvPr id="9" name="Table 8">
            <a:extLst>
              <a:ext uri="{FF2B5EF4-FFF2-40B4-BE49-F238E27FC236}">
                <a16:creationId xmlns:a16="http://schemas.microsoft.com/office/drawing/2014/main" xmlns="" id="{10CDBA87-5521-479D-885A-C4B847CDCF6E}"/>
              </a:ext>
            </a:extLst>
          </p:cNvPr>
          <p:cNvGraphicFramePr>
            <a:graphicFrameLocks noGrp="1"/>
          </p:cNvGraphicFramePr>
          <p:nvPr>
            <p:extLst>
              <p:ext uri="{D42A27DB-BD31-4B8C-83A1-F6EECF244321}">
                <p14:modId xmlns:p14="http://schemas.microsoft.com/office/powerpoint/2010/main" val="1536190881"/>
              </p:ext>
            </p:extLst>
          </p:nvPr>
        </p:nvGraphicFramePr>
        <p:xfrm>
          <a:off x="395493" y="626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1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1.93E+10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74.823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3.91E+09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15.202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0.00455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1.96E+06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0.93269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2.57E+08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4" name="Table 13">
            <a:extLst>
              <a:ext uri="{FF2B5EF4-FFF2-40B4-BE49-F238E27FC236}">
                <a16:creationId xmlns:a16="http://schemas.microsoft.com/office/drawing/2014/main" xmlns="" id="{B7BDF7C2-377A-497E-9419-F5DE92230B34}"/>
              </a:ext>
            </a:extLst>
          </p:cNvPr>
          <p:cNvGraphicFramePr>
            <a:graphicFrameLocks noGrp="1"/>
          </p:cNvGraphicFramePr>
          <p:nvPr>
            <p:extLst>
              <p:ext uri="{D42A27DB-BD31-4B8C-83A1-F6EECF244321}">
                <p14:modId xmlns:p14="http://schemas.microsoft.com/office/powerpoint/2010/main" val="4281876709"/>
              </p:ext>
            </p:extLst>
          </p:nvPr>
        </p:nvGraphicFramePr>
        <p:xfrm>
          <a:off x="395493" y="1888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2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8.92E+09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17.412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0.00311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2.96E+09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5.782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0.408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0.54084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4.10E+09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5.12E+08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5" name="Table 14">
            <a:extLst>
              <a:ext uri="{FF2B5EF4-FFF2-40B4-BE49-F238E27FC236}">
                <a16:creationId xmlns:a16="http://schemas.microsoft.com/office/drawing/2014/main" xmlns="" id="{81E80CC2-6BB2-4473-BE1F-345B09E8F9E6}"/>
              </a:ext>
            </a:extLst>
          </p:cNvPr>
          <p:cNvGraphicFramePr>
            <a:graphicFrameLocks noGrp="1"/>
          </p:cNvGraphicFramePr>
          <p:nvPr>
            <p:extLst>
              <p:ext uri="{D42A27DB-BD31-4B8C-83A1-F6EECF244321}">
                <p14:modId xmlns:p14="http://schemas.microsoft.com/office/powerpoint/2010/main" val="2542337316"/>
              </p:ext>
            </p:extLst>
          </p:nvPr>
        </p:nvGraphicFramePr>
        <p:xfrm>
          <a:off x="395493" y="3151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Trial 3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Oceanospirillales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0.921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0.35355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1.56E+10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9.236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0.00884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7.84E+07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0.83267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2.37E+10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1.69E+09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spTree>
    <p:extLst>
      <p:ext uri="{BB962C8B-B14F-4D97-AF65-F5344CB8AC3E}">
        <p14:creationId xmlns:p14="http://schemas.microsoft.com/office/powerpoint/2010/main" val="409493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3EC9DC7-0745-4C8A-B6FF-70FDC68AE05C}"/>
              </a:ext>
            </a:extLst>
          </p:cNvPr>
          <p:cNvSpPr/>
          <p:nvPr/>
        </p:nvSpPr>
        <p:spPr>
          <a:xfrm>
            <a:off x="194310" y="91985"/>
            <a:ext cx="7840980" cy="461665"/>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S8. Two-way ANOVAs for Simpson’s Index of Diversity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a16="http://schemas.microsoft.com/office/drawing/2014/main" xmlns="" id="{10CDBA87-5521-479D-885A-C4B847CDCF6E}"/>
              </a:ext>
            </a:extLst>
          </p:cNvPr>
          <p:cNvGraphicFramePr>
            <a:graphicFrameLocks noGrp="1"/>
          </p:cNvGraphicFramePr>
          <p:nvPr>
            <p:extLst>
              <p:ext uri="{D42A27DB-BD31-4B8C-83A1-F6EECF244321}">
                <p14:modId xmlns:p14="http://schemas.microsoft.com/office/powerpoint/2010/main" val="264879501"/>
              </p:ext>
            </p:extLst>
          </p:nvPr>
        </p:nvGraphicFramePr>
        <p:xfrm>
          <a:off x="395493" y="176904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2.118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.184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1.27E-02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.600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1.68E-02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0.395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0.547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3.41E-01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4.26E-02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4" name="Table 13">
            <a:extLst>
              <a:ext uri="{FF2B5EF4-FFF2-40B4-BE49-F238E27FC236}">
                <a16:creationId xmlns:a16="http://schemas.microsoft.com/office/drawing/2014/main" xmlns="" id="{B7BDF7C2-377A-497E-9419-F5DE92230B34}"/>
              </a:ext>
            </a:extLst>
          </p:cNvPr>
          <p:cNvGraphicFramePr>
            <a:graphicFrameLocks noGrp="1"/>
          </p:cNvGraphicFramePr>
          <p:nvPr>
            <p:extLst>
              <p:ext uri="{D42A27DB-BD31-4B8C-83A1-F6EECF244321}">
                <p14:modId xmlns:p14="http://schemas.microsoft.com/office/powerpoint/2010/main" val="1420294415"/>
              </p:ext>
            </p:extLst>
          </p:nvPr>
        </p:nvGraphicFramePr>
        <p:xfrm>
          <a:off x="395493" y="3031947"/>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0.03264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66.039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3.90E-05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0.00064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1.287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3.95E-03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4.90E-04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5" name="Table 14">
            <a:extLst>
              <a:ext uri="{FF2B5EF4-FFF2-40B4-BE49-F238E27FC236}">
                <a16:creationId xmlns:a16="http://schemas.microsoft.com/office/drawing/2014/main" xmlns="" id="{81E80CC2-6BB2-4473-BE1F-345B09E8F9E6}"/>
              </a:ext>
            </a:extLst>
          </p:cNvPr>
          <p:cNvGraphicFramePr>
            <a:graphicFrameLocks noGrp="1"/>
          </p:cNvGraphicFramePr>
          <p:nvPr>
            <p:extLst>
              <p:ext uri="{D42A27DB-BD31-4B8C-83A1-F6EECF244321}">
                <p14:modId xmlns:p14="http://schemas.microsoft.com/office/powerpoint/2010/main" val="1323024920"/>
              </p:ext>
            </p:extLst>
          </p:nvPr>
        </p:nvGraphicFramePr>
        <p:xfrm>
          <a:off x="395493" y="4294854"/>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0.17404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48.177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0.000119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0.02997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8.295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0.020507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0.03068</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8.493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0.019459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2.89E-02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7" name="Table 6">
            <a:extLst>
              <a:ext uri="{FF2B5EF4-FFF2-40B4-BE49-F238E27FC236}">
                <a16:creationId xmlns:a16="http://schemas.microsoft.com/office/drawing/2014/main" xmlns="" id="{B3AD5924-416E-4F08-88D6-A24E56E4DDA0}"/>
              </a:ext>
            </a:extLst>
          </p:cNvPr>
          <p:cNvGraphicFramePr>
            <a:graphicFrameLocks noGrp="1"/>
          </p:cNvGraphicFramePr>
          <p:nvPr>
            <p:extLst>
              <p:ext uri="{D42A27DB-BD31-4B8C-83A1-F6EECF244321}">
                <p14:modId xmlns:p14="http://schemas.microsoft.com/office/powerpoint/2010/main" val="992094803"/>
              </p:ext>
            </p:extLst>
          </p:nvPr>
        </p:nvGraphicFramePr>
        <p:xfrm>
          <a:off x="395493" y="553650"/>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diversity</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0.2249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0.11245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7.261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0.00268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0.04752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3.069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0.09004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Type:Day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0.2494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0.12471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8.053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0.00159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0.4646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0.01549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spTree>
    <p:extLst>
      <p:ext uri="{BB962C8B-B14F-4D97-AF65-F5344CB8AC3E}">
        <p14:creationId xmlns:p14="http://schemas.microsoft.com/office/powerpoint/2010/main" val="29552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3EC9DC7-0745-4C8A-B6FF-70FDC68AE05C}"/>
              </a:ext>
            </a:extLst>
          </p:cNvPr>
          <p:cNvSpPr/>
          <p:nvPr/>
        </p:nvSpPr>
        <p:spPr>
          <a:xfrm>
            <a:off x="210632" y="107214"/>
            <a:ext cx="7808335"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Table S9. Two-way ANOVAs for abundance of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reads in Trial 1 per Sample Type by Day and Treatment Group.</a:t>
            </a:r>
          </a:p>
        </p:txBody>
      </p:sp>
      <p:graphicFrame>
        <p:nvGraphicFramePr>
          <p:cNvPr id="9" name="Table 8">
            <a:extLst>
              <a:ext uri="{FF2B5EF4-FFF2-40B4-BE49-F238E27FC236}">
                <a16:creationId xmlns:a16="http://schemas.microsoft.com/office/drawing/2014/main" xmlns="" id="{10CDBA87-5521-479D-885A-C4B847CDCF6E}"/>
              </a:ext>
            </a:extLst>
          </p:cNvPr>
          <p:cNvGraphicFramePr>
            <a:graphicFrameLocks noGrp="1"/>
          </p:cNvGraphicFramePr>
          <p:nvPr>
            <p:extLst>
              <p:ext uri="{D42A27DB-BD31-4B8C-83A1-F6EECF244321}">
                <p14:modId xmlns:p14="http://schemas.microsoft.com/office/powerpoint/2010/main" val="1349670610"/>
              </p:ext>
            </p:extLst>
          </p:nvPr>
        </p:nvGraphicFramePr>
        <p:xfrm>
          <a:off x="429783" y="1717992"/>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Oyster Larvae–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2.43E+09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25.417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1.00E-03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2.48E+06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0.026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0.876</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2.09E+07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0.653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7.65E+08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9.56E+07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4" name="Table 13">
            <a:extLst>
              <a:ext uri="{FF2B5EF4-FFF2-40B4-BE49-F238E27FC236}">
                <a16:creationId xmlns:a16="http://schemas.microsoft.com/office/drawing/2014/main" xmlns="" id="{B7BDF7C2-377A-497E-9419-F5DE92230B34}"/>
              </a:ext>
            </a:extLst>
          </p:cNvPr>
          <p:cNvGraphicFramePr>
            <a:graphicFrameLocks noGrp="1"/>
          </p:cNvGraphicFramePr>
          <p:nvPr>
            <p:extLst>
              <p:ext uri="{D42A27DB-BD31-4B8C-83A1-F6EECF244321}">
                <p14:modId xmlns:p14="http://schemas.microsoft.com/office/powerpoint/2010/main" val="2454763880"/>
              </p:ext>
            </p:extLst>
          </p:nvPr>
        </p:nvGraphicFramePr>
        <p:xfrm>
          <a:off x="429783" y="2980899"/>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Biofilm swab–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4.97E+09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9.791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0.014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7.55E+04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2.52E+04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0.995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899734380"/>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4.06E+09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5.07E+08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15" name="Table 14">
            <a:extLst>
              <a:ext uri="{FF2B5EF4-FFF2-40B4-BE49-F238E27FC236}">
                <a16:creationId xmlns:a16="http://schemas.microsoft.com/office/drawing/2014/main" xmlns="" id="{81E80CC2-6BB2-4473-BE1F-345B09E8F9E6}"/>
              </a:ext>
            </a:extLst>
          </p:cNvPr>
          <p:cNvGraphicFramePr>
            <a:graphicFrameLocks noGrp="1"/>
          </p:cNvGraphicFramePr>
          <p:nvPr>
            <p:extLst>
              <p:ext uri="{D42A27DB-BD31-4B8C-83A1-F6EECF244321}">
                <p14:modId xmlns:p14="http://schemas.microsoft.com/office/powerpoint/2010/main" val="1927479015"/>
              </p:ext>
            </p:extLst>
          </p:nvPr>
        </p:nvGraphicFramePr>
        <p:xfrm>
          <a:off x="429783" y="4243806"/>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Water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rPr>
                        <a:t>Day</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1.04E+05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22.534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0.00145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rPr>
                        <a:t>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6.03E+03</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1.307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0.28601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385025028"/>
                  </a:ext>
                </a:extLst>
              </a:tr>
              <a:tr h="182880">
                <a:tc>
                  <a:txBody>
                    <a:bodyPr/>
                    <a:lstStyle/>
                    <a:p>
                      <a:pPr algn="l" fontAlgn="b"/>
                      <a:r>
                        <a:rPr lang="en-US" sz="1200" b="0" i="0" u="none" strike="noStrike">
                          <a:solidFill>
                            <a:srgbClr val="000000"/>
                          </a:solidFill>
                          <a:effectLst/>
                          <a:latin typeface="Times New Roman" panose="02020603050405020304" pitchFamily="18" charset="0"/>
                        </a:rPr>
                        <a:t>Day:Treatment</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1.31E+04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2.847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rPr>
                        <a:t>0.13005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a:solidFill>
                            <a:srgbClr val="000000"/>
                          </a:solidFill>
                          <a:effectLst/>
                          <a:latin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3.69E+04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rPr>
                        <a:t>4.61E+03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graphicFrame>
        <p:nvGraphicFramePr>
          <p:cNvPr id="7" name="Table 6">
            <a:extLst>
              <a:ext uri="{FF2B5EF4-FFF2-40B4-BE49-F238E27FC236}">
                <a16:creationId xmlns:a16="http://schemas.microsoft.com/office/drawing/2014/main" xmlns="" id="{0F26CE9B-E546-42F5-8BFB-68814A5A06DC}"/>
              </a:ext>
            </a:extLst>
          </p:cNvPr>
          <p:cNvGraphicFramePr>
            <a:graphicFrameLocks noGrp="1"/>
          </p:cNvGraphicFramePr>
          <p:nvPr>
            <p:extLst>
              <p:ext uri="{D42A27DB-BD31-4B8C-83A1-F6EECF244321}">
                <p14:modId xmlns:p14="http://schemas.microsoft.com/office/powerpoint/2010/main" val="1511559081"/>
              </p:ext>
            </p:extLst>
          </p:nvPr>
        </p:nvGraphicFramePr>
        <p:xfrm>
          <a:off x="429783" y="483413"/>
          <a:ext cx="6600222" cy="1135380"/>
        </p:xfrm>
        <a:graphic>
          <a:graphicData uri="http://schemas.openxmlformats.org/drawingml/2006/table">
            <a:tbl>
              <a:tblPr firstRow="1" firstCol="1" bandRow="1"/>
              <a:tblGrid>
                <a:gridCol w="1753902">
                  <a:extLst>
                    <a:ext uri="{9D8B030D-6E8A-4147-A177-3AD203B41FA5}">
                      <a16:colId xmlns:a16="http://schemas.microsoft.com/office/drawing/2014/main" xmlns="" val="172750980"/>
                    </a:ext>
                  </a:extLst>
                </a:gridCol>
                <a:gridCol w="640080">
                  <a:extLst>
                    <a:ext uri="{9D8B030D-6E8A-4147-A177-3AD203B41FA5}">
                      <a16:colId xmlns:a16="http://schemas.microsoft.com/office/drawing/2014/main" xmlns="" val="1636158168"/>
                    </a:ext>
                  </a:extLst>
                </a:gridCol>
                <a:gridCol w="822960">
                  <a:extLst>
                    <a:ext uri="{9D8B030D-6E8A-4147-A177-3AD203B41FA5}">
                      <a16:colId xmlns:a16="http://schemas.microsoft.com/office/drawing/2014/main" xmlns="" val="2854712691"/>
                    </a:ext>
                  </a:extLst>
                </a:gridCol>
                <a:gridCol w="822960">
                  <a:extLst>
                    <a:ext uri="{9D8B030D-6E8A-4147-A177-3AD203B41FA5}">
                      <a16:colId xmlns:a16="http://schemas.microsoft.com/office/drawing/2014/main" xmlns="" val="1438985128"/>
                    </a:ext>
                  </a:extLst>
                </a:gridCol>
                <a:gridCol w="822960">
                  <a:extLst>
                    <a:ext uri="{9D8B030D-6E8A-4147-A177-3AD203B41FA5}">
                      <a16:colId xmlns:a16="http://schemas.microsoft.com/office/drawing/2014/main" xmlns="" val="318072314"/>
                    </a:ext>
                  </a:extLst>
                </a:gridCol>
                <a:gridCol w="822960">
                  <a:extLst>
                    <a:ext uri="{9D8B030D-6E8A-4147-A177-3AD203B41FA5}">
                      <a16:colId xmlns:a16="http://schemas.microsoft.com/office/drawing/2014/main" xmlns="" val="4212161074"/>
                    </a:ext>
                  </a:extLst>
                </a:gridCol>
                <a:gridCol w="914400">
                  <a:extLst>
                    <a:ext uri="{9D8B030D-6E8A-4147-A177-3AD203B41FA5}">
                      <a16:colId xmlns:a16="http://schemas.microsoft.com/office/drawing/2014/main" xmlns="" val="2295573999"/>
                    </a:ext>
                  </a:extLst>
                </a:gridCol>
              </a:tblGrid>
              <a:tr h="182880">
                <a:tc gridSpan="6">
                  <a:txBody>
                    <a:bodyPr/>
                    <a:lstStyle/>
                    <a:p>
                      <a:pPr marL="0" marR="0">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&lt; All Samples – </a:t>
                      </a:r>
                      <a:r>
                        <a:rPr lang="en-US" sz="1200" b="1" i="1" dirty="0">
                          <a:effectLst/>
                          <a:latin typeface="Times New Roman" panose="02020603050405020304" pitchFamily="18" charset="0"/>
                          <a:ea typeface="Batang" panose="02030600000101010101" pitchFamily="18" charset="-127"/>
                          <a:cs typeface="Times New Roman" panose="02020603050405020304" pitchFamily="18" charset="0"/>
                        </a:rPr>
                        <a:t>Vibrio</a:t>
                      </a:r>
                      <a:r>
                        <a:rPr lang="en-US" sz="1200" b="1" i="0" dirty="0">
                          <a:effectLst/>
                          <a:latin typeface="Times New Roman" panose="02020603050405020304" pitchFamily="18" charset="0"/>
                          <a:ea typeface="Batang" panose="02030600000101010101" pitchFamily="18" charset="-127"/>
                          <a:cs typeface="Times New Roman" panose="02020603050405020304" pitchFamily="18" charset="0"/>
                        </a:rPr>
                        <a:t> reads</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 &gt;</a:t>
                      </a: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2177466"/>
                  </a:ext>
                </a:extLst>
              </a:tr>
              <a:tr h="182880">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ANOVA table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SS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MS</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P value</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61092936"/>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Type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4.08E+09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2.04E+09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12.62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0.000105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91121897"/>
                  </a:ext>
                </a:extLst>
              </a:tr>
              <a:tr h="182880">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Day</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3.95E+09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24.47</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2.71E-05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385025028"/>
                  </a:ext>
                </a:extLst>
              </a:tr>
              <a:tr h="182880">
                <a:tc>
                  <a:txBody>
                    <a:bodyPr/>
                    <a:lstStyle/>
                    <a:p>
                      <a:pPr algn="l" fontAlgn="b"/>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Type:Day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3.44E+09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1.72E+09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10.65</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0.000319</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xmlns="" val="2717975501"/>
                  </a:ext>
                </a:extLst>
              </a:tr>
              <a:tr h="182880">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Residuals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4.85E+09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1.62E+08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29289010"/>
                  </a:ext>
                </a:extLst>
              </a:tr>
            </a:tbl>
          </a:graphicData>
        </a:graphic>
      </p:graphicFrame>
    </p:spTree>
    <p:extLst>
      <p:ext uri="{BB962C8B-B14F-4D97-AF65-F5344CB8AC3E}">
        <p14:creationId xmlns:p14="http://schemas.microsoft.com/office/powerpoint/2010/main" val="128498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xmlns="" id="{8911656F-9427-4EB8-8CB2-28822B71B5DF}"/>
              </a:ext>
            </a:extLst>
          </p:cNvPr>
          <p:cNvPicPr>
            <a:picLocks noChangeAspect="1"/>
          </p:cNvPicPr>
          <p:nvPr/>
        </p:nvPicPr>
        <p:blipFill rotWithShape="1">
          <a:blip r:embed="rId3">
            <a:extLst>
              <a:ext uri="{28A0092B-C50C-407E-A947-70E740481C1C}">
                <a14:useLocalDpi xmlns:a14="http://schemas.microsoft.com/office/drawing/2010/main" val="0"/>
              </a:ext>
            </a:extLst>
          </a:blip>
          <a:srcRect l="1691" t="13287"/>
          <a:stretch/>
        </p:blipFill>
        <p:spPr>
          <a:xfrm>
            <a:off x="749673" y="497247"/>
            <a:ext cx="5984659" cy="2552938"/>
          </a:xfrm>
          <a:prstGeom prst="rect">
            <a:avLst/>
          </a:prstGeom>
        </p:spPr>
      </p:pic>
      <p:sp>
        <p:nvSpPr>
          <p:cNvPr id="42" name="Content Placeholder 2">
            <a:extLst>
              <a:ext uri="{FF2B5EF4-FFF2-40B4-BE49-F238E27FC236}">
                <a16:creationId xmlns:a16="http://schemas.microsoft.com/office/drawing/2014/main" xmlns="" id="{D906FA47-D9B3-4857-9845-487D097D3488}"/>
              </a:ext>
            </a:extLst>
          </p:cNvPr>
          <p:cNvSpPr txBox="1">
            <a:spLocks/>
          </p:cNvSpPr>
          <p:nvPr/>
        </p:nvSpPr>
        <p:spPr>
          <a:xfrm>
            <a:off x="551149" y="573921"/>
            <a:ext cx="323430" cy="2509551"/>
          </a:xfrm>
          <a:prstGeom prst="rect">
            <a:avLst/>
          </a:prstGeom>
          <a:solidFill>
            <a:schemeClr val="bg1"/>
          </a:solidFill>
        </p:spPr>
        <p:txBody>
          <a:bodyPr vert="horz" lIns="0" tIns="27432" rIns="0" bIns="27432"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0.75</a:t>
            </a:r>
          </a:p>
          <a:p>
            <a:pPr marL="0" indent="0" algn="ctr">
              <a:lnSpc>
                <a:spcPct val="100000"/>
              </a:lnSpc>
              <a:spcBef>
                <a:spcPts val="14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0.50</a:t>
            </a:r>
          </a:p>
          <a:p>
            <a:pPr algn="ctr">
              <a:lnSpc>
                <a:spcPct val="100000"/>
              </a:lnSpc>
              <a:spcBef>
                <a:spcPts val="1400"/>
              </a:spcBef>
              <a:spcAft>
                <a:spcPts val="360"/>
              </a:spcAft>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0.25</a:t>
            </a:r>
          </a:p>
          <a:p>
            <a:pPr marL="0" indent="0" algn="ctr">
              <a:lnSpc>
                <a:spcPct val="100000"/>
              </a:lnSpc>
              <a:spcBef>
                <a:spcPts val="1400"/>
              </a:spcBef>
              <a:spcAft>
                <a:spcPts val="360"/>
              </a:spcAft>
              <a:buNone/>
            </a:pPr>
            <a:endParaRPr lang="en-US" sz="800"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40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0.00</a:t>
            </a:r>
          </a:p>
        </p:txBody>
      </p:sp>
      <p:sp>
        <p:nvSpPr>
          <p:cNvPr id="20" name="Content Placeholder 2">
            <a:extLst>
              <a:ext uri="{FF2B5EF4-FFF2-40B4-BE49-F238E27FC236}">
                <a16:creationId xmlns:a16="http://schemas.microsoft.com/office/drawing/2014/main" xmlns="" id="{1832A51B-7C72-4620-88D3-AFA423D49EE7}"/>
              </a:ext>
            </a:extLst>
          </p:cNvPr>
          <p:cNvSpPr txBox="1">
            <a:spLocks/>
          </p:cNvSpPr>
          <p:nvPr/>
        </p:nvSpPr>
        <p:spPr>
          <a:xfrm rot="16200000">
            <a:off x="-595056" y="1506152"/>
            <a:ext cx="2298208" cy="202931"/>
          </a:xfrm>
          <a:prstGeom prst="rect">
            <a:avLst/>
          </a:prstGeom>
          <a:noFill/>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10" name="Rectangle 9">
            <a:extLst>
              <a:ext uri="{FF2B5EF4-FFF2-40B4-BE49-F238E27FC236}">
                <a16:creationId xmlns:a16="http://schemas.microsoft.com/office/drawing/2014/main" xmlns="" id="{BA7F4E45-719C-4341-9206-E6010EFC812B}"/>
              </a:ext>
            </a:extLst>
          </p:cNvPr>
          <p:cNvSpPr/>
          <p:nvPr/>
        </p:nvSpPr>
        <p:spPr>
          <a:xfrm>
            <a:off x="494494" y="3929483"/>
            <a:ext cx="7241042" cy="1015663"/>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2. Simpson’s index of diversity of bacterial communities by sample (larvae, swab, water) and trial (n=3). No significant differences in diversity were found between control (light blue) and treatment (dark red) within each sample type and trial. Bacterial community diversity significantly increased over time in larvae, swab, and water samples from Trial 1, and water samples from Trial 3. Diversity in water was significantly higher in Trial 3 than Trials 1 and 2. Note: there are no treated oyster larvae samples from Trial 2, Day 6.</a:t>
            </a:r>
          </a:p>
        </p:txBody>
      </p:sp>
      <p:graphicFrame>
        <p:nvGraphicFramePr>
          <p:cNvPr id="21" name="Table 20">
            <a:extLst>
              <a:ext uri="{FF2B5EF4-FFF2-40B4-BE49-F238E27FC236}">
                <a16:creationId xmlns:a16="http://schemas.microsoft.com/office/drawing/2014/main" xmlns="" id="{7F86783F-6279-4473-9CB3-487BF9D7DF31}"/>
              </a:ext>
            </a:extLst>
          </p:cNvPr>
          <p:cNvGraphicFramePr>
            <a:graphicFrameLocks noGrp="1"/>
          </p:cNvGraphicFramePr>
          <p:nvPr>
            <p:extLst>
              <p:ext uri="{D42A27DB-BD31-4B8C-83A1-F6EECF244321}">
                <p14:modId xmlns:p14="http://schemas.microsoft.com/office/powerpoint/2010/main" val="2522552097"/>
              </p:ext>
            </p:extLst>
          </p:nvPr>
        </p:nvGraphicFramePr>
        <p:xfrm>
          <a:off x="891155" y="583886"/>
          <a:ext cx="6859529" cy="3291840"/>
        </p:xfrm>
        <a:graphic>
          <a:graphicData uri="http://schemas.openxmlformats.org/drawingml/2006/table">
            <a:tbl>
              <a:tblPr lastRow="1" bandRow="1">
                <a:tableStyleId>{8EC20E35-A176-4012-BC5E-935CFFF8708E}</a:tableStyleId>
              </a:tblPr>
              <a:tblGrid>
                <a:gridCol w="194891">
                  <a:extLst>
                    <a:ext uri="{9D8B030D-6E8A-4147-A177-3AD203B41FA5}">
                      <a16:colId xmlns:a16="http://schemas.microsoft.com/office/drawing/2014/main" xmlns="" val="1979778462"/>
                    </a:ext>
                  </a:extLst>
                </a:gridCol>
                <a:gridCol w="194891">
                  <a:extLst>
                    <a:ext uri="{9D8B030D-6E8A-4147-A177-3AD203B41FA5}">
                      <a16:colId xmlns:a16="http://schemas.microsoft.com/office/drawing/2014/main" xmlns="" val="689270991"/>
                    </a:ext>
                  </a:extLst>
                </a:gridCol>
                <a:gridCol w="194891">
                  <a:extLst>
                    <a:ext uri="{9D8B030D-6E8A-4147-A177-3AD203B41FA5}">
                      <a16:colId xmlns:a16="http://schemas.microsoft.com/office/drawing/2014/main" xmlns="" val="1876456677"/>
                    </a:ext>
                  </a:extLst>
                </a:gridCol>
                <a:gridCol w="194891">
                  <a:extLst>
                    <a:ext uri="{9D8B030D-6E8A-4147-A177-3AD203B41FA5}">
                      <a16:colId xmlns:a16="http://schemas.microsoft.com/office/drawing/2014/main" xmlns="" val="4197499457"/>
                    </a:ext>
                  </a:extLst>
                </a:gridCol>
                <a:gridCol w="194891">
                  <a:extLst>
                    <a:ext uri="{9D8B030D-6E8A-4147-A177-3AD203B41FA5}">
                      <a16:colId xmlns:a16="http://schemas.microsoft.com/office/drawing/2014/main" xmlns="" val="2341784678"/>
                    </a:ext>
                  </a:extLst>
                </a:gridCol>
                <a:gridCol w="194891">
                  <a:extLst>
                    <a:ext uri="{9D8B030D-6E8A-4147-A177-3AD203B41FA5}">
                      <a16:colId xmlns:a16="http://schemas.microsoft.com/office/drawing/2014/main" xmlns="" val="3132267888"/>
                    </a:ext>
                  </a:extLst>
                </a:gridCol>
                <a:gridCol w="194891">
                  <a:extLst>
                    <a:ext uri="{9D8B030D-6E8A-4147-A177-3AD203B41FA5}">
                      <a16:colId xmlns:a16="http://schemas.microsoft.com/office/drawing/2014/main" xmlns="" val="3046989232"/>
                    </a:ext>
                  </a:extLst>
                </a:gridCol>
                <a:gridCol w="194891">
                  <a:extLst>
                    <a:ext uri="{9D8B030D-6E8A-4147-A177-3AD203B41FA5}">
                      <a16:colId xmlns:a16="http://schemas.microsoft.com/office/drawing/2014/main" xmlns="" val="3017166207"/>
                    </a:ext>
                  </a:extLst>
                </a:gridCol>
                <a:gridCol w="194891">
                  <a:extLst>
                    <a:ext uri="{9D8B030D-6E8A-4147-A177-3AD203B41FA5}">
                      <a16:colId xmlns:a16="http://schemas.microsoft.com/office/drawing/2014/main" xmlns="" val="1416670930"/>
                    </a:ext>
                  </a:extLst>
                </a:gridCol>
                <a:gridCol w="194891">
                  <a:extLst>
                    <a:ext uri="{9D8B030D-6E8A-4147-A177-3AD203B41FA5}">
                      <a16:colId xmlns:a16="http://schemas.microsoft.com/office/drawing/2014/main" xmlns="" val="3046229808"/>
                    </a:ext>
                  </a:extLst>
                </a:gridCol>
                <a:gridCol w="194891">
                  <a:extLst>
                    <a:ext uri="{9D8B030D-6E8A-4147-A177-3AD203B41FA5}">
                      <a16:colId xmlns:a16="http://schemas.microsoft.com/office/drawing/2014/main" xmlns="" val="3850355546"/>
                    </a:ext>
                  </a:extLst>
                </a:gridCol>
                <a:gridCol w="194891">
                  <a:extLst>
                    <a:ext uri="{9D8B030D-6E8A-4147-A177-3AD203B41FA5}">
                      <a16:colId xmlns:a16="http://schemas.microsoft.com/office/drawing/2014/main" xmlns="" val="422635479"/>
                    </a:ext>
                  </a:extLst>
                </a:gridCol>
                <a:gridCol w="194891">
                  <a:extLst>
                    <a:ext uri="{9D8B030D-6E8A-4147-A177-3AD203B41FA5}">
                      <a16:colId xmlns:a16="http://schemas.microsoft.com/office/drawing/2014/main" xmlns="" val="2790538848"/>
                    </a:ext>
                  </a:extLst>
                </a:gridCol>
                <a:gridCol w="194891">
                  <a:extLst>
                    <a:ext uri="{9D8B030D-6E8A-4147-A177-3AD203B41FA5}">
                      <a16:colId xmlns:a16="http://schemas.microsoft.com/office/drawing/2014/main" xmlns="" val="2376824313"/>
                    </a:ext>
                  </a:extLst>
                </a:gridCol>
                <a:gridCol w="194891">
                  <a:extLst>
                    <a:ext uri="{9D8B030D-6E8A-4147-A177-3AD203B41FA5}">
                      <a16:colId xmlns:a16="http://schemas.microsoft.com/office/drawing/2014/main" xmlns="" val="103416616"/>
                    </a:ext>
                  </a:extLst>
                </a:gridCol>
                <a:gridCol w="194891">
                  <a:extLst>
                    <a:ext uri="{9D8B030D-6E8A-4147-A177-3AD203B41FA5}">
                      <a16:colId xmlns:a16="http://schemas.microsoft.com/office/drawing/2014/main" xmlns="" val="917275767"/>
                    </a:ext>
                  </a:extLst>
                </a:gridCol>
                <a:gridCol w="194891">
                  <a:extLst>
                    <a:ext uri="{9D8B030D-6E8A-4147-A177-3AD203B41FA5}">
                      <a16:colId xmlns:a16="http://schemas.microsoft.com/office/drawing/2014/main" xmlns="" val="3957058359"/>
                    </a:ext>
                  </a:extLst>
                </a:gridCol>
                <a:gridCol w="194891">
                  <a:extLst>
                    <a:ext uri="{9D8B030D-6E8A-4147-A177-3AD203B41FA5}">
                      <a16:colId xmlns:a16="http://schemas.microsoft.com/office/drawing/2014/main" xmlns="" val="1497685824"/>
                    </a:ext>
                  </a:extLst>
                </a:gridCol>
                <a:gridCol w="194891">
                  <a:extLst>
                    <a:ext uri="{9D8B030D-6E8A-4147-A177-3AD203B41FA5}">
                      <a16:colId xmlns:a16="http://schemas.microsoft.com/office/drawing/2014/main" xmlns="" val="606106377"/>
                    </a:ext>
                  </a:extLst>
                </a:gridCol>
                <a:gridCol w="194891">
                  <a:extLst>
                    <a:ext uri="{9D8B030D-6E8A-4147-A177-3AD203B41FA5}">
                      <a16:colId xmlns:a16="http://schemas.microsoft.com/office/drawing/2014/main" xmlns="" val="3819461079"/>
                    </a:ext>
                  </a:extLst>
                </a:gridCol>
                <a:gridCol w="194891">
                  <a:extLst>
                    <a:ext uri="{9D8B030D-6E8A-4147-A177-3AD203B41FA5}">
                      <a16:colId xmlns:a16="http://schemas.microsoft.com/office/drawing/2014/main" xmlns="" val="2744979411"/>
                    </a:ext>
                  </a:extLst>
                </a:gridCol>
                <a:gridCol w="194891">
                  <a:extLst>
                    <a:ext uri="{9D8B030D-6E8A-4147-A177-3AD203B41FA5}">
                      <a16:colId xmlns:a16="http://schemas.microsoft.com/office/drawing/2014/main" xmlns="" val="3638678559"/>
                    </a:ext>
                  </a:extLst>
                </a:gridCol>
                <a:gridCol w="194891">
                  <a:extLst>
                    <a:ext uri="{9D8B030D-6E8A-4147-A177-3AD203B41FA5}">
                      <a16:colId xmlns:a16="http://schemas.microsoft.com/office/drawing/2014/main" xmlns="" val="2324653561"/>
                    </a:ext>
                  </a:extLst>
                </a:gridCol>
                <a:gridCol w="194891">
                  <a:extLst>
                    <a:ext uri="{9D8B030D-6E8A-4147-A177-3AD203B41FA5}">
                      <a16:colId xmlns:a16="http://schemas.microsoft.com/office/drawing/2014/main" xmlns="" val="57709493"/>
                    </a:ext>
                  </a:extLst>
                </a:gridCol>
                <a:gridCol w="194891">
                  <a:extLst>
                    <a:ext uri="{9D8B030D-6E8A-4147-A177-3AD203B41FA5}">
                      <a16:colId xmlns:a16="http://schemas.microsoft.com/office/drawing/2014/main" xmlns="" val="1835325847"/>
                    </a:ext>
                  </a:extLst>
                </a:gridCol>
                <a:gridCol w="194891">
                  <a:extLst>
                    <a:ext uri="{9D8B030D-6E8A-4147-A177-3AD203B41FA5}">
                      <a16:colId xmlns:a16="http://schemas.microsoft.com/office/drawing/2014/main" xmlns="" val="1522012692"/>
                    </a:ext>
                  </a:extLst>
                </a:gridCol>
                <a:gridCol w="194891">
                  <a:extLst>
                    <a:ext uri="{9D8B030D-6E8A-4147-A177-3AD203B41FA5}">
                      <a16:colId xmlns:a16="http://schemas.microsoft.com/office/drawing/2014/main" xmlns="" val="2075019598"/>
                    </a:ext>
                  </a:extLst>
                </a:gridCol>
                <a:gridCol w="194891">
                  <a:extLst>
                    <a:ext uri="{9D8B030D-6E8A-4147-A177-3AD203B41FA5}">
                      <a16:colId xmlns:a16="http://schemas.microsoft.com/office/drawing/2014/main" xmlns="" val="1423084687"/>
                    </a:ext>
                  </a:extLst>
                </a:gridCol>
                <a:gridCol w="194891">
                  <a:extLst>
                    <a:ext uri="{9D8B030D-6E8A-4147-A177-3AD203B41FA5}">
                      <a16:colId xmlns:a16="http://schemas.microsoft.com/office/drawing/2014/main" xmlns="" val="3243390526"/>
                    </a:ext>
                  </a:extLst>
                </a:gridCol>
                <a:gridCol w="194891">
                  <a:extLst>
                    <a:ext uri="{9D8B030D-6E8A-4147-A177-3AD203B41FA5}">
                      <a16:colId xmlns:a16="http://schemas.microsoft.com/office/drawing/2014/main" xmlns="" val="1775842156"/>
                    </a:ext>
                  </a:extLst>
                </a:gridCol>
                <a:gridCol w="1012799">
                  <a:extLst>
                    <a:ext uri="{9D8B030D-6E8A-4147-A177-3AD203B41FA5}">
                      <a16:colId xmlns:a16="http://schemas.microsoft.com/office/drawing/2014/main" xmlns="" val="799058994"/>
                    </a:ext>
                  </a:extLst>
                </a:gridCol>
              </a:tblGrid>
              <a:tr h="2456702">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endParaRPr lang="en-US" sz="1100" b="1"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43356154"/>
                  </a:ext>
                </a:extLst>
              </a:tr>
              <a:tr h="266971">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9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BDBD"/>
                    </a:solidFill>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6</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9</a:t>
                      </a:r>
                    </a:p>
                  </a:txBody>
                  <a:tcPr marL="54864" marR="54864" marT="27432" marB="27432" anchor="ctr">
                    <a:lnL w="285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5</a:t>
                      </a:r>
                    </a:p>
                  </a:txBody>
                  <a:tcPr marL="54864" marR="54864" marT="27432" marB="27432" anchor="ctr">
                    <a:lnL w="381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8</a:t>
                      </a:r>
                    </a:p>
                  </a:txBody>
                  <a:tcPr marL="54864" marR="54864" marT="27432" marB="27432"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900" dirty="0">
                          <a:latin typeface="Times New Roman" panose="02020603050405020304" pitchFamily="18" charset="0"/>
                          <a:cs typeface="Times New Roman" panose="02020603050405020304" pitchFamily="18" charset="0"/>
                        </a:rPr>
                        <a:t>12</a:t>
                      </a:r>
                    </a:p>
                  </a:txBody>
                  <a:tcPr marL="54864" marR="54864" marT="27432" marB="27432"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200" b="1" dirty="0">
                          <a:latin typeface="Times New Roman" panose="02020603050405020304" pitchFamily="18" charset="0"/>
                          <a:cs typeface="Times New Roman" panose="02020603050405020304" pitchFamily="18" charset="0"/>
                        </a:rPr>
                        <a:t>Day</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3162087540"/>
                  </a:ext>
                </a:extLst>
              </a:tr>
              <a:tr h="301196">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1</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T w="28575" cap="flat" cmpd="sng" algn="ctr">
                      <a:solidFill>
                        <a:schemeClr val="tx1"/>
                      </a:solidFill>
                      <a:prstDash val="solid"/>
                      <a:round/>
                      <a:headEnd type="none" w="med" len="med"/>
                      <a:tailEnd type="none" w="med" len="med"/>
                    </a:lnT>
                  </a:tcPr>
                </a:tc>
                <a:tc gridSpan="4">
                  <a:txBody>
                    <a:bodyPr/>
                    <a:lstStyle/>
                    <a:p>
                      <a:pPr algn="ctr"/>
                      <a:r>
                        <a:rPr lang="en-US" sz="1400" dirty="0">
                          <a:latin typeface="Times New Roman" panose="02020603050405020304" pitchFamily="18" charset="0"/>
                          <a:cs typeface="Times New Roman" panose="02020603050405020304" pitchFamily="18" charset="0"/>
                        </a:rPr>
                        <a:t>2</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6">
                  <a:txBody>
                    <a:bodyPr/>
                    <a:lstStyle/>
                    <a:p>
                      <a:pPr algn="ctr"/>
                      <a:r>
                        <a:rPr lang="en-US" sz="1400" dirty="0">
                          <a:latin typeface="Times New Roman" panose="02020603050405020304" pitchFamily="18" charset="0"/>
                          <a:cs typeface="Times New Roman" panose="02020603050405020304" pitchFamily="18" charset="0"/>
                        </a:rPr>
                        <a:t>3</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Trial</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2233872474"/>
                  </a:ext>
                </a:extLst>
              </a:tr>
              <a:tr h="266971">
                <a:tc gridSpan="8">
                  <a:txBody>
                    <a:bodyPr/>
                    <a:lstStyle/>
                    <a:p>
                      <a:pPr algn="ctr"/>
                      <a:r>
                        <a:rPr lang="en-US" sz="1200" dirty="0">
                          <a:latin typeface="Times New Roman" panose="02020603050405020304" pitchFamily="18" charset="0"/>
                          <a:cs typeface="Times New Roman" panose="02020603050405020304" pitchFamily="18" charset="0"/>
                        </a:rPr>
                        <a:t>Oyster Larvae</a:t>
                      </a:r>
                    </a:p>
                  </a:txBody>
                  <a:tcPr marL="54864" marR="54864" marT="27432" marB="27432"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8">
                  <a:txBody>
                    <a:bodyPr/>
                    <a:lstStyle/>
                    <a:p>
                      <a:pPr algn="ctr"/>
                      <a:r>
                        <a:rPr lang="en-US" sz="1200" dirty="0">
                          <a:latin typeface="Times New Roman" panose="02020603050405020304" pitchFamily="18" charset="0"/>
                          <a:cs typeface="Times New Roman" panose="02020603050405020304" pitchFamily="18" charset="0"/>
                        </a:rPr>
                        <a:t>Biofilm Swab</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14">
                  <a:txBody>
                    <a:bodyPr/>
                    <a:lstStyle/>
                    <a:p>
                      <a:pPr algn="ctr"/>
                      <a:r>
                        <a:rPr lang="en-US" sz="1200" dirty="0">
                          <a:latin typeface="Times New Roman" panose="02020603050405020304" pitchFamily="18" charset="0"/>
                          <a:cs typeface="Times New Roman" panose="02020603050405020304" pitchFamily="18" charset="0"/>
                        </a:rPr>
                        <a:t>Rearing Water</a:t>
                      </a:r>
                    </a:p>
                  </a:txBody>
                  <a:tcPr marL="54864" marR="54864" marT="27432" marB="27432"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pPr algn="ctr"/>
                      <a:endParaRPr lang="en-US" sz="1000" dirty="0">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a:txBody>
                    <a:bodyPr/>
                    <a:lstStyle/>
                    <a:p>
                      <a:pPr algn="l"/>
                      <a:r>
                        <a:rPr lang="en-US" sz="1200" b="1" dirty="0">
                          <a:latin typeface="Times New Roman" panose="02020603050405020304" pitchFamily="18" charset="0"/>
                          <a:cs typeface="Times New Roman" panose="02020603050405020304" pitchFamily="18" charset="0"/>
                        </a:rPr>
                        <a:t>Type</a:t>
                      </a:r>
                    </a:p>
                  </a:txBody>
                  <a:tcPr marL="54864" marR="54864" marT="27432" marB="27432"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446967762"/>
                  </a:ext>
                </a:extLst>
              </a:tr>
            </a:tbl>
          </a:graphicData>
        </a:graphic>
      </p:graphicFrame>
      <p:grpSp>
        <p:nvGrpSpPr>
          <p:cNvPr id="12" name="Group 11">
            <a:extLst>
              <a:ext uri="{FF2B5EF4-FFF2-40B4-BE49-F238E27FC236}">
                <a16:creationId xmlns:a16="http://schemas.microsoft.com/office/drawing/2014/main" xmlns="" id="{18E70258-BCD0-426B-A812-9C0637D93D65}"/>
              </a:ext>
            </a:extLst>
          </p:cNvPr>
          <p:cNvGrpSpPr/>
          <p:nvPr/>
        </p:nvGrpSpPr>
        <p:grpSpPr>
          <a:xfrm>
            <a:off x="1081066" y="509666"/>
            <a:ext cx="364539" cy="296469"/>
            <a:chOff x="1707650" y="2681748"/>
            <a:chExt cx="774450" cy="246295"/>
          </a:xfrm>
        </p:grpSpPr>
        <p:sp>
          <p:nvSpPr>
            <p:cNvPr id="13" name="Content Placeholder 2">
              <a:extLst>
                <a:ext uri="{FF2B5EF4-FFF2-40B4-BE49-F238E27FC236}">
                  <a16:creationId xmlns:a16="http://schemas.microsoft.com/office/drawing/2014/main" xmlns="" id="{CC016663-064B-4E1F-AA47-73A11E5DA7FD}"/>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4" name="Right Bracket 13">
              <a:extLst>
                <a:ext uri="{FF2B5EF4-FFF2-40B4-BE49-F238E27FC236}">
                  <a16:creationId xmlns:a16="http://schemas.microsoft.com/office/drawing/2014/main" xmlns="" id="{0A56EBC1-0493-4EE3-A6D2-E114A216DA91}"/>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xmlns="" id="{5534CBD9-C53B-4FB7-A94B-FDFDBB77D084}"/>
              </a:ext>
            </a:extLst>
          </p:cNvPr>
          <p:cNvGrpSpPr/>
          <p:nvPr/>
        </p:nvGrpSpPr>
        <p:grpSpPr>
          <a:xfrm>
            <a:off x="2649784" y="509666"/>
            <a:ext cx="364539" cy="296469"/>
            <a:chOff x="1707650" y="2681748"/>
            <a:chExt cx="774450" cy="246295"/>
          </a:xfrm>
        </p:grpSpPr>
        <p:sp>
          <p:nvSpPr>
            <p:cNvPr id="17" name="Content Placeholder 2">
              <a:extLst>
                <a:ext uri="{FF2B5EF4-FFF2-40B4-BE49-F238E27FC236}">
                  <a16:creationId xmlns:a16="http://schemas.microsoft.com/office/drawing/2014/main" xmlns="" id="{C92429AE-6902-4F57-B8EC-47E030D3A0C4}"/>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18" name="Right Bracket 17">
              <a:extLst>
                <a:ext uri="{FF2B5EF4-FFF2-40B4-BE49-F238E27FC236}">
                  <a16:creationId xmlns:a16="http://schemas.microsoft.com/office/drawing/2014/main" xmlns="" id="{A7C36316-5679-4F29-AB03-4F6ED6CCC0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xmlns="" id="{0E091EBC-49E6-49AF-8E7B-F9C34524F933}"/>
              </a:ext>
            </a:extLst>
          </p:cNvPr>
          <p:cNvGrpSpPr/>
          <p:nvPr/>
        </p:nvGrpSpPr>
        <p:grpSpPr>
          <a:xfrm>
            <a:off x="4972831" y="509666"/>
            <a:ext cx="364539" cy="296469"/>
            <a:chOff x="1707650" y="2681748"/>
            <a:chExt cx="774450" cy="246295"/>
          </a:xfrm>
        </p:grpSpPr>
        <p:sp>
          <p:nvSpPr>
            <p:cNvPr id="22" name="Content Placeholder 2">
              <a:extLst>
                <a:ext uri="{FF2B5EF4-FFF2-40B4-BE49-F238E27FC236}">
                  <a16:creationId xmlns:a16="http://schemas.microsoft.com/office/drawing/2014/main" xmlns="" id="{B1E50DE9-F9EC-469C-B43E-3119E74387EC}"/>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3" name="Right Bracket 22">
              <a:extLst>
                <a:ext uri="{FF2B5EF4-FFF2-40B4-BE49-F238E27FC236}">
                  <a16:creationId xmlns:a16="http://schemas.microsoft.com/office/drawing/2014/main" xmlns="" id="{5ECA6008-60B8-40A0-A79A-841A7FE212DE}"/>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xmlns="" id="{100D625A-1693-4410-9226-122B6D32FEB0}"/>
              </a:ext>
            </a:extLst>
          </p:cNvPr>
          <p:cNvGrpSpPr/>
          <p:nvPr/>
        </p:nvGrpSpPr>
        <p:grpSpPr>
          <a:xfrm>
            <a:off x="6119619" y="509666"/>
            <a:ext cx="364539" cy="296469"/>
            <a:chOff x="1707650" y="2681748"/>
            <a:chExt cx="774450" cy="246295"/>
          </a:xfrm>
        </p:grpSpPr>
        <p:sp>
          <p:nvSpPr>
            <p:cNvPr id="25" name="Content Placeholder 2">
              <a:extLst>
                <a:ext uri="{FF2B5EF4-FFF2-40B4-BE49-F238E27FC236}">
                  <a16:creationId xmlns:a16="http://schemas.microsoft.com/office/drawing/2014/main" xmlns="" id="{5EC6D0BB-E760-4D3B-8586-C0C90ADDDD39}"/>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6" name="Right Bracket 25">
              <a:extLst>
                <a:ext uri="{FF2B5EF4-FFF2-40B4-BE49-F238E27FC236}">
                  <a16:creationId xmlns:a16="http://schemas.microsoft.com/office/drawing/2014/main" xmlns="" id="{A89984EC-71A4-4FD8-9A09-523F71343303}"/>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876B920B-0BE9-4A1C-ABD6-A10E041D613C}"/>
              </a:ext>
            </a:extLst>
          </p:cNvPr>
          <p:cNvGrpSpPr/>
          <p:nvPr/>
        </p:nvGrpSpPr>
        <p:grpSpPr>
          <a:xfrm>
            <a:off x="5756586" y="676553"/>
            <a:ext cx="732621" cy="296469"/>
            <a:chOff x="1718090" y="2681748"/>
            <a:chExt cx="764010" cy="246295"/>
          </a:xfrm>
        </p:grpSpPr>
        <p:sp>
          <p:nvSpPr>
            <p:cNvPr id="28" name="Content Placeholder 2">
              <a:extLst>
                <a:ext uri="{FF2B5EF4-FFF2-40B4-BE49-F238E27FC236}">
                  <a16:creationId xmlns:a16="http://schemas.microsoft.com/office/drawing/2014/main" xmlns="" id="{3BB51929-5E76-4067-A5FA-443EF407202E}"/>
                </a:ext>
              </a:extLst>
            </p:cNvPr>
            <p:cNvSpPr txBox="1">
              <a:spLocks/>
            </p:cNvSpPr>
            <p:nvPr/>
          </p:nvSpPr>
          <p:spPr>
            <a:xfrm>
              <a:off x="171809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29" name="Right Bracket 28">
              <a:extLst>
                <a:ext uri="{FF2B5EF4-FFF2-40B4-BE49-F238E27FC236}">
                  <a16:creationId xmlns:a16="http://schemas.microsoft.com/office/drawing/2014/main" xmlns="" id="{209F8350-B2AC-4C32-96FF-CA758D36A550}"/>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 name="Group 6">
            <a:extLst>
              <a:ext uri="{FF2B5EF4-FFF2-40B4-BE49-F238E27FC236}">
                <a16:creationId xmlns:a16="http://schemas.microsoft.com/office/drawing/2014/main" xmlns="" id="{1190F493-52DB-47ED-99F6-7286755CD495}"/>
              </a:ext>
            </a:extLst>
          </p:cNvPr>
          <p:cNvGrpSpPr/>
          <p:nvPr/>
        </p:nvGrpSpPr>
        <p:grpSpPr>
          <a:xfrm>
            <a:off x="4868504" y="1760597"/>
            <a:ext cx="1727877" cy="296469"/>
            <a:chOff x="4411301" y="1760594"/>
            <a:chExt cx="1727877" cy="296469"/>
          </a:xfrm>
        </p:grpSpPr>
        <p:grpSp>
          <p:nvGrpSpPr>
            <p:cNvPr id="33" name="Group 32">
              <a:extLst>
                <a:ext uri="{FF2B5EF4-FFF2-40B4-BE49-F238E27FC236}">
                  <a16:creationId xmlns:a16="http://schemas.microsoft.com/office/drawing/2014/main" xmlns="" id="{9DB707ED-83FB-4D03-BB1C-6E18B04E6BAB}"/>
                </a:ext>
              </a:extLst>
            </p:cNvPr>
            <p:cNvGrpSpPr/>
            <p:nvPr/>
          </p:nvGrpSpPr>
          <p:grpSpPr>
            <a:xfrm rot="10800000">
              <a:off x="4734731" y="1760594"/>
              <a:ext cx="1000218" cy="296469"/>
              <a:chOff x="1707650" y="2681748"/>
              <a:chExt cx="774450" cy="246295"/>
            </a:xfrm>
          </p:grpSpPr>
          <p:sp>
            <p:nvSpPr>
              <p:cNvPr id="34" name="Content Placeholder 2">
                <a:extLst>
                  <a:ext uri="{FF2B5EF4-FFF2-40B4-BE49-F238E27FC236}">
                    <a16:creationId xmlns:a16="http://schemas.microsoft.com/office/drawing/2014/main" xmlns="" id="{885FD7A4-138D-4556-A46E-C76BFF9787DF}"/>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5" name="Right Bracket 34">
                <a:extLst>
                  <a:ext uri="{FF2B5EF4-FFF2-40B4-BE49-F238E27FC236}">
                    <a16:creationId xmlns:a16="http://schemas.microsoft.com/office/drawing/2014/main" xmlns="" id="{FD3DA482-D5CC-48F8-89CD-3072C21FDA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36" name="Right Bracket 35">
              <a:extLst>
                <a:ext uri="{FF2B5EF4-FFF2-40B4-BE49-F238E27FC236}">
                  <a16:creationId xmlns:a16="http://schemas.microsoft.com/office/drawing/2014/main" xmlns="" id="{4F93A030-8BBE-4C65-A6C3-5B2A63BCC841}"/>
                </a:ext>
              </a:extLst>
            </p:cNvPr>
            <p:cNvSpPr/>
            <p:nvPr/>
          </p:nvSpPr>
          <p:spPr>
            <a:xfrm rot="5400000">
              <a:off x="5681978" y="1417837"/>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ight Bracket 37">
              <a:extLst>
                <a:ext uri="{FF2B5EF4-FFF2-40B4-BE49-F238E27FC236}">
                  <a16:creationId xmlns:a16="http://schemas.microsoft.com/office/drawing/2014/main" xmlns="" id="{D3BA69CE-7C7A-4E45-8529-EF46E4BF0435}"/>
                </a:ext>
              </a:extLst>
            </p:cNvPr>
            <p:cNvSpPr/>
            <p:nvPr/>
          </p:nvSpPr>
          <p:spPr>
            <a:xfrm rot="5400000">
              <a:off x="4731341" y="1554997"/>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 name="Group 5">
            <a:extLst>
              <a:ext uri="{FF2B5EF4-FFF2-40B4-BE49-F238E27FC236}">
                <a16:creationId xmlns:a16="http://schemas.microsoft.com/office/drawing/2014/main" xmlns="" id="{4E38B29A-3912-4A9F-8ECF-EB538AED8A12}"/>
              </a:ext>
            </a:extLst>
          </p:cNvPr>
          <p:cNvGrpSpPr/>
          <p:nvPr/>
        </p:nvGrpSpPr>
        <p:grpSpPr>
          <a:xfrm>
            <a:off x="4082038" y="2021146"/>
            <a:ext cx="2514343" cy="296469"/>
            <a:chOff x="3624835" y="2138880"/>
            <a:chExt cx="2514343" cy="296469"/>
          </a:xfrm>
        </p:grpSpPr>
        <p:grpSp>
          <p:nvGrpSpPr>
            <p:cNvPr id="30" name="Group 29">
              <a:extLst>
                <a:ext uri="{FF2B5EF4-FFF2-40B4-BE49-F238E27FC236}">
                  <a16:creationId xmlns:a16="http://schemas.microsoft.com/office/drawing/2014/main" xmlns="" id="{93866A83-772F-4C26-B50B-7D0F17218DA6}"/>
                </a:ext>
              </a:extLst>
            </p:cNvPr>
            <p:cNvGrpSpPr/>
            <p:nvPr/>
          </p:nvGrpSpPr>
          <p:grpSpPr>
            <a:xfrm rot="10800000">
              <a:off x="3959064" y="2138880"/>
              <a:ext cx="1822866" cy="296469"/>
              <a:chOff x="1707650" y="2681748"/>
              <a:chExt cx="774450" cy="246295"/>
            </a:xfrm>
          </p:grpSpPr>
          <p:sp>
            <p:nvSpPr>
              <p:cNvPr id="31" name="Content Placeholder 2">
                <a:extLst>
                  <a:ext uri="{FF2B5EF4-FFF2-40B4-BE49-F238E27FC236}">
                    <a16:creationId xmlns:a16="http://schemas.microsoft.com/office/drawing/2014/main" xmlns="" id="{6F4340D7-6454-4536-A3A0-21302C415C51}"/>
                  </a:ext>
                </a:extLst>
              </p:cNvPr>
              <p:cNvSpPr txBox="1">
                <a:spLocks/>
              </p:cNvSpPr>
              <p:nvPr/>
            </p:nvSpPr>
            <p:spPr>
              <a:xfrm>
                <a:off x="1707650" y="2681748"/>
                <a:ext cx="731521"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pPr>
                <a:r>
                  <a:rPr lang="en-US" sz="1000" dirty="0">
                    <a:latin typeface="Times New Roman" panose="02020603050405020304" pitchFamily="18" charset="0"/>
                    <a:cs typeface="Times New Roman" panose="02020603050405020304" pitchFamily="18" charset="0"/>
                  </a:rPr>
                  <a:t>***</a:t>
                </a:r>
              </a:p>
            </p:txBody>
          </p:sp>
          <p:sp>
            <p:nvSpPr>
              <p:cNvPr id="32" name="Right Bracket 31">
                <a:extLst>
                  <a:ext uri="{FF2B5EF4-FFF2-40B4-BE49-F238E27FC236}">
                    <a16:creationId xmlns:a16="http://schemas.microsoft.com/office/drawing/2014/main" xmlns="" id="{F2B0613D-6035-42AF-A4D0-396E064AE56B}"/>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40" name="Right Bracket 39">
              <a:extLst>
                <a:ext uri="{FF2B5EF4-FFF2-40B4-BE49-F238E27FC236}">
                  <a16:creationId xmlns:a16="http://schemas.microsoft.com/office/drawing/2014/main" xmlns="" id="{286E3FC5-FC09-4D74-818F-36B289B2D6FC}"/>
                </a:ext>
              </a:extLst>
            </p:cNvPr>
            <p:cNvSpPr/>
            <p:nvPr/>
          </p:nvSpPr>
          <p:spPr>
            <a:xfrm rot="5400000">
              <a:off x="3944875" y="1936195"/>
              <a:ext cx="0" cy="64008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a:extLst>
                <a:ext uri="{FF2B5EF4-FFF2-40B4-BE49-F238E27FC236}">
                  <a16:creationId xmlns:a16="http://schemas.microsoft.com/office/drawing/2014/main" xmlns="" id="{5FD4D3DE-354D-495D-BAF7-91BFC6C6213C}"/>
                </a:ext>
              </a:extLst>
            </p:cNvPr>
            <p:cNvSpPr/>
            <p:nvPr/>
          </p:nvSpPr>
          <p:spPr>
            <a:xfrm rot="5400000">
              <a:off x="5681978" y="1796122"/>
              <a:ext cx="0" cy="91440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5EF2C802-4490-406B-8083-EBE2A821E302}"/>
              </a:ext>
            </a:extLst>
          </p:cNvPr>
          <p:cNvGrpSpPr/>
          <p:nvPr/>
        </p:nvGrpSpPr>
        <p:grpSpPr>
          <a:xfrm>
            <a:off x="6760651" y="497247"/>
            <a:ext cx="999715" cy="1689373"/>
            <a:chOff x="7059695" y="144183"/>
            <a:chExt cx="840769" cy="1689373"/>
          </a:xfrm>
        </p:grpSpPr>
        <p:sp>
          <p:nvSpPr>
            <p:cNvPr id="49" name="Rectangle 48">
              <a:extLst>
                <a:ext uri="{FF2B5EF4-FFF2-40B4-BE49-F238E27FC236}">
                  <a16:creationId xmlns:a16="http://schemas.microsoft.com/office/drawing/2014/main" xmlns="" id="{DA9BBFF9-34B5-4FD2-9BBF-03AB77E941C3}"/>
                </a:ext>
              </a:extLst>
            </p:cNvPr>
            <p:cNvSpPr/>
            <p:nvPr/>
          </p:nvSpPr>
          <p:spPr>
            <a:xfrm>
              <a:off x="7077504" y="976420"/>
              <a:ext cx="822960" cy="8571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Content Placeholder 2">
              <a:extLst>
                <a:ext uri="{FF2B5EF4-FFF2-40B4-BE49-F238E27FC236}">
                  <a16:creationId xmlns:a16="http://schemas.microsoft.com/office/drawing/2014/main" xmlns="" id="{B7EEC399-4E3E-422B-9CF6-7EE20A515C0B}"/>
                </a:ext>
              </a:extLst>
            </p:cNvPr>
            <p:cNvSpPr txBox="1">
              <a:spLocks/>
            </p:cNvSpPr>
            <p:nvPr/>
          </p:nvSpPr>
          <p:spPr>
            <a:xfrm>
              <a:off x="7083805" y="976420"/>
              <a:ext cx="784646" cy="857136"/>
            </a:xfrm>
            <a:prstGeom prst="rect">
              <a:avLst/>
            </a:prstGeom>
            <a:noFill/>
            <a:ln>
              <a:noFill/>
            </a:ln>
          </p:spPr>
          <p:txBody>
            <a:bodyPr vert="horz" lIns="0" tIns="27432" rIns="0" bIns="27432"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600"/>
                </a:spcAft>
              </a:pPr>
              <a:r>
                <a:rPr lang="en-US" sz="1200" b="1" dirty="0">
                  <a:solidFill>
                    <a:schemeClr val="tx1"/>
                  </a:solidFill>
                  <a:latin typeface="Times New Roman" panose="02020603050405020304" pitchFamily="18" charset="0"/>
                  <a:cs typeface="Times New Roman" panose="02020603050405020304" pitchFamily="18" charset="0"/>
                </a:rPr>
                <a:t>Significance</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p&lt;0.05</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p&lt;0.01</a:t>
              </a:r>
            </a:p>
            <a:p>
              <a:pPr>
                <a:spcBef>
                  <a:spcPts val="0"/>
                </a:spcBef>
                <a:spcAft>
                  <a:spcPts val="0"/>
                </a:spcAft>
                <a:tabLst>
                  <a:tab pos="344488" algn="l"/>
                </a:tabLst>
              </a:pPr>
              <a:r>
                <a:rPr lang="en-US" sz="1050" dirty="0">
                  <a:solidFill>
                    <a:schemeClr val="tx1"/>
                  </a:solidFill>
                  <a:latin typeface="Times New Roman" panose="02020603050405020304" pitchFamily="18" charset="0"/>
                  <a:cs typeface="Times New Roman" panose="02020603050405020304" pitchFamily="18" charset="0"/>
                </a:rPr>
                <a:t>*** 	p&lt;0.001</a:t>
              </a:r>
            </a:p>
          </p:txBody>
        </p:sp>
        <p:sp>
          <p:nvSpPr>
            <p:cNvPr id="51" name="Rectangle 50">
              <a:extLst>
                <a:ext uri="{FF2B5EF4-FFF2-40B4-BE49-F238E27FC236}">
                  <a16:creationId xmlns:a16="http://schemas.microsoft.com/office/drawing/2014/main" xmlns="" id="{5FAFFE12-0A34-424A-9024-0637EC4D044D}"/>
                </a:ext>
              </a:extLst>
            </p:cNvPr>
            <p:cNvSpPr/>
            <p:nvPr/>
          </p:nvSpPr>
          <p:spPr>
            <a:xfrm>
              <a:off x="7077504" y="144183"/>
              <a:ext cx="822960" cy="740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Content Placeholder 2">
              <a:extLst>
                <a:ext uri="{FF2B5EF4-FFF2-40B4-BE49-F238E27FC236}">
                  <a16:creationId xmlns:a16="http://schemas.microsoft.com/office/drawing/2014/main" xmlns="" id="{EEB3F3FC-4093-414B-A751-C19EE31FF3E4}"/>
                </a:ext>
              </a:extLst>
            </p:cNvPr>
            <p:cNvSpPr txBox="1">
              <a:spLocks/>
            </p:cNvSpPr>
            <p:nvPr/>
          </p:nvSpPr>
          <p:spPr>
            <a:xfrm>
              <a:off x="7059695" y="187565"/>
              <a:ext cx="813965" cy="201801"/>
            </a:xfrm>
            <a:prstGeom prst="rect">
              <a:avLst/>
            </a:prstGeom>
          </p:spPr>
          <p:txBody>
            <a:bodyPr vert="horz" lIns="0" tIns="27432" rIns="0" bIns="27432"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200" b="1" dirty="0">
                  <a:solidFill>
                    <a:schemeClr val="tx1"/>
                  </a:solidFill>
                  <a:latin typeface="Times New Roman" panose="02020603050405020304" pitchFamily="18" charset="0"/>
                  <a:cs typeface="Times New Roman" panose="02020603050405020304" pitchFamily="18" charset="0"/>
                </a:rPr>
                <a:t>Group</a:t>
              </a:r>
            </a:p>
          </p:txBody>
        </p:sp>
        <p:pic>
          <p:nvPicPr>
            <p:cNvPr id="53" name="Picture 52">
              <a:extLst>
                <a:ext uri="{FF2B5EF4-FFF2-40B4-BE49-F238E27FC236}">
                  <a16:creationId xmlns:a16="http://schemas.microsoft.com/office/drawing/2014/main" xmlns="" id="{6FDE53CD-3051-493A-BA7F-46CF785EBAF5}"/>
                </a:ext>
              </a:extLst>
            </p:cNvPr>
            <p:cNvPicPr>
              <a:picLocks noChangeAspect="1"/>
            </p:cNvPicPr>
            <p:nvPr/>
          </p:nvPicPr>
          <p:blipFill rotWithShape="1">
            <a:blip r:embed="rId4">
              <a:clrChange>
                <a:clrFrom>
                  <a:srgbClr val="FFFFFF"/>
                </a:clrFrom>
                <a:clrTo>
                  <a:srgbClr val="FFFFFF">
                    <a:alpha val="0"/>
                  </a:srgbClr>
                </a:clrTo>
              </a:clrChange>
            </a:blip>
            <a:srcRect l="90744" t="46946" r="6753" b="44840"/>
            <a:stretch/>
          </p:blipFill>
          <p:spPr>
            <a:xfrm>
              <a:off x="7134466" y="416226"/>
              <a:ext cx="185819" cy="367227"/>
            </a:xfrm>
            <a:prstGeom prst="rect">
              <a:avLst/>
            </a:prstGeom>
          </p:spPr>
        </p:pic>
        <p:sp>
          <p:nvSpPr>
            <p:cNvPr id="54" name="Content Placeholder 2">
              <a:extLst>
                <a:ext uri="{FF2B5EF4-FFF2-40B4-BE49-F238E27FC236}">
                  <a16:creationId xmlns:a16="http://schemas.microsoft.com/office/drawing/2014/main" xmlns="" id="{220E66A5-6E86-4FBF-9723-1409B3A31F31}"/>
                </a:ext>
              </a:extLst>
            </p:cNvPr>
            <p:cNvSpPr txBox="1">
              <a:spLocks/>
            </p:cNvSpPr>
            <p:nvPr/>
          </p:nvSpPr>
          <p:spPr>
            <a:xfrm>
              <a:off x="7256298" y="438814"/>
              <a:ext cx="604899" cy="42786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spcBef>
                  <a:spcPts val="0"/>
                </a:spcBef>
                <a:spcAft>
                  <a:spcPts val="360"/>
                </a:spcAft>
              </a:pPr>
              <a:r>
                <a:rPr lang="en-US" sz="1050" dirty="0">
                  <a:solidFill>
                    <a:schemeClr val="tx1"/>
                  </a:solidFill>
                  <a:latin typeface="Times New Roman" panose="02020603050405020304" pitchFamily="18" charset="0"/>
                  <a:cs typeface="Times New Roman" panose="02020603050405020304" pitchFamily="18" charset="0"/>
                </a:rPr>
                <a:t>Control</a:t>
              </a:r>
            </a:p>
            <a:p>
              <a:pPr>
                <a:lnSpc>
                  <a:spcPct val="80000"/>
                </a:lnSpc>
                <a:spcBef>
                  <a:spcPts val="0"/>
                </a:spcBef>
              </a:pPr>
              <a:r>
                <a:rPr lang="en-US" sz="1050" dirty="0">
                  <a:solidFill>
                    <a:schemeClr val="tx1"/>
                  </a:solidFill>
                  <a:latin typeface="Times New Roman" panose="02020603050405020304" pitchFamily="18" charset="0"/>
                  <a:cs typeface="Times New Roman" panose="02020603050405020304" pitchFamily="18" charset="0"/>
                </a:rPr>
                <a:t>Treatment</a:t>
              </a:r>
            </a:p>
          </p:txBody>
        </p:sp>
      </p:grpSp>
    </p:spTree>
    <p:extLst>
      <p:ext uri="{BB962C8B-B14F-4D97-AF65-F5344CB8AC3E}">
        <p14:creationId xmlns:p14="http://schemas.microsoft.com/office/powerpoint/2010/main" val="122657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xmlns="" id="{A7A8B825-3009-4D88-B8E3-DDABB315FD28}"/>
              </a:ext>
            </a:extLst>
          </p:cNvPr>
          <p:cNvSpPr/>
          <p:nvPr/>
        </p:nvSpPr>
        <p:spPr>
          <a:xfrm>
            <a:off x="6346297" y="408010"/>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6" name="Rectangle 95">
            <a:extLst>
              <a:ext uri="{FF2B5EF4-FFF2-40B4-BE49-F238E27FC236}">
                <a16:creationId xmlns:a16="http://schemas.microsoft.com/office/drawing/2014/main" xmlns="" id="{B1B206B1-CC84-4702-945B-E06A1ADADDBC}"/>
              </a:ext>
            </a:extLst>
          </p:cNvPr>
          <p:cNvSpPr/>
          <p:nvPr/>
        </p:nvSpPr>
        <p:spPr>
          <a:xfrm>
            <a:off x="6346297" y="1303569"/>
            <a:ext cx="1005952" cy="938447"/>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
        <p:nvSpPr>
          <p:cNvPr id="97" name="Rectangle 96">
            <a:extLst>
              <a:ext uri="{FF2B5EF4-FFF2-40B4-BE49-F238E27FC236}">
                <a16:creationId xmlns:a16="http://schemas.microsoft.com/office/drawing/2014/main" xmlns="" id="{A13630A9-24E1-4F1C-8C32-B9AFB4ADCD1E}"/>
              </a:ext>
            </a:extLst>
          </p:cNvPr>
          <p:cNvSpPr/>
          <p:nvPr/>
        </p:nvSpPr>
        <p:spPr>
          <a:xfrm>
            <a:off x="6346297" y="2307025"/>
            <a:ext cx="1005952" cy="8174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pic>
        <p:nvPicPr>
          <p:cNvPr id="70" name="Picture 69">
            <a:extLst>
              <a:ext uri="{FF2B5EF4-FFF2-40B4-BE49-F238E27FC236}">
                <a16:creationId xmlns:a16="http://schemas.microsoft.com/office/drawing/2014/main" xmlns="" id="{B42DBC88-CE7D-43E4-844F-26F2B22C8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59" y="387941"/>
            <a:ext cx="5304376" cy="2855842"/>
          </a:xfrm>
          <a:prstGeom prst="rect">
            <a:avLst/>
          </a:prstGeom>
        </p:spPr>
      </p:pic>
      <p:sp>
        <p:nvSpPr>
          <p:cNvPr id="33" name="Title 1">
            <a:extLst>
              <a:ext uri="{FF2B5EF4-FFF2-40B4-BE49-F238E27FC236}">
                <a16:creationId xmlns:a16="http://schemas.microsoft.com/office/drawing/2014/main" xmlns="" id="{714FC498-F477-4E6D-B2A0-2C768A59E71D}"/>
              </a:ext>
            </a:extLst>
          </p:cNvPr>
          <p:cNvSpPr>
            <a:spLocks noGrp="1"/>
          </p:cNvSpPr>
          <p:nvPr>
            <p:ph type="title"/>
          </p:nvPr>
        </p:nvSpPr>
        <p:spPr>
          <a:xfrm>
            <a:off x="1324326" y="152470"/>
            <a:ext cx="1299848" cy="287692"/>
          </a:xfrm>
          <a:noFill/>
        </p:spPr>
        <p:txBody>
          <a:bodyPr>
            <a:normAutofit/>
          </a:bodyPr>
          <a:lstStyle/>
          <a:p>
            <a:pPr algn="ctr"/>
            <a:r>
              <a:rPr lang="en-US" sz="1400" b="1" dirty="0">
                <a:latin typeface="Times New Roman" panose="02020603050405020304" pitchFamily="18" charset="0"/>
                <a:cs typeface="Times New Roman" panose="02020603050405020304" pitchFamily="18" charset="0"/>
              </a:rPr>
              <a:t>Trial 1</a:t>
            </a:r>
          </a:p>
        </p:txBody>
      </p:sp>
      <p:sp>
        <p:nvSpPr>
          <p:cNvPr id="34" name="Title 1">
            <a:extLst>
              <a:ext uri="{FF2B5EF4-FFF2-40B4-BE49-F238E27FC236}">
                <a16:creationId xmlns:a16="http://schemas.microsoft.com/office/drawing/2014/main" xmlns="" id="{2055CD4F-C447-4314-BCF5-4A912AC49A11}"/>
              </a:ext>
            </a:extLst>
          </p:cNvPr>
          <p:cNvSpPr txBox="1">
            <a:spLocks/>
          </p:cNvSpPr>
          <p:nvPr/>
        </p:nvSpPr>
        <p:spPr>
          <a:xfrm>
            <a:off x="3107484"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2</a:t>
            </a:r>
          </a:p>
        </p:txBody>
      </p:sp>
      <p:sp>
        <p:nvSpPr>
          <p:cNvPr id="35" name="Title 1">
            <a:extLst>
              <a:ext uri="{FF2B5EF4-FFF2-40B4-BE49-F238E27FC236}">
                <a16:creationId xmlns:a16="http://schemas.microsoft.com/office/drawing/2014/main" xmlns="" id="{698EFDB0-DBEF-4FF5-9B54-D1D8CA3AC6AA}"/>
              </a:ext>
            </a:extLst>
          </p:cNvPr>
          <p:cNvSpPr txBox="1">
            <a:spLocks/>
          </p:cNvSpPr>
          <p:nvPr/>
        </p:nvSpPr>
        <p:spPr>
          <a:xfrm>
            <a:off x="4885047" y="152470"/>
            <a:ext cx="1299848" cy="287692"/>
          </a:xfrm>
          <a:prstGeom prst="rect">
            <a:avLst/>
          </a:prstGeom>
          <a:no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b="1" dirty="0">
                <a:latin typeface="Times New Roman" panose="02020603050405020304" pitchFamily="18" charset="0"/>
                <a:cs typeface="Times New Roman" panose="02020603050405020304" pitchFamily="18" charset="0"/>
              </a:rPr>
              <a:t>Trial 3</a:t>
            </a:r>
          </a:p>
        </p:txBody>
      </p:sp>
      <p:sp>
        <p:nvSpPr>
          <p:cNvPr id="37" name="Title 1">
            <a:extLst>
              <a:ext uri="{FF2B5EF4-FFF2-40B4-BE49-F238E27FC236}">
                <a16:creationId xmlns:a16="http://schemas.microsoft.com/office/drawing/2014/main" xmlns="" id="{E2FBBAAD-5718-439A-9C19-9EF380D7D10F}"/>
              </a:ext>
            </a:extLst>
          </p:cNvPr>
          <p:cNvSpPr txBox="1">
            <a:spLocks/>
          </p:cNvSpPr>
          <p:nvPr/>
        </p:nvSpPr>
        <p:spPr>
          <a:xfrm rot="16200000">
            <a:off x="357919" y="2569448"/>
            <a:ext cx="1060979"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(c) Treatment Group</a:t>
            </a:r>
          </a:p>
        </p:txBody>
      </p:sp>
      <p:sp>
        <p:nvSpPr>
          <p:cNvPr id="38" name="Title 1">
            <a:extLst>
              <a:ext uri="{FF2B5EF4-FFF2-40B4-BE49-F238E27FC236}">
                <a16:creationId xmlns:a16="http://schemas.microsoft.com/office/drawing/2014/main" xmlns="" id="{C1D7A619-6336-468E-9232-9CCB119A9C08}"/>
              </a:ext>
            </a:extLst>
          </p:cNvPr>
          <p:cNvSpPr txBox="1">
            <a:spLocks/>
          </p:cNvSpPr>
          <p:nvPr/>
        </p:nvSpPr>
        <p:spPr>
          <a:xfrm rot="16200000">
            <a:off x="428572" y="1580582"/>
            <a:ext cx="919673" cy="287691"/>
          </a:xfrm>
          <a:prstGeom prst="rect">
            <a:avLst/>
          </a:prstGeom>
          <a:noFill/>
        </p:spPr>
        <p:txBody>
          <a:bodyPr vert="horz" lIns="54864" tIns="27432" rIns="54864" bIns="27432" rtlCol="0" anchor="t">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(b) Day</a:t>
            </a:r>
          </a:p>
        </p:txBody>
      </p:sp>
      <p:sp>
        <p:nvSpPr>
          <p:cNvPr id="39" name="Title 1">
            <a:extLst>
              <a:ext uri="{FF2B5EF4-FFF2-40B4-BE49-F238E27FC236}">
                <a16:creationId xmlns:a16="http://schemas.microsoft.com/office/drawing/2014/main" xmlns="" id="{058FC68B-52BB-4C29-9DC5-CE0434ADBD47}"/>
              </a:ext>
            </a:extLst>
          </p:cNvPr>
          <p:cNvSpPr txBox="1">
            <a:spLocks/>
          </p:cNvSpPr>
          <p:nvPr/>
        </p:nvSpPr>
        <p:spPr>
          <a:xfrm rot="16200000">
            <a:off x="428572" y="654141"/>
            <a:ext cx="919673" cy="287692"/>
          </a:xfrm>
          <a:prstGeom prst="rect">
            <a:avLst/>
          </a:prstGeom>
          <a:noFill/>
        </p:spPr>
        <p:txBody>
          <a:bodyPr vert="horz" lIns="54864" tIns="27432" rIns="54864" bIns="27432"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100" dirty="0">
                <a:latin typeface="Times New Roman" panose="02020603050405020304" pitchFamily="18" charset="0"/>
                <a:cs typeface="Times New Roman" panose="02020603050405020304" pitchFamily="18" charset="0"/>
              </a:rPr>
              <a:t>(a) Sample Type</a:t>
            </a:r>
          </a:p>
        </p:txBody>
      </p:sp>
      <p:grpSp>
        <p:nvGrpSpPr>
          <p:cNvPr id="68" name="Group 67">
            <a:extLst>
              <a:ext uri="{FF2B5EF4-FFF2-40B4-BE49-F238E27FC236}">
                <a16:creationId xmlns:a16="http://schemas.microsoft.com/office/drawing/2014/main" xmlns="" id="{DBBB1837-744B-4FF4-9187-D0C71C4D7311}"/>
              </a:ext>
            </a:extLst>
          </p:cNvPr>
          <p:cNvGrpSpPr/>
          <p:nvPr/>
        </p:nvGrpSpPr>
        <p:grpSpPr>
          <a:xfrm>
            <a:off x="6357380" y="446110"/>
            <a:ext cx="683039" cy="457726"/>
            <a:chOff x="6942526" y="454031"/>
            <a:chExt cx="1138399" cy="762876"/>
          </a:xfrm>
        </p:grpSpPr>
        <p:grpSp>
          <p:nvGrpSpPr>
            <p:cNvPr id="65" name="Group 64">
              <a:extLst>
                <a:ext uri="{FF2B5EF4-FFF2-40B4-BE49-F238E27FC236}">
                  <a16:creationId xmlns:a16="http://schemas.microsoft.com/office/drawing/2014/main" xmlns="" id="{A47AB176-5940-44EA-91A1-EB5E929C01E1}"/>
                </a:ext>
              </a:extLst>
            </p:cNvPr>
            <p:cNvGrpSpPr/>
            <p:nvPr/>
          </p:nvGrpSpPr>
          <p:grpSpPr>
            <a:xfrm>
              <a:off x="7519998" y="477469"/>
              <a:ext cx="560927" cy="739438"/>
              <a:chOff x="7143352" y="1301167"/>
              <a:chExt cx="560927" cy="739438"/>
            </a:xfrm>
          </p:grpSpPr>
          <p:pic>
            <p:nvPicPr>
              <p:cNvPr id="6" name="Picture 5">
                <a:extLst>
                  <a:ext uri="{FF2B5EF4-FFF2-40B4-BE49-F238E27FC236}">
                    <a16:creationId xmlns:a16="http://schemas.microsoft.com/office/drawing/2014/main" xmlns="" id="{92209097-38B4-4034-9DC8-A1436618B670}"/>
                  </a:ext>
                </a:extLst>
              </p:cNvPr>
              <p:cNvPicPr>
                <a:picLocks noChangeAspect="1"/>
              </p:cNvPicPr>
              <p:nvPr/>
            </p:nvPicPr>
            <p:blipFill rotWithShape="1">
              <a:blip r:embed="rId4">
                <a:clrChange>
                  <a:clrFrom>
                    <a:srgbClr val="FFFFFF"/>
                  </a:clrFrom>
                  <a:clrTo>
                    <a:srgbClr val="FFFFFF">
                      <a:alpha val="0"/>
                    </a:srgbClr>
                  </a:clrTo>
                </a:clrChange>
              </a:blip>
              <a:srcRect l="88541" t="43089" r="6694" b="40564"/>
              <a:stretch/>
            </p:blipFill>
            <p:spPr>
              <a:xfrm>
                <a:off x="7315202" y="1301167"/>
                <a:ext cx="389077" cy="739438"/>
              </a:xfrm>
              <a:prstGeom prst="rect">
                <a:avLst/>
              </a:prstGeom>
            </p:spPr>
          </p:pic>
          <p:pic>
            <p:nvPicPr>
              <p:cNvPr id="48" name="Picture 47">
                <a:extLst>
                  <a:ext uri="{FF2B5EF4-FFF2-40B4-BE49-F238E27FC236}">
                    <a16:creationId xmlns:a16="http://schemas.microsoft.com/office/drawing/2014/main" xmlns="" id="{00D96543-9421-4125-896A-46952AF4C936}"/>
                  </a:ext>
                </a:extLst>
              </p:cNvPr>
              <p:cNvPicPr>
                <a:picLocks noChangeAspect="1"/>
              </p:cNvPicPr>
              <p:nvPr/>
            </p:nvPicPr>
            <p:blipFill rotWithShape="1">
              <a:blip r:embed="rId4">
                <a:clrChange>
                  <a:clrFrom>
                    <a:srgbClr val="FFFFFF"/>
                  </a:clrFrom>
                  <a:clrTo>
                    <a:srgbClr val="FFFFFF">
                      <a:alpha val="0"/>
                    </a:srgbClr>
                  </a:clrTo>
                </a:clrChange>
              </a:blip>
              <a:srcRect l="88541" t="68171" r="6341" b="17316"/>
              <a:stretch/>
            </p:blipFill>
            <p:spPr>
              <a:xfrm>
                <a:off x="7143352" y="1334827"/>
                <a:ext cx="335660" cy="622284"/>
              </a:xfrm>
              <a:prstGeom prst="rect">
                <a:avLst/>
              </a:prstGeom>
            </p:spPr>
          </p:pic>
        </p:grpSp>
        <p:sp>
          <p:nvSpPr>
            <p:cNvPr id="67" name="Content Placeholder 2">
              <a:extLst>
                <a:ext uri="{FF2B5EF4-FFF2-40B4-BE49-F238E27FC236}">
                  <a16:creationId xmlns:a16="http://schemas.microsoft.com/office/drawing/2014/main" xmlns="" id="{106D7259-E532-444D-9353-AF3F91805E76}"/>
                </a:ext>
              </a:extLst>
            </p:cNvPr>
            <p:cNvSpPr txBox="1">
              <a:spLocks/>
            </p:cNvSpPr>
            <p:nvPr/>
          </p:nvSpPr>
          <p:spPr>
            <a:xfrm>
              <a:off x="6942526" y="454031"/>
              <a:ext cx="625352" cy="747647"/>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360"/>
                </a:spcAft>
              </a:pPr>
              <a:r>
                <a:rPr lang="en-US" sz="720" dirty="0">
                  <a:solidFill>
                    <a:schemeClr val="tx1"/>
                  </a:solidFill>
                  <a:latin typeface="Times New Roman" panose="02020603050405020304" pitchFamily="18" charset="0"/>
                  <a:cs typeface="Times New Roman" panose="02020603050405020304" pitchFamily="18" charset="0"/>
                </a:rPr>
                <a:t>Oyster Swab Water</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1" name="Group 70">
            <a:extLst>
              <a:ext uri="{FF2B5EF4-FFF2-40B4-BE49-F238E27FC236}">
                <a16:creationId xmlns:a16="http://schemas.microsoft.com/office/drawing/2014/main" xmlns="" id="{D0672FAC-1A18-4011-BEA0-EA0C2CFFCF75}"/>
              </a:ext>
            </a:extLst>
          </p:cNvPr>
          <p:cNvGrpSpPr/>
          <p:nvPr/>
        </p:nvGrpSpPr>
        <p:grpSpPr>
          <a:xfrm>
            <a:off x="6357374" y="1901057"/>
            <a:ext cx="668912" cy="360466"/>
            <a:chOff x="7291691" y="1228430"/>
            <a:chExt cx="1080124" cy="588762"/>
          </a:xfrm>
        </p:grpSpPr>
        <p:pic>
          <p:nvPicPr>
            <p:cNvPr id="72" name="Picture 71">
              <a:extLst>
                <a:ext uri="{FF2B5EF4-FFF2-40B4-BE49-F238E27FC236}">
                  <a16:creationId xmlns:a16="http://schemas.microsoft.com/office/drawing/2014/main" xmlns="" id="{15EDBD32-132A-4A06-A5E7-1AEF042949E4}"/>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8190912" y="1228430"/>
              <a:ext cx="180903" cy="539998"/>
            </a:xfrm>
            <a:prstGeom prst="rect">
              <a:avLst/>
            </a:prstGeom>
          </p:spPr>
        </p:pic>
        <p:sp>
          <p:nvSpPr>
            <p:cNvPr id="73" name="Content Placeholder 2">
              <a:extLst>
                <a:ext uri="{FF2B5EF4-FFF2-40B4-BE49-F238E27FC236}">
                  <a16:creationId xmlns:a16="http://schemas.microsoft.com/office/drawing/2014/main" xmlns="" id="{2570A788-3716-44C2-91C0-13C0596625E0}"/>
                </a:ext>
              </a:extLst>
            </p:cNvPr>
            <p:cNvSpPr txBox="1">
              <a:spLocks/>
            </p:cNvSpPr>
            <p:nvPr/>
          </p:nvSpPr>
          <p:spPr>
            <a:xfrm>
              <a:off x="7291691" y="1304949"/>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76" name="Group 75">
            <a:extLst>
              <a:ext uri="{FF2B5EF4-FFF2-40B4-BE49-F238E27FC236}">
                <a16:creationId xmlns:a16="http://schemas.microsoft.com/office/drawing/2014/main" xmlns="" id="{C8773116-4FFC-4402-B636-11EC1063BA6E}"/>
              </a:ext>
            </a:extLst>
          </p:cNvPr>
          <p:cNvGrpSpPr/>
          <p:nvPr/>
        </p:nvGrpSpPr>
        <p:grpSpPr>
          <a:xfrm>
            <a:off x="6357374" y="1295225"/>
            <a:ext cx="754534" cy="702030"/>
            <a:chOff x="9894330" y="2038817"/>
            <a:chExt cx="1257556" cy="1170050"/>
          </a:xfrm>
        </p:grpSpPr>
        <p:sp>
          <p:nvSpPr>
            <p:cNvPr id="26" name="Content Placeholder 2">
              <a:extLst>
                <a:ext uri="{FF2B5EF4-FFF2-40B4-BE49-F238E27FC236}">
                  <a16:creationId xmlns:a16="http://schemas.microsoft.com/office/drawing/2014/main" xmlns="" id="{DAACDCF9-D699-48C2-A562-D7FEE3C97BA5}"/>
                </a:ext>
              </a:extLst>
            </p:cNvPr>
            <p:cNvSpPr txBox="1">
              <a:spLocks/>
            </p:cNvSpPr>
            <p:nvPr/>
          </p:nvSpPr>
          <p:spPr>
            <a:xfrm>
              <a:off x="9894330" y="2038817"/>
              <a:ext cx="597086" cy="1170050"/>
            </a:xfrm>
            <a:prstGeom prst="rect">
              <a:avLst/>
            </a:prstGeom>
          </p:spPr>
          <p:txBody>
            <a:bodyPr vert="horz" lIns="0" tIns="27432" rIns="0" bIns="27432"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5</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8</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9</a:t>
              </a:r>
            </a:p>
            <a:p>
              <a:pPr defTabSz="708660">
                <a:lnSpc>
                  <a:spcPct val="110000"/>
                </a:lnSpc>
                <a:spcBef>
                  <a:spcPts val="0"/>
                </a:spcBef>
                <a:spcAft>
                  <a:spcPts val="0"/>
                </a:spcAft>
              </a:pPr>
              <a:r>
                <a:rPr lang="en-US" sz="720" dirty="0">
                  <a:solidFill>
                    <a:schemeClr val="tx1"/>
                  </a:solidFill>
                  <a:latin typeface="Times New Roman" panose="02020603050405020304" pitchFamily="18" charset="0"/>
                  <a:cs typeface="Times New Roman" panose="02020603050405020304" pitchFamily="18" charset="0"/>
                </a:rPr>
                <a:t>Day 12</a:t>
              </a:r>
              <a:endParaRPr lang="en-US" sz="1080" dirty="0">
                <a:solidFill>
                  <a:schemeClr val="tx1"/>
                </a:solidFill>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xmlns="" id="{164E8800-0D64-49E7-85EE-C9928C2F0BCF}"/>
                </a:ext>
              </a:extLst>
            </p:cNvPr>
            <p:cNvGrpSpPr/>
            <p:nvPr/>
          </p:nvGrpSpPr>
          <p:grpSpPr>
            <a:xfrm>
              <a:off x="10507970" y="2050695"/>
              <a:ext cx="643916" cy="1094334"/>
              <a:chOff x="8116319" y="5381597"/>
              <a:chExt cx="643916" cy="1094334"/>
            </a:xfrm>
          </p:grpSpPr>
          <p:grpSp>
            <p:nvGrpSpPr>
              <p:cNvPr id="53" name="Group 52">
                <a:extLst>
                  <a:ext uri="{FF2B5EF4-FFF2-40B4-BE49-F238E27FC236}">
                    <a16:creationId xmlns:a16="http://schemas.microsoft.com/office/drawing/2014/main" xmlns="" id="{868282A5-6D15-47AD-AB92-F872663BC0A5}"/>
                  </a:ext>
                </a:extLst>
              </p:cNvPr>
              <p:cNvGrpSpPr/>
              <p:nvPr/>
            </p:nvGrpSpPr>
            <p:grpSpPr>
              <a:xfrm>
                <a:off x="8116319" y="6188932"/>
                <a:ext cx="611923" cy="286999"/>
                <a:chOff x="7229339" y="2579909"/>
                <a:chExt cx="611923" cy="286999"/>
              </a:xfrm>
            </p:grpSpPr>
            <p:pic>
              <p:nvPicPr>
                <p:cNvPr id="9" name="Picture 8">
                  <a:extLst>
                    <a:ext uri="{FF2B5EF4-FFF2-40B4-BE49-F238E27FC236}">
                      <a16:creationId xmlns:a16="http://schemas.microsoft.com/office/drawing/2014/main" xmlns="" id="{4D5091E8-DCEB-4A7D-B329-94659871DC45}"/>
                    </a:ext>
                  </a:extLst>
                </p:cNvPr>
                <p:cNvPicPr>
                  <a:picLocks noChangeAspect="1"/>
                </p:cNvPicPr>
                <p:nvPr/>
              </p:nvPicPr>
              <p:blipFill rotWithShape="1">
                <a:blip r:embed="rId5">
                  <a:clrChange>
                    <a:clrFrom>
                      <a:srgbClr val="FFFFFF"/>
                    </a:clrFrom>
                    <a:clrTo>
                      <a:srgbClr val="FFFFFF">
                        <a:alpha val="0"/>
                      </a:srgbClr>
                    </a:clrTo>
                  </a:clrChange>
                </a:blip>
                <a:srcRect l="86782" t="67093" r="8900" b="28348"/>
                <a:stretch/>
              </p:blipFill>
              <p:spPr>
                <a:xfrm>
                  <a:off x="7499673" y="2579909"/>
                  <a:ext cx="341589" cy="211666"/>
                </a:xfrm>
                <a:prstGeom prst="rect">
                  <a:avLst/>
                </a:prstGeom>
              </p:spPr>
            </p:pic>
            <p:pic>
              <p:nvPicPr>
                <p:cNvPr id="49" name="Picture 48">
                  <a:extLst>
                    <a:ext uri="{FF2B5EF4-FFF2-40B4-BE49-F238E27FC236}">
                      <a16:creationId xmlns:a16="http://schemas.microsoft.com/office/drawing/2014/main" xmlns="" id="{05BEEBA1-4AB3-42A5-BB92-185FD94C2729}"/>
                    </a:ext>
                  </a:extLst>
                </p:cNvPr>
                <p:cNvPicPr>
                  <a:picLocks noChangeAspect="1"/>
                </p:cNvPicPr>
                <p:nvPr/>
              </p:nvPicPr>
              <p:blipFill rotWithShape="1">
                <a:blip r:embed="rId5">
                  <a:clrChange>
                    <a:clrFrom>
                      <a:srgbClr val="FFFFFF"/>
                    </a:clrFrom>
                    <a:clrTo>
                      <a:srgbClr val="FFFFFF">
                        <a:alpha val="0"/>
                      </a:srgbClr>
                    </a:clrTo>
                  </a:clrChange>
                </a:blip>
                <a:srcRect l="86782" t="48133" r="8900" b="46323"/>
                <a:stretch/>
              </p:blipFill>
              <p:spPr>
                <a:xfrm>
                  <a:off x="7229339" y="2609542"/>
                  <a:ext cx="341589" cy="257366"/>
                </a:xfrm>
                <a:prstGeom prst="rect">
                  <a:avLst/>
                </a:prstGeom>
              </p:spPr>
            </p:pic>
          </p:grpSp>
          <p:grpSp>
            <p:nvGrpSpPr>
              <p:cNvPr id="57" name="Group 56">
                <a:extLst>
                  <a:ext uri="{FF2B5EF4-FFF2-40B4-BE49-F238E27FC236}">
                    <a16:creationId xmlns:a16="http://schemas.microsoft.com/office/drawing/2014/main" xmlns="" id="{1420613A-4A56-487F-9386-26A9B7CB50DC}"/>
                  </a:ext>
                </a:extLst>
              </p:cNvPr>
              <p:cNvGrpSpPr/>
              <p:nvPr/>
            </p:nvGrpSpPr>
            <p:grpSpPr>
              <a:xfrm>
                <a:off x="8193065" y="5990833"/>
                <a:ext cx="567170" cy="258290"/>
                <a:chOff x="7287703" y="2874800"/>
                <a:chExt cx="567170" cy="258290"/>
              </a:xfrm>
            </p:grpSpPr>
            <p:pic>
              <p:nvPicPr>
                <p:cNvPr id="51" name="Picture 50">
                  <a:extLst>
                    <a:ext uri="{FF2B5EF4-FFF2-40B4-BE49-F238E27FC236}">
                      <a16:creationId xmlns:a16="http://schemas.microsoft.com/office/drawing/2014/main" xmlns="" id="{E128AF84-4A9D-4A25-A8A2-BC4DBED913FD}"/>
                    </a:ext>
                  </a:extLst>
                </p:cNvPr>
                <p:cNvPicPr>
                  <a:picLocks noChangeAspect="1"/>
                </p:cNvPicPr>
                <p:nvPr/>
              </p:nvPicPr>
              <p:blipFill rotWithShape="1">
                <a:blip r:embed="rId6">
                  <a:clrChange>
                    <a:clrFrom>
                      <a:srgbClr val="FFFFFF"/>
                    </a:clrFrom>
                    <a:clrTo>
                      <a:srgbClr val="FFFFFF">
                        <a:alpha val="0"/>
                      </a:srgbClr>
                    </a:clrTo>
                  </a:clrChange>
                </a:blip>
                <a:srcRect l="87947" t="48422" r="8903" b="47826"/>
                <a:stretch/>
              </p:blipFill>
              <p:spPr>
                <a:xfrm>
                  <a:off x="7573150" y="2898497"/>
                  <a:ext cx="281723" cy="196983"/>
                </a:xfrm>
                <a:prstGeom prst="rect">
                  <a:avLst/>
                </a:prstGeom>
              </p:spPr>
            </p:pic>
            <p:pic>
              <p:nvPicPr>
                <p:cNvPr id="52" name="Picture 51">
                  <a:extLst>
                    <a:ext uri="{FF2B5EF4-FFF2-40B4-BE49-F238E27FC236}">
                      <a16:creationId xmlns:a16="http://schemas.microsoft.com/office/drawing/2014/main" xmlns="" id="{D3473BD7-4C69-462E-8D6F-F9FA4C3C101F}"/>
                    </a:ext>
                  </a:extLst>
                </p:cNvPr>
                <p:cNvPicPr>
                  <a:picLocks noChangeAspect="1"/>
                </p:cNvPicPr>
                <p:nvPr/>
              </p:nvPicPr>
              <p:blipFill rotWithShape="1">
                <a:blip r:embed="rId6">
                  <a:clrChange>
                    <a:clrFrom>
                      <a:srgbClr val="FFFFFF"/>
                    </a:clrFrom>
                    <a:clrTo>
                      <a:srgbClr val="FFFFFF">
                        <a:alpha val="0"/>
                      </a:srgbClr>
                    </a:clrTo>
                  </a:clrChange>
                </a:blip>
                <a:srcRect l="87947" t="67631" r="8861" b="27449"/>
                <a:stretch/>
              </p:blipFill>
              <p:spPr>
                <a:xfrm>
                  <a:off x="7287703" y="2874800"/>
                  <a:ext cx="285447" cy="258290"/>
                </a:xfrm>
                <a:prstGeom prst="rect">
                  <a:avLst/>
                </a:prstGeom>
              </p:spPr>
            </p:pic>
          </p:grpSp>
          <p:grpSp>
            <p:nvGrpSpPr>
              <p:cNvPr id="54" name="Group 53">
                <a:extLst>
                  <a:ext uri="{FF2B5EF4-FFF2-40B4-BE49-F238E27FC236}">
                    <a16:creationId xmlns:a16="http://schemas.microsoft.com/office/drawing/2014/main" xmlns="" id="{3201AD05-910D-4C96-8E89-914DCA90DEFD}"/>
                  </a:ext>
                </a:extLst>
              </p:cNvPr>
              <p:cNvGrpSpPr/>
              <p:nvPr/>
            </p:nvGrpSpPr>
            <p:grpSpPr>
              <a:xfrm>
                <a:off x="8174944" y="5381597"/>
                <a:ext cx="549065" cy="197519"/>
                <a:chOff x="7292197" y="2392250"/>
                <a:chExt cx="549065" cy="197519"/>
              </a:xfrm>
            </p:grpSpPr>
            <p:pic>
              <p:nvPicPr>
                <p:cNvPr id="55" name="Picture 54">
                  <a:extLst>
                    <a:ext uri="{FF2B5EF4-FFF2-40B4-BE49-F238E27FC236}">
                      <a16:creationId xmlns:a16="http://schemas.microsoft.com/office/drawing/2014/main" xmlns="" id="{389B437A-7437-40AE-B8BC-4C03C3D429B2}"/>
                    </a:ext>
                  </a:extLst>
                </p:cNvPr>
                <p:cNvPicPr>
                  <a:picLocks noChangeAspect="1"/>
                </p:cNvPicPr>
                <p:nvPr/>
              </p:nvPicPr>
              <p:blipFill rotWithShape="1">
                <a:blip r:embed="rId5">
                  <a:clrChange>
                    <a:clrFrom>
                      <a:srgbClr val="FFFFFF"/>
                    </a:clrFrom>
                    <a:clrTo>
                      <a:srgbClr val="FFFFFF">
                        <a:alpha val="0"/>
                      </a:srgbClr>
                    </a:clrTo>
                  </a:clrChange>
                </a:blip>
                <a:srcRect l="87597" t="63052" r="8900" b="32694"/>
                <a:stretch/>
              </p:blipFill>
              <p:spPr>
                <a:xfrm>
                  <a:off x="7564190" y="2392251"/>
                  <a:ext cx="277072" cy="197518"/>
                </a:xfrm>
                <a:prstGeom prst="rect">
                  <a:avLst/>
                </a:prstGeom>
              </p:spPr>
            </p:pic>
            <p:pic>
              <p:nvPicPr>
                <p:cNvPr id="56" name="Picture 55">
                  <a:extLst>
                    <a:ext uri="{FF2B5EF4-FFF2-40B4-BE49-F238E27FC236}">
                      <a16:creationId xmlns:a16="http://schemas.microsoft.com/office/drawing/2014/main" xmlns="" id="{704F991A-998D-459F-B6A2-20B40B9FD807}"/>
                    </a:ext>
                  </a:extLst>
                </p:cNvPr>
                <p:cNvPicPr>
                  <a:picLocks noChangeAspect="1"/>
                </p:cNvPicPr>
                <p:nvPr/>
              </p:nvPicPr>
              <p:blipFill rotWithShape="1">
                <a:blip r:embed="rId5">
                  <a:clrChange>
                    <a:clrFrom>
                      <a:srgbClr val="FFFFFF"/>
                    </a:clrFrom>
                    <a:clrTo>
                      <a:srgbClr val="FFFFFF">
                        <a:alpha val="0"/>
                      </a:srgbClr>
                    </a:clrTo>
                  </a:clrChange>
                </a:blip>
                <a:srcRect l="87577" t="43453" r="8984" b="52292"/>
                <a:stretch/>
              </p:blipFill>
              <p:spPr>
                <a:xfrm>
                  <a:off x="7292197" y="2392250"/>
                  <a:ext cx="271993" cy="197518"/>
                </a:xfrm>
                <a:prstGeom prst="rect">
                  <a:avLst/>
                </a:prstGeom>
              </p:spPr>
            </p:pic>
          </p:grpSp>
          <p:pic>
            <p:nvPicPr>
              <p:cNvPr id="58" name="Picture 57">
                <a:extLst>
                  <a:ext uri="{FF2B5EF4-FFF2-40B4-BE49-F238E27FC236}">
                    <a16:creationId xmlns:a16="http://schemas.microsoft.com/office/drawing/2014/main" xmlns="" id="{6F07DF9B-5023-4737-8EBB-153B8FE9E19C}"/>
                  </a:ext>
                </a:extLst>
              </p:cNvPr>
              <p:cNvPicPr>
                <a:picLocks noChangeAspect="1"/>
              </p:cNvPicPr>
              <p:nvPr/>
            </p:nvPicPr>
            <p:blipFill rotWithShape="1">
              <a:blip r:embed="rId7">
                <a:clrChange>
                  <a:clrFrom>
                    <a:srgbClr val="FFFFFF"/>
                  </a:clrFrom>
                  <a:clrTo>
                    <a:srgbClr val="FFFFFF">
                      <a:alpha val="0"/>
                    </a:srgbClr>
                  </a:clrTo>
                </a:clrChange>
              </a:blip>
              <a:srcRect l="87315" t="44095" r="9097" b="46804"/>
              <a:stretch/>
            </p:blipFill>
            <p:spPr>
              <a:xfrm>
                <a:off x="8419498" y="5594709"/>
                <a:ext cx="292884" cy="436033"/>
              </a:xfrm>
              <a:prstGeom prst="rect">
                <a:avLst/>
              </a:prstGeom>
            </p:spPr>
          </p:pic>
          <p:pic>
            <p:nvPicPr>
              <p:cNvPr id="74" name="Picture 73">
                <a:extLst>
                  <a:ext uri="{FF2B5EF4-FFF2-40B4-BE49-F238E27FC236}">
                    <a16:creationId xmlns:a16="http://schemas.microsoft.com/office/drawing/2014/main" xmlns="" id="{35CE6734-391F-4D26-913B-AE9C47F94FE1}"/>
                  </a:ext>
                </a:extLst>
              </p:cNvPr>
              <p:cNvPicPr>
                <a:picLocks noChangeAspect="1"/>
              </p:cNvPicPr>
              <p:nvPr/>
            </p:nvPicPr>
            <p:blipFill rotWithShape="1">
              <a:blip r:embed="rId7">
                <a:clrChange>
                  <a:clrFrom>
                    <a:srgbClr val="FFFFFF"/>
                  </a:clrFrom>
                  <a:clrTo>
                    <a:srgbClr val="FFFFFF">
                      <a:alpha val="0"/>
                    </a:srgbClr>
                  </a:clrTo>
                </a:clrChange>
              </a:blip>
              <a:srcRect l="87315" t="19442" r="9124" b="71811"/>
              <a:stretch/>
            </p:blipFill>
            <p:spPr>
              <a:xfrm>
                <a:off x="8150420" y="5601529"/>
                <a:ext cx="290655" cy="419101"/>
              </a:xfrm>
              <a:prstGeom prst="rect">
                <a:avLst/>
              </a:prstGeom>
            </p:spPr>
          </p:pic>
        </p:grpSp>
      </p:grpSp>
      <p:grpSp>
        <p:nvGrpSpPr>
          <p:cNvPr id="92" name="Group 91">
            <a:extLst>
              <a:ext uri="{FF2B5EF4-FFF2-40B4-BE49-F238E27FC236}">
                <a16:creationId xmlns:a16="http://schemas.microsoft.com/office/drawing/2014/main" xmlns="" id="{B55AB427-621C-4B38-ABAC-A0F8DCCCC174}"/>
              </a:ext>
            </a:extLst>
          </p:cNvPr>
          <p:cNvGrpSpPr/>
          <p:nvPr/>
        </p:nvGrpSpPr>
        <p:grpSpPr>
          <a:xfrm>
            <a:off x="6357380" y="2311220"/>
            <a:ext cx="780797" cy="329342"/>
            <a:chOff x="9772046" y="3698276"/>
            <a:chExt cx="1301329" cy="548904"/>
          </a:xfrm>
        </p:grpSpPr>
        <p:grpSp>
          <p:nvGrpSpPr>
            <p:cNvPr id="62" name="Group 61">
              <a:extLst>
                <a:ext uri="{FF2B5EF4-FFF2-40B4-BE49-F238E27FC236}">
                  <a16:creationId xmlns:a16="http://schemas.microsoft.com/office/drawing/2014/main" xmlns="" id="{EF9F8D5B-4E6A-496B-8A0B-52C6C7F53297}"/>
                </a:ext>
              </a:extLst>
            </p:cNvPr>
            <p:cNvGrpSpPr/>
            <p:nvPr/>
          </p:nvGrpSpPr>
          <p:grpSpPr>
            <a:xfrm>
              <a:off x="10520027" y="3698276"/>
              <a:ext cx="553348" cy="539998"/>
              <a:chOff x="9719221" y="4501709"/>
              <a:chExt cx="553348" cy="585965"/>
            </a:xfrm>
          </p:grpSpPr>
          <p:pic>
            <p:nvPicPr>
              <p:cNvPr id="59" name="Picture 58">
                <a:extLst>
                  <a:ext uri="{FF2B5EF4-FFF2-40B4-BE49-F238E27FC236}">
                    <a16:creationId xmlns:a16="http://schemas.microsoft.com/office/drawing/2014/main" xmlns="" id="{12806DC1-2ECA-4554-B820-E511ED38A0E1}"/>
                  </a:ext>
                </a:extLst>
              </p:cNvPr>
              <p:cNvPicPr>
                <a:picLocks noChangeAspect="1"/>
              </p:cNvPicPr>
              <p:nvPr/>
            </p:nvPicPr>
            <p:blipFill rotWithShape="1">
              <a:blip r:embed="rId8">
                <a:clrChange>
                  <a:clrFrom>
                    <a:srgbClr val="FFFFFF"/>
                  </a:clrFrom>
                  <a:clrTo>
                    <a:srgbClr val="FFFFFF">
                      <a:alpha val="0"/>
                    </a:srgbClr>
                  </a:clrTo>
                </a:clrChange>
              </a:blip>
              <a:srcRect l="85911" t="44880" r="8856" b="43420"/>
              <a:stretch/>
            </p:blipFill>
            <p:spPr>
              <a:xfrm>
                <a:off x="9825908" y="4501709"/>
                <a:ext cx="446661" cy="585965"/>
              </a:xfrm>
              <a:prstGeom prst="rect">
                <a:avLst/>
              </a:prstGeom>
            </p:spPr>
          </p:pic>
          <p:pic>
            <p:nvPicPr>
              <p:cNvPr id="61" name="Picture 60">
                <a:extLst>
                  <a:ext uri="{FF2B5EF4-FFF2-40B4-BE49-F238E27FC236}">
                    <a16:creationId xmlns:a16="http://schemas.microsoft.com/office/drawing/2014/main" xmlns="" id="{633AD652-F733-4C23-BFCF-63CFEA801AFB}"/>
                  </a:ext>
                </a:extLst>
              </p:cNvPr>
              <p:cNvPicPr>
                <a:picLocks noChangeAspect="1"/>
              </p:cNvPicPr>
              <p:nvPr/>
            </p:nvPicPr>
            <p:blipFill rotWithShape="1">
              <a:blip r:embed="rId8">
                <a:clrChange>
                  <a:clrFrom>
                    <a:srgbClr val="FFFFFF"/>
                  </a:clrFrom>
                  <a:clrTo>
                    <a:srgbClr val="FFFFFF">
                      <a:alpha val="0"/>
                    </a:srgbClr>
                  </a:clrTo>
                </a:clrChange>
              </a:blip>
              <a:srcRect l="87713" t="66257" r="9088" b="25523"/>
              <a:stretch/>
            </p:blipFill>
            <p:spPr>
              <a:xfrm>
                <a:off x="9719221" y="4580747"/>
                <a:ext cx="273021" cy="411696"/>
              </a:xfrm>
              <a:prstGeom prst="rect">
                <a:avLst/>
              </a:prstGeom>
            </p:spPr>
          </p:pic>
        </p:grpSp>
        <p:sp>
          <p:nvSpPr>
            <p:cNvPr id="77" name="Content Placeholder 2">
              <a:extLst>
                <a:ext uri="{FF2B5EF4-FFF2-40B4-BE49-F238E27FC236}">
                  <a16:creationId xmlns:a16="http://schemas.microsoft.com/office/drawing/2014/main" xmlns="" id="{3132FAD3-9828-4114-A078-F4B58BE66273}"/>
                </a:ext>
              </a:extLst>
            </p:cNvPr>
            <p:cNvSpPr txBox="1">
              <a:spLocks/>
            </p:cNvSpPr>
            <p:nvPr/>
          </p:nvSpPr>
          <p:spPr>
            <a:xfrm>
              <a:off x="9772046" y="3734937"/>
              <a:ext cx="1024656" cy="51224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Control Treatment</a:t>
              </a:r>
              <a:endParaRPr lang="en-US" sz="960" dirty="0">
                <a:solidFill>
                  <a:schemeClr val="tx1"/>
                </a:solidFill>
                <a:latin typeface="Times New Roman" panose="02020603050405020304" pitchFamily="18" charset="0"/>
                <a:cs typeface="Times New Roman" panose="02020603050405020304" pitchFamily="18" charset="0"/>
              </a:endParaRPr>
            </a:p>
          </p:txBody>
        </p:sp>
      </p:grpSp>
      <p:grpSp>
        <p:nvGrpSpPr>
          <p:cNvPr id="91" name="Group 90">
            <a:extLst>
              <a:ext uri="{FF2B5EF4-FFF2-40B4-BE49-F238E27FC236}">
                <a16:creationId xmlns:a16="http://schemas.microsoft.com/office/drawing/2014/main" xmlns="" id="{90780E8F-26A2-422D-A6C3-2787AFCE91E7}"/>
              </a:ext>
            </a:extLst>
          </p:cNvPr>
          <p:cNvGrpSpPr/>
          <p:nvPr/>
        </p:nvGrpSpPr>
        <p:grpSpPr>
          <a:xfrm>
            <a:off x="6357379" y="880029"/>
            <a:ext cx="673735" cy="330610"/>
            <a:chOff x="9753413" y="1224059"/>
            <a:chExt cx="1122891" cy="551017"/>
          </a:xfrm>
        </p:grpSpPr>
        <p:sp>
          <p:nvSpPr>
            <p:cNvPr id="13" name="Content Placeholder 2">
              <a:extLst>
                <a:ext uri="{FF2B5EF4-FFF2-40B4-BE49-F238E27FC236}">
                  <a16:creationId xmlns:a16="http://schemas.microsoft.com/office/drawing/2014/main" xmlns="" id="{0F595D3D-9846-4D30-A017-37DE1F234809}"/>
                </a:ext>
              </a:extLst>
            </p:cNvPr>
            <p:cNvSpPr txBox="1">
              <a:spLocks/>
            </p:cNvSpPr>
            <p:nvPr/>
          </p:nvSpPr>
          <p:spPr>
            <a:xfrm>
              <a:off x="9753413" y="1291170"/>
              <a:ext cx="1043290" cy="481873"/>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00000"/>
                </a:lnSpc>
              </a:pPr>
              <a:r>
                <a:rPr lang="en-US" sz="720" dirty="0">
                  <a:solidFill>
                    <a:schemeClr val="tx1"/>
                  </a:solidFill>
                  <a:latin typeface="Times New Roman" panose="02020603050405020304" pitchFamily="18" charset="0"/>
                  <a:cs typeface="Times New Roman" panose="02020603050405020304" pitchFamily="18" charset="0"/>
                </a:rPr>
                <a:t>Day 1/5/6       Day 9/12</a:t>
              </a:r>
              <a:endParaRPr lang="en-US" sz="960" dirty="0">
                <a:solidFill>
                  <a:schemeClr val="tx1"/>
                </a:solidFill>
                <a:latin typeface="Times New Roman" panose="02020603050405020304" pitchFamily="18" charset="0"/>
                <a:cs typeface="Times New Roman" panose="02020603050405020304" pitchFamily="18" charset="0"/>
              </a:endParaRPr>
            </a:p>
          </p:txBody>
        </p:sp>
        <p:pic>
          <p:nvPicPr>
            <p:cNvPr id="78" name="Picture 77">
              <a:extLst>
                <a:ext uri="{FF2B5EF4-FFF2-40B4-BE49-F238E27FC236}">
                  <a16:creationId xmlns:a16="http://schemas.microsoft.com/office/drawing/2014/main" xmlns="" id="{A581F85A-281C-42EE-A288-AD54190E08BD}"/>
                </a:ext>
              </a:extLst>
            </p:cNvPr>
            <p:cNvPicPr>
              <a:picLocks noChangeAspect="1"/>
            </p:cNvPicPr>
            <p:nvPr/>
          </p:nvPicPr>
          <p:blipFill rotWithShape="1">
            <a:blip r:embed="rId4">
              <a:clrChange>
                <a:clrFrom>
                  <a:srgbClr val="FFFFFF"/>
                </a:clrFrom>
                <a:clrTo>
                  <a:srgbClr val="FFFFFF">
                    <a:alpha val="0"/>
                  </a:srgbClr>
                </a:clrTo>
              </a:clrChange>
            </a:blip>
            <a:srcRect l="90999" t="22173" r="6799" b="66631"/>
            <a:stretch/>
          </p:blipFill>
          <p:spPr>
            <a:xfrm>
              <a:off x="10689584" y="1224059"/>
              <a:ext cx="186720" cy="551017"/>
            </a:xfrm>
            <a:prstGeom prst="rect">
              <a:avLst/>
            </a:prstGeom>
          </p:spPr>
        </p:pic>
      </p:grpSp>
      <p:grpSp>
        <p:nvGrpSpPr>
          <p:cNvPr id="90" name="Group 89">
            <a:extLst>
              <a:ext uri="{FF2B5EF4-FFF2-40B4-BE49-F238E27FC236}">
                <a16:creationId xmlns:a16="http://schemas.microsoft.com/office/drawing/2014/main" xmlns="" id="{91657D93-7CD5-4AB5-AC90-B6EA6F8D696B}"/>
              </a:ext>
            </a:extLst>
          </p:cNvPr>
          <p:cNvGrpSpPr/>
          <p:nvPr/>
        </p:nvGrpSpPr>
        <p:grpSpPr>
          <a:xfrm>
            <a:off x="6357379" y="2680101"/>
            <a:ext cx="979167" cy="473311"/>
            <a:chOff x="9811047" y="4232643"/>
            <a:chExt cx="1631945" cy="788852"/>
          </a:xfrm>
        </p:grpSpPr>
        <p:pic>
          <p:nvPicPr>
            <p:cNvPr id="41" name="Content Placeholder 12">
              <a:extLst>
                <a:ext uri="{FF2B5EF4-FFF2-40B4-BE49-F238E27FC236}">
                  <a16:creationId xmlns:a16="http://schemas.microsoft.com/office/drawing/2014/main" xmlns="" id="{35A1C679-27ED-41CB-9122-72FDDE1F0647}"/>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86546" t="89473" r="11543" b="2946"/>
            <a:stretch/>
          </p:blipFill>
          <p:spPr>
            <a:xfrm>
              <a:off x="11196249" y="4563819"/>
              <a:ext cx="246743" cy="397932"/>
            </a:xfrm>
            <a:prstGeom prst="rect">
              <a:avLst/>
            </a:prstGeom>
          </p:spPr>
        </p:pic>
        <p:sp>
          <p:nvSpPr>
            <p:cNvPr id="79" name="Content Placeholder 2">
              <a:extLst>
                <a:ext uri="{FF2B5EF4-FFF2-40B4-BE49-F238E27FC236}">
                  <a16:creationId xmlns:a16="http://schemas.microsoft.com/office/drawing/2014/main" xmlns="" id="{3E33816D-5EE2-421C-A8BC-6585DAC9AA5B}"/>
                </a:ext>
              </a:extLst>
            </p:cNvPr>
            <p:cNvSpPr txBox="1">
              <a:spLocks/>
            </p:cNvSpPr>
            <p:nvPr/>
          </p:nvSpPr>
          <p:spPr>
            <a:xfrm>
              <a:off x="9811047" y="4232643"/>
              <a:ext cx="1554490" cy="788852"/>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12</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1	9</a:t>
              </a:r>
            </a:p>
            <a:p>
              <a:pPr defTabSz="708660">
                <a:lnSpc>
                  <a:spcPct val="110000"/>
                </a:lnSpc>
                <a:spcBef>
                  <a:spcPts val="0"/>
                </a:spcBef>
                <a:spcAft>
                  <a:spcPts val="0"/>
                </a:spcAft>
                <a:tabLst>
                  <a:tab pos="480060" algn="l"/>
                </a:tabLst>
              </a:pPr>
              <a:r>
                <a:rPr lang="en-US" sz="720" dirty="0">
                  <a:solidFill>
                    <a:schemeClr val="tx1"/>
                  </a:solidFill>
                  <a:latin typeface="Times New Roman" panose="02020603050405020304" pitchFamily="18" charset="0"/>
                  <a:cs typeface="Times New Roman" panose="02020603050405020304" pitchFamily="18" charset="0"/>
                </a:rPr>
                <a:t>Day 5	8	 12</a:t>
              </a:r>
            </a:p>
          </p:txBody>
        </p:sp>
        <p:pic>
          <p:nvPicPr>
            <p:cNvPr id="81" name="Picture 80">
              <a:extLst>
                <a:ext uri="{FF2B5EF4-FFF2-40B4-BE49-F238E27FC236}">
                  <a16:creationId xmlns:a16="http://schemas.microsoft.com/office/drawing/2014/main" xmlns="" id="{BBB33F0B-28F8-4D7A-9880-E8231664F0EE}"/>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314623"/>
              <a:ext cx="152595" cy="156592"/>
            </a:xfrm>
            <a:prstGeom prst="rect">
              <a:avLst/>
            </a:prstGeom>
          </p:spPr>
        </p:pic>
        <p:pic>
          <p:nvPicPr>
            <p:cNvPr id="82" name="Picture 81">
              <a:extLst>
                <a:ext uri="{FF2B5EF4-FFF2-40B4-BE49-F238E27FC236}">
                  <a16:creationId xmlns:a16="http://schemas.microsoft.com/office/drawing/2014/main" xmlns="" id="{44E2DA64-570F-4763-B7A5-0BB2825DEEA5}"/>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4" y="4294721"/>
              <a:ext cx="159414" cy="170999"/>
            </a:xfrm>
            <a:prstGeom prst="rect">
              <a:avLst/>
            </a:prstGeom>
          </p:spPr>
        </p:pic>
        <p:pic>
          <p:nvPicPr>
            <p:cNvPr id="84" name="Picture 83">
              <a:extLst>
                <a:ext uri="{FF2B5EF4-FFF2-40B4-BE49-F238E27FC236}">
                  <a16:creationId xmlns:a16="http://schemas.microsoft.com/office/drawing/2014/main" xmlns="" id="{EE5153D6-E9C4-4F3F-AC8F-46D2EB0A8166}"/>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507107"/>
              <a:ext cx="152595" cy="156592"/>
            </a:xfrm>
            <a:prstGeom prst="rect">
              <a:avLst/>
            </a:prstGeom>
          </p:spPr>
        </p:pic>
        <p:pic>
          <p:nvPicPr>
            <p:cNvPr id="85" name="Picture 84">
              <a:extLst>
                <a:ext uri="{FF2B5EF4-FFF2-40B4-BE49-F238E27FC236}">
                  <a16:creationId xmlns:a16="http://schemas.microsoft.com/office/drawing/2014/main" xmlns="" id="{0AE6E690-9D6A-46AF-8858-EEE25AE90A2F}"/>
                </a:ext>
              </a:extLst>
            </p:cNvPr>
            <p:cNvPicPr>
              <a:picLocks noChangeAspect="1"/>
            </p:cNvPicPr>
            <p:nvPr/>
          </p:nvPicPr>
          <p:blipFill rotWithShape="1">
            <a:blip r:embed="rId4">
              <a:clrChange>
                <a:clrFrom>
                  <a:srgbClr val="FFFFFF"/>
                </a:clrFrom>
                <a:clrTo>
                  <a:srgbClr val="FFFFFF">
                    <a:alpha val="0"/>
                  </a:srgbClr>
                </a:clrTo>
              </a:clrChange>
            </a:blip>
            <a:srcRect l="91128" t="24739" r="7073" b="72079"/>
            <a:stretch/>
          </p:blipFill>
          <p:spPr>
            <a:xfrm>
              <a:off x="10335687" y="4710310"/>
              <a:ext cx="152595" cy="156592"/>
            </a:xfrm>
            <a:prstGeom prst="rect">
              <a:avLst/>
            </a:prstGeom>
          </p:spPr>
        </p:pic>
        <p:pic>
          <p:nvPicPr>
            <p:cNvPr id="86" name="Picture 85">
              <a:extLst>
                <a:ext uri="{FF2B5EF4-FFF2-40B4-BE49-F238E27FC236}">
                  <a16:creationId xmlns:a16="http://schemas.microsoft.com/office/drawing/2014/main" xmlns="" id="{BCDDDBE1-399A-4F18-9622-50588A7547A7}"/>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850048" y="4485218"/>
              <a:ext cx="159414" cy="170999"/>
            </a:xfrm>
            <a:prstGeom prst="rect">
              <a:avLst/>
            </a:prstGeom>
          </p:spPr>
        </p:pic>
        <p:pic>
          <p:nvPicPr>
            <p:cNvPr id="87" name="Picture 86">
              <a:extLst>
                <a:ext uri="{FF2B5EF4-FFF2-40B4-BE49-F238E27FC236}">
                  <a16:creationId xmlns:a16="http://schemas.microsoft.com/office/drawing/2014/main" xmlns="" id="{3182AC02-A2ED-4129-956B-DB6308BA1D4C}"/>
                </a:ext>
              </a:extLst>
            </p:cNvPr>
            <p:cNvPicPr>
              <a:picLocks noChangeAspect="1"/>
            </p:cNvPicPr>
            <p:nvPr/>
          </p:nvPicPr>
          <p:blipFill rotWithShape="1">
            <a:blip r:embed="rId4">
              <a:clrChange>
                <a:clrFrom>
                  <a:srgbClr val="FFFFFF"/>
                </a:clrFrom>
                <a:clrTo>
                  <a:srgbClr val="FFFFFF">
                    <a:alpha val="0"/>
                  </a:srgbClr>
                </a:clrTo>
              </a:clrChange>
            </a:blip>
            <a:srcRect l="91183" t="28493" r="6937" b="68033"/>
            <a:stretch/>
          </p:blipFill>
          <p:spPr>
            <a:xfrm>
              <a:off x="10769610" y="4679958"/>
              <a:ext cx="159414" cy="170999"/>
            </a:xfrm>
            <a:prstGeom prst="rect">
              <a:avLst/>
            </a:prstGeom>
          </p:spPr>
        </p:pic>
      </p:grpSp>
      <p:sp>
        <p:nvSpPr>
          <p:cNvPr id="88" name="Rectangle 87">
            <a:extLst>
              <a:ext uri="{FF2B5EF4-FFF2-40B4-BE49-F238E27FC236}">
                <a16:creationId xmlns:a16="http://schemas.microsoft.com/office/drawing/2014/main" xmlns="" id="{225DDB24-B543-45C2-A438-10056B072FD7}"/>
              </a:ext>
            </a:extLst>
          </p:cNvPr>
          <p:cNvSpPr/>
          <p:nvPr/>
        </p:nvSpPr>
        <p:spPr>
          <a:xfrm>
            <a:off x="484546" y="3323598"/>
            <a:ext cx="7257245" cy="2123658"/>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3. NMDS plot visualization of Bray-Curtis beta-diversity (k=2) at the Order level by (a) sample </a:t>
            </a:r>
            <a:r>
              <a:rPr lang="en-US" sz="1200" dirty="0" smtClean="0">
                <a:latin typeface="Times New Roman" panose="02020603050405020304" pitchFamily="18" charset="0"/>
                <a:cs typeface="Times New Roman" panose="02020603050405020304" pitchFamily="18" charset="0"/>
              </a:rPr>
              <a:t>type</a:t>
            </a:r>
            <a:r>
              <a:rPr lang="en-US" sz="1200" dirty="0">
                <a:latin typeface="Times New Roman" panose="02020603050405020304" pitchFamily="18" charset="0"/>
                <a:cs typeface="Times New Roman" panose="02020603050405020304" pitchFamily="18" charset="0"/>
              </a:rPr>
              <a:t>, (b) sampling </a:t>
            </a:r>
            <a:r>
              <a:rPr lang="en-US" sz="1200" dirty="0" smtClean="0">
                <a:latin typeface="Times New Roman" panose="02020603050405020304" pitchFamily="18" charset="0"/>
                <a:cs typeface="Times New Roman" panose="02020603050405020304" pitchFamily="18" charset="0"/>
              </a:rPr>
              <a:t>day</a:t>
            </a:r>
            <a:r>
              <a:rPr lang="en-US" sz="1200" dirty="0">
                <a:latin typeface="Times New Roman" panose="02020603050405020304" pitchFamily="18" charset="0"/>
                <a:cs typeface="Times New Roman" panose="02020603050405020304" pitchFamily="18" charset="0"/>
              </a:rPr>
              <a:t>, and (c) treatment. (b) and (c) were calculated using only water samples. The ellipse lines show the 95% confidence interval.  (a) The different types of samples are indicated by colors (Oyster=dashed red, Swab=</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green, Water=dotted blue) and the days are indicated by symbols (Timepoint 1=circle, Timepoint 2=triangle). The water and swab communities were significantly distinct from each other in both trials. (b) The sampling timepoints are indicated by colors (1=</a:t>
            </a:r>
            <a:r>
              <a:rPr lang="en-US" sz="1200" dirty="0" err="1">
                <a:latin typeface="Times New Roman" panose="02020603050405020304" pitchFamily="18" charset="0"/>
                <a:cs typeface="Times New Roman" panose="02020603050405020304" pitchFamily="18" charset="0"/>
              </a:rPr>
              <a:t>longdash</a:t>
            </a:r>
            <a:r>
              <a:rPr lang="en-US" sz="1200" dirty="0">
                <a:latin typeface="Times New Roman" panose="02020603050405020304" pitchFamily="18" charset="0"/>
                <a:cs typeface="Times New Roman" panose="02020603050405020304" pitchFamily="18" charset="0"/>
              </a:rPr>
              <a:t> yellow, 5=</a:t>
            </a:r>
            <a:r>
              <a:rPr lang="en-US" sz="1200" dirty="0" err="1">
                <a:latin typeface="Times New Roman" panose="02020603050405020304" pitchFamily="18" charset="0"/>
                <a:cs typeface="Times New Roman" panose="02020603050405020304" pitchFamily="18" charset="0"/>
              </a:rPr>
              <a:t>shortdash</a:t>
            </a:r>
            <a:r>
              <a:rPr lang="en-US" sz="1200" dirty="0">
                <a:latin typeface="Times New Roman" panose="02020603050405020304" pitchFamily="18" charset="0"/>
                <a:cs typeface="Times New Roman" panose="02020603050405020304" pitchFamily="18" charset="0"/>
              </a:rPr>
              <a:t> red, 8=</a:t>
            </a:r>
            <a:r>
              <a:rPr lang="en-US" sz="1200" dirty="0" err="1">
                <a:latin typeface="Times New Roman" panose="02020603050405020304" pitchFamily="18" charset="0"/>
                <a:cs typeface="Times New Roman" panose="02020603050405020304" pitchFamily="18" charset="0"/>
              </a:rPr>
              <a:t>dashdot</a:t>
            </a:r>
            <a:r>
              <a:rPr lang="en-US" sz="1200" dirty="0">
                <a:latin typeface="Times New Roman" panose="02020603050405020304" pitchFamily="18" charset="0"/>
                <a:cs typeface="Times New Roman" panose="02020603050405020304" pitchFamily="18" charset="0"/>
              </a:rPr>
              <a:t> purple, 9=solid green, 12=dotted blue) and the treatment group is indicated by symbols (control=circle, probiotic treatment=triangle). The water community was significantly different between </a:t>
            </a:r>
            <a:r>
              <a:rPr lang="en-US" sz="1200" dirty="0" err="1">
                <a:latin typeface="Times New Roman" panose="02020603050405020304" pitchFamily="18" charset="0"/>
                <a:cs typeface="Times New Roman" panose="02020603050405020304" pitchFamily="18" charset="0"/>
              </a:rPr>
              <a:t>timepoints</a:t>
            </a:r>
            <a:r>
              <a:rPr lang="en-US" sz="1200" dirty="0">
                <a:latin typeface="Times New Roman" panose="02020603050405020304" pitchFamily="18" charset="0"/>
                <a:cs typeface="Times New Roman" panose="02020603050405020304" pitchFamily="18" charset="0"/>
              </a:rPr>
              <a:t>. (c) The treatment group is indicated by colors (control=light blue dashed, probiotic treatment=dark red dotted) and sampling timepoints are indicated by symbols. No significant differences in community structure in water from control and probiotic-treated tanks was detected when samples from all time points were analyzed together. </a:t>
            </a:r>
          </a:p>
        </p:txBody>
      </p:sp>
      <p:sp>
        <p:nvSpPr>
          <p:cNvPr id="89" name="Rectangle 88">
            <a:extLst>
              <a:ext uri="{FF2B5EF4-FFF2-40B4-BE49-F238E27FC236}">
                <a16:creationId xmlns:a16="http://schemas.microsoft.com/office/drawing/2014/main" xmlns="" id="{5C99D9A4-37EC-42E0-846B-037553E148F9}"/>
              </a:ext>
            </a:extLst>
          </p:cNvPr>
          <p:cNvSpPr/>
          <p:nvPr/>
        </p:nvSpPr>
        <p:spPr>
          <a:xfrm>
            <a:off x="4569330" y="408016"/>
            <a:ext cx="1732987" cy="949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27432" rIns="54864" bIns="27432" numCol="1" spcCol="0" rtlCol="0" fromWordArt="0" anchor="ctr" anchorCtr="0" forceAA="0" compatLnSpc="1">
            <a:prstTxWarp prst="textNoShape">
              <a:avLst/>
            </a:prstTxWarp>
            <a:noAutofit/>
          </a:bodyPr>
          <a:lstStyle/>
          <a:p>
            <a:pPr algn="ctr"/>
            <a:endParaRPr lang="en-US" sz="1080"/>
          </a:p>
        </p:txBody>
      </p:sp>
    </p:spTree>
    <p:extLst>
      <p:ext uri="{BB962C8B-B14F-4D97-AF65-F5344CB8AC3E}">
        <p14:creationId xmlns:p14="http://schemas.microsoft.com/office/powerpoint/2010/main" val="275904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xmlns="" id="{4E8D395E-7873-4E6A-A705-2655CDA6BD6F}"/>
              </a:ext>
            </a:extLst>
          </p:cNvPr>
          <p:cNvPicPr>
            <a:picLocks noChangeAspect="1"/>
          </p:cNvPicPr>
          <p:nvPr/>
        </p:nvPicPr>
        <p:blipFill rotWithShape="1">
          <a:blip r:embed="rId3">
            <a:extLst>
              <a:ext uri="{28A0092B-C50C-407E-A947-70E740481C1C}">
                <a14:useLocalDpi xmlns:a14="http://schemas.microsoft.com/office/drawing/2010/main" val="0"/>
              </a:ext>
            </a:extLst>
          </a:blip>
          <a:srcRect l="35102" t="5523" r="32859" b="56796"/>
          <a:stretch/>
        </p:blipFill>
        <p:spPr>
          <a:xfrm>
            <a:off x="1043177" y="1962241"/>
            <a:ext cx="1344977" cy="1159945"/>
          </a:xfrm>
          <a:prstGeom prst="rect">
            <a:avLst/>
          </a:prstGeom>
        </p:spPr>
      </p:pic>
      <p:pic>
        <p:nvPicPr>
          <p:cNvPr id="96" name="Picture 95">
            <a:extLst>
              <a:ext uri="{FF2B5EF4-FFF2-40B4-BE49-F238E27FC236}">
                <a16:creationId xmlns:a16="http://schemas.microsoft.com/office/drawing/2014/main" xmlns="" id="{85A7D776-4B10-4985-B4BD-757D7E3CA7F2}"/>
              </a:ext>
            </a:extLst>
          </p:cNvPr>
          <p:cNvPicPr>
            <a:picLocks noChangeAspect="1"/>
          </p:cNvPicPr>
          <p:nvPr/>
        </p:nvPicPr>
        <p:blipFill rotWithShape="1">
          <a:blip r:embed="rId3">
            <a:extLst>
              <a:ext uri="{28A0092B-C50C-407E-A947-70E740481C1C}">
                <a14:useLocalDpi xmlns:a14="http://schemas.microsoft.com/office/drawing/2010/main" val="0"/>
              </a:ext>
            </a:extLst>
          </a:blip>
          <a:srcRect l="3912" t="5603" r="64443" b="57094"/>
          <a:stretch/>
        </p:blipFill>
        <p:spPr>
          <a:xfrm>
            <a:off x="1085957" y="661691"/>
            <a:ext cx="1328421" cy="1148348"/>
          </a:xfrm>
          <a:prstGeom prst="rect">
            <a:avLst/>
          </a:prstGeom>
        </p:spPr>
      </p:pic>
      <p:pic>
        <p:nvPicPr>
          <p:cNvPr id="99" name="Picture 98">
            <a:extLst>
              <a:ext uri="{FF2B5EF4-FFF2-40B4-BE49-F238E27FC236}">
                <a16:creationId xmlns:a16="http://schemas.microsoft.com/office/drawing/2014/main" xmlns="" id="{A4D969EB-6C23-4499-949E-83F44D9AB151}"/>
              </a:ext>
            </a:extLst>
          </p:cNvPr>
          <p:cNvPicPr>
            <a:picLocks noChangeAspect="1"/>
          </p:cNvPicPr>
          <p:nvPr/>
        </p:nvPicPr>
        <p:blipFill rotWithShape="1">
          <a:blip r:embed="rId3">
            <a:extLst>
              <a:ext uri="{28A0092B-C50C-407E-A947-70E740481C1C}">
                <a14:useLocalDpi xmlns:a14="http://schemas.microsoft.com/office/drawing/2010/main" val="0"/>
              </a:ext>
            </a:extLst>
          </a:blip>
          <a:srcRect l="67228" t="5523" r="733" b="57131"/>
          <a:stretch/>
        </p:blipFill>
        <p:spPr>
          <a:xfrm>
            <a:off x="1050878" y="3245228"/>
            <a:ext cx="1344978" cy="1149635"/>
          </a:xfrm>
          <a:prstGeom prst="rect">
            <a:avLst/>
          </a:prstGeom>
        </p:spPr>
      </p:pic>
      <p:pic>
        <p:nvPicPr>
          <p:cNvPr id="100" name="Picture 99">
            <a:extLst>
              <a:ext uri="{FF2B5EF4-FFF2-40B4-BE49-F238E27FC236}">
                <a16:creationId xmlns:a16="http://schemas.microsoft.com/office/drawing/2014/main" xmlns="" id="{8F91AB1B-A331-4D4E-9574-3579182C9703}"/>
              </a:ext>
            </a:extLst>
          </p:cNvPr>
          <p:cNvPicPr>
            <a:picLocks noChangeAspect="1"/>
          </p:cNvPicPr>
          <p:nvPr/>
        </p:nvPicPr>
        <p:blipFill rotWithShape="1">
          <a:blip r:embed="rId3">
            <a:extLst>
              <a:ext uri="{28A0092B-C50C-407E-A947-70E740481C1C}">
                <a14:useLocalDpi xmlns:a14="http://schemas.microsoft.com/office/drawing/2010/main" val="0"/>
              </a:ext>
            </a:extLst>
          </a:blip>
          <a:srcRect l="3744" t="55610" r="64076" b="7436"/>
          <a:stretch/>
        </p:blipFill>
        <p:spPr>
          <a:xfrm>
            <a:off x="2654974" y="667081"/>
            <a:ext cx="1350909" cy="1137573"/>
          </a:xfrm>
          <a:prstGeom prst="rect">
            <a:avLst/>
          </a:prstGeom>
        </p:spPr>
      </p:pic>
      <p:pic>
        <p:nvPicPr>
          <p:cNvPr id="101" name="Picture 100">
            <a:extLst>
              <a:ext uri="{FF2B5EF4-FFF2-40B4-BE49-F238E27FC236}">
                <a16:creationId xmlns:a16="http://schemas.microsoft.com/office/drawing/2014/main" xmlns="" id="{804606EB-846C-4319-AF1E-1926C0737A4E}"/>
              </a:ext>
            </a:extLst>
          </p:cNvPr>
          <p:cNvPicPr>
            <a:picLocks noChangeAspect="1"/>
          </p:cNvPicPr>
          <p:nvPr/>
        </p:nvPicPr>
        <p:blipFill rotWithShape="1">
          <a:blip r:embed="rId3">
            <a:extLst>
              <a:ext uri="{28A0092B-C50C-407E-A947-70E740481C1C}">
                <a14:useLocalDpi xmlns:a14="http://schemas.microsoft.com/office/drawing/2010/main" val="0"/>
              </a:ext>
            </a:extLst>
          </a:blip>
          <a:srcRect l="36015" t="55610" r="31946" b="7436"/>
          <a:stretch/>
        </p:blipFill>
        <p:spPr>
          <a:xfrm>
            <a:off x="2686386" y="1962241"/>
            <a:ext cx="1344978" cy="1137573"/>
          </a:xfrm>
          <a:prstGeom prst="rect">
            <a:avLst/>
          </a:prstGeom>
        </p:spPr>
      </p:pic>
      <p:pic>
        <p:nvPicPr>
          <p:cNvPr id="102" name="Picture 101">
            <a:extLst>
              <a:ext uri="{FF2B5EF4-FFF2-40B4-BE49-F238E27FC236}">
                <a16:creationId xmlns:a16="http://schemas.microsoft.com/office/drawing/2014/main" xmlns="" id="{FFF25958-792B-4AB7-9B70-51771F2AE1A6}"/>
              </a:ext>
            </a:extLst>
          </p:cNvPr>
          <p:cNvPicPr>
            <a:picLocks noChangeAspect="1"/>
          </p:cNvPicPr>
          <p:nvPr/>
        </p:nvPicPr>
        <p:blipFill rotWithShape="1">
          <a:blip r:embed="rId3">
            <a:extLst>
              <a:ext uri="{28A0092B-C50C-407E-A947-70E740481C1C}">
                <a14:useLocalDpi xmlns:a14="http://schemas.microsoft.com/office/drawing/2010/main" val="0"/>
              </a:ext>
            </a:extLst>
          </a:blip>
          <a:srcRect l="67961" t="55610" b="7436"/>
          <a:stretch/>
        </p:blipFill>
        <p:spPr>
          <a:xfrm>
            <a:off x="2683130" y="3253249"/>
            <a:ext cx="1344978" cy="1137573"/>
          </a:xfrm>
          <a:prstGeom prst="rect">
            <a:avLst/>
          </a:prstGeom>
        </p:spPr>
      </p:pic>
      <p:sp>
        <p:nvSpPr>
          <p:cNvPr id="97" name="Content Placeholder 2">
            <a:extLst>
              <a:ext uri="{FF2B5EF4-FFF2-40B4-BE49-F238E27FC236}">
                <a16:creationId xmlns:a16="http://schemas.microsoft.com/office/drawing/2014/main" xmlns="" id="{9733AB8D-9C3E-4622-9841-01ED1B47B630}"/>
              </a:ext>
            </a:extLst>
          </p:cNvPr>
          <p:cNvSpPr txBox="1">
            <a:spLocks/>
          </p:cNvSpPr>
          <p:nvPr/>
        </p:nvSpPr>
        <p:spPr>
          <a:xfrm>
            <a:off x="943606" y="179118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22" name="Content Placeholder 2">
            <a:extLst>
              <a:ext uri="{FF2B5EF4-FFF2-40B4-BE49-F238E27FC236}">
                <a16:creationId xmlns:a16="http://schemas.microsoft.com/office/drawing/2014/main" xmlns="" id="{87AD629C-2A97-42AD-AF10-E919DAAEB961}"/>
              </a:ext>
            </a:extLst>
          </p:cNvPr>
          <p:cNvSpPr txBox="1">
            <a:spLocks/>
          </p:cNvSpPr>
          <p:nvPr/>
        </p:nvSpPr>
        <p:spPr>
          <a:xfrm>
            <a:off x="2562032" y="325384"/>
            <a:ext cx="1424451" cy="285159"/>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(b) Number of </a:t>
            </a:r>
            <a:r>
              <a:rPr lang="en-US" sz="1000" i="1" dirty="0">
                <a:solidFill>
                  <a:schemeClr val="tx1"/>
                </a:solidFill>
                <a:latin typeface="Times New Roman" panose="02020603050405020304" pitchFamily="18" charset="0"/>
                <a:cs typeface="Times New Roman" panose="02020603050405020304" pitchFamily="18" charset="0"/>
              </a:rPr>
              <a:t>Oceanospirillales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31" name="Content Placeholder 2">
            <a:extLst>
              <a:ext uri="{FF2B5EF4-FFF2-40B4-BE49-F238E27FC236}">
                <a16:creationId xmlns:a16="http://schemas.microsoft.com/office/drawing/2014/main" xmlns="" id="{09CEB109-C903-4798-9353-55B80241C779}"/>
              </a:ext>
            </a:extLst>
          </p:cNvPr>
          <p:cNvSpPr txBox="1">
            <a:spLocks/>
          </p:cNvSpPr>
          <p:nvPr/>
        </p:nvSpPr>
        <p:spPr>
          <a:xfrm>
            <a:off x="1196383" y="325381"/>
            <a:ext cx="853819" cy="285160"/>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00" dirty="0">
                <a:solidFill>
                  <a:schemeClr val="tx1"/>
                </a:solidFill>
                <a:latin typeface="Times New Roman" panose="02020603050405020304" pitchFamily="18" charset="0"/>
                <a:cs typeface="Times New Roman" panose="02020603050405020304" pitchFamily="18" charset="0"/>
              </a:rPr>
              <a:t>(a) Number of </a:t>
            </a:r>
            <a:r>
              <a:rPr lang="en-US" sz="1000" i="1" dirty="0">
                <a:solidFill>
                  <a:schemeClr val="tx1"/>
                </a:solidFill>
                <a:latin typeface="Times New Roman" panose="02020603050405020304" pitchFamily="18" charset="0"/>
                <a:cs typeface="Times New Roman" panose="02020603050405020304" pitchFamily="18" charset="0"/>
              </a:rPr>
              <a:t>Bacillus</a:t>
            </a:r>
            <a:r>
              <a:rPr lang="en-US" sz="1000" dirty="0">
                <a:solidFill>
                  <a:schemeClr val="tx1"/>
                </a:solidFill>
                <a:latin typeface="Times New Roman" panose="02020603050405020304" pitchFamily="18" charset="0"/>
                <a:cs typeface="Times New Roman" panose="02020603050405020304" pitchFamily="18" charset="0"/>
              </a:rPr>
              <a:t> Reads</a:t>
            </a:r>
          </a:p>
        </p:txBody>
      </p:sp>
      <p:sp>
        <p:nvSpPr>
          <p:cNvPr id="2" name="Rectangle 1">
            <a:extLst>
              <a:ext uri="{FF2B5EF4-FFF2-40B4-BE49-F238E27FC236}">
                <a16:creationId xmlns:a16="http://schemas.microsoft.com/office/drawing/2014/main" xmlns="" id="{7FEDCE83-988C-44C6-ADDE-2B1789642C12}"/>
              </a:ext>
            </a:extLst>
          </p:cNvPr>
          <p:cNvSpPr/>
          <p:nvPr/>
        </p:nvSpPr>
        <p:spPr>
          <a:xfrm>
            <a:off x="4302909" y="1225771"/>
            <a:ext cx="3215606" cy="2308324"/>
          </a:xfrm>
          <a:prstGeom prst="rect">
            <a:avLst/>
          </a:prstGeom>
        </p:spPr>
        <p:txBody>
          <a:bodyPr wrap="square">
            <a:spAutoFit/>
          </a:bodyPr>
          <a:lstStyle/>
          <a:p>
            <a:pPr defTabSz="558818">
              <a:defRPr/>
            </a:pPr>
            <a:r>
              <a:rPr lang="en-US" sz="1200" dirty="0">
                <a:latin typeface="Times New Roman" panose="02020603050405020304" pitchFamily="18" charset="0"/>
                <a:cs typeface="Times New Roman" panose="02020603050405020304" pitchFamily="18" charset="0"/>
              </a:rPr>
              <a:t>Figure 4. Effect of probiotic treatment on abundance of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and (b) </a:t>
            </a:r>
            <a:r>
              <a:rPr lang="en-US" sz="1200" i="1" dirty="0" err="1">
                <a:latin typeface="Times New Roman" panose="02020603050405020304" pitchFamily="18" charset="0"/>
                <a:cs typeface="Times New Roman" panose="02020603050405020304" pitchFamily="18" charset="0"/>
              </a:rPr>
              <a:t>Oceanospirillales</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 water</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Number of reads in treated (dark red) and control (light blue) samples (n=3) are represented for each sampling day and trial. (a) </a:t>
            </a:r>
            <a:r>
              <a:rPr lang="en-US" sz="1200" i="1" dirty="0">
                <a:latin typeface="Times New Roman" panose="02020603050405020304" pitchFamily="18" charset="0"/>
                <a:cs typeface="Times New Roman" panose="02020603050405020304" pitchFamily="18" charset="0"/>
              </a:rPr>
              <a:t>Bacillus</a:t>
            </a:r>
            <a:r>
              <a:rPr lang="en-US" sz="1200" dirty="0">
                <a:latin typeface="Times New Roman" panose="02020603050405020304" pitchFamily="18" charset="0"/>
                <a:cs typeface="Times New Roman" panose="02020603050405020304" pitchFamily="18" charset="0"/>
              </a:rPr>
              <a:t> abundance was significantly higher in the treated than the control water after 5 days of treatment, and (b) </a:t>
            </a:r>
            <a:r>
              <a:rPr lang="en-US" sz="1200" i="1" dirty="0" err="1">
                <a:latin typeface="Times New Roman" panose="02020603050405020304" pitchFamily="18" charset="0"/>
                <a:cs typeface="Times New Roman" panose="02020603050405020304" pitchFamily="18" charset="0"/>
              </a:rPr>
              <a:t>Oceanospirillales</a:t>
            </a:r>
            <a:r>
              <a:rPr lang="en-US" sz="1200" dirty="0">
                <a:latin typeface="Times New Roman" panose="02020603050405020304" pitchFamily="18" charset="0"/>
                <a:cs typeface="Times New Roman" panose="02020603050405020304" pitchFamily="18" charset="0"/>
              </a:rPr>
              <a:t> were consistently more abundant in probiotic-treated tank rearing water, and decreased with time.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p:txBody>
      </p:sp>
      <p:grpSp>
        <p:nvGrpSpPr>
          <p:cNvPr id="38" name="Group 37">
            <a:extLst>
              <a:ext uri="{FF2B5EF4-FFF2-40B4-BE49-F238E27FC236}">
                <a16:creationId xmlns:a16="http://schemas.microsoft.com/office/drawing/2014/main" xmlns="" id="{631D2DF7-71F8-4F03-89D2-8337D4E5396E}"/>
              </a:ext>
            </a:extLst>
          </p:cNvPr>
          <p:cNvGrpSpPr/>
          <p:nvPr/>
        </p:nvGrpSpPr>
        <p:grpSpPr>
          <a:xfrm>
            <a:off x="3052699" y="1975315"/>
            <a:ext cx="581260" cy="246295"/>
            <a:chOff x="1750580" y="2675590"/>
            <a:chExt cx="731520" cy="246295"/>
          </a:xfrm>
        </p:grpSpPr>
        <p:sp>
          <p:nvSpPr>
            <p:cNvPr id="39" name="Content Placeholder 2">
              <a:extLst>
                <a:ext uri="{FF2B5EF4-FFF2-40B4-BE49-F238E27FC236}">
                  <a16:creationId xmlns:a16="http://schemas.microsoft.com/office/drawing/2014/main" xmlns="" id="{9A74A662-C628-4CB0-8B42-43DE95AE2FE6}"/>
                </a:ext>
              </a:extLst>
            </p:cNvPr>
            <p:cNvSpPr txBox="1">
              <a:spLocks/>
            </p:cNvSpPr>
            <p:nvPr/>
          </p:nvSpPr>
          <p:spPr>
            <a:xfrm>
              <a:off x="1924907" y="2675590"/>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0" name="Right Bracket 39">
              <a:extLst>
                <a:ext uri="{FF2B5EF4-FFF2-40B4-BE49-F238E27FC236}">
                  <a16:creationId xmlns:a16="http://schemas.microsoft.com/office/drawing/2014/main" xmlns="" id="{814AD7B5-3F44-41A7-BBAA-9993DBE7695A}"/>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xmlns="" id="{207283EE-8339-4D6B-B539-FBA7DD01A9BB}"/>
              </a:ext>
            </a:extLst>
          </p:cNvPr>
          <p:cNvGrpSpPr/>
          <p:nvPr/>
        </p:nvGrpSpPr>
        <p:grpSpPr>
          <a:xfrm>
            <a:off x="3351919" y="3217568"/>
            <a:ext cx="402336" cy="246295"/>
            <a:chOff x="1750580" y="2681748"/>
            <a:chExt cx="731520" cy="246295"/>
          </a:xfrm>
        </p:grpSpPr>
        <p:sp>
          <p:nvSpPr>
            <p:cNvPr id="42" name="Content Placeholder 2">
              <a:extLst>
                <a:ext uri="{FF2B5EF4-FFF2-40B4-BE49-F238E27FC236}">
                  <a16:creationId xmlns:a16="http://schemas.microsoft.com/office/drawing/2014/main" xmlns="" id="{DCF955FA-9493-4405-AD1A-5592B4EC1FFA}"/>
                </a:ext>
              </a:extLst>
            </p:cNvPr>
            <p:cNvSpPr txBox="1">
              <a:spLocks/>
            </p:cNvSpPr>
            <p:nvPr/>
          </p:nvSpPr>
          <p:spPr>
            <a:xfrm>
              <a:off x="190720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43" name="Right Bracket 42">
              <a:extLst>
                <a:ext uri="{FF2B5EF4-FFF2-40B4-BE49-F238E27FC236}">
                  <a16:creationId xmlns:a16="http://schemas.microsoft.com/office/drawing/2014/main" xmlns="" id="{420E5417-96B6-4273-968F-AE139308755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xmlns="" id="{15BAB4DC-B073-4BCA-99BE-E92292FD0694}"/>
              </a:ext>
            </a:extLst>
          </p:cNvPr>
          <p:cNvGrpSpPr/>
          <p:nvPr/>
        </p:nvGrpSpPr>
        <p:grpSpPr>
          <a:xfrm>
            <a:off x="1570107" y="3978927"/>
            <a:ext cx="285160" cy="246295"/>
            <a:chOff x="1600970" y="2716068"/>
            <a:chExt cx="927553" cy="246295"/>
          </a:xfrm>
        </p:grpSpPr>
        <p:sp>
          <p:nvSpPr>
            <p:cNvPr id="65" name="Content Placeholder 2">
              <a:extLst>
                <a:ext uri="{FF2B5EF4-FFF2-40B4-BE49-F238E27FC236}">
                  <a16:creationId xmlns:a16="http://schemas.microsoft.com/office/drawing/2014/main" xmlns="" id="{3847F348-56F0-4475-B134-FC8F27C79199}"/>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7" name="Right Bracket 66">
              <a:extLst>
                <a:ext uri="{FF2B5EF4-FFF2-40B4-BE49-F238E27FC236}">
                  <a16:creationId xmlns:a16="http://schemas.microsoft.com/office/drawing/2014/main" xmlns="" id="{9E8A0ED4-940A-49B7-98A4-3E52C86F17B8}"/>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6" name="Content Placeholder 2">
            <a:extLst>
              <a:ext uri="{FF2B5EF4-FFF2-40B4-BE49-F238E27FC236}">
                <a16:creationId xmlns:a16="http://schemas.microsoft.com/office/drawing/2014/main" xmlns="" id="{9EC027BB-6312-499D-9A78-196751D6AF71}"/>
              </a:ext>
            </a:extLst>
          </p:cNvPr>
          <p:cNvSpPr>
            <a:spLocks noGrp="1"/>
          </p:cNvSpPr>
          <p:nvPr>
            <p:ph idx="1"/>
          </p:nvPr>
        </p:nvSpPr>
        <p:spPr>
          <a:xfrm rot="16200000">
            <a:off x="372587"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Trial 1</a:t>
            </a:r>
          </a:p>
        </p:txBody>
      </p:sp>
      <p:sp>
        <p:nvSpPr>
          <p:cNvPr id="57" name="Content Placeholder 2">
            <a:extLst>
              <a:ext uri="{FF2B5EF4-FFF2-40B4-BE49-F238E27FC236}">
                <a16:creationId xmlns:a16="http://schemas.microsoft.com/office/drawing/2014/main" xmlns="" id="{BF50380E-CAA2-441A-942F-1FF27AC40DE5}"/>
              </a:ext>
            </a:extLst>
          </p:cNvPr>
          <p:cNvSpPr txBox="1">
            <a:spLocks/>
          </p:cNvSpPr>
          <p:nvPr/>
        </p:nvSpPr>
        <p:spPr>
          <a:xfrm rot="16200000">
            <a:off x="372587" y="3763954"/>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3</a:t>
            </a:r>
          </a:p>
        </p:txBody>
      </p:sp>
      <p:sp>
        <p:nvSpPr>
          <p:cNvPr id="59" name="Content Placeholder 2">
            <a:extLst>
              <a:ext uri="{FF2B5EF4-FFF2-40B4-BE49-F238E27FC236}">
                <a16:creationId xmlns:a16="http://schemas.microsoft.com/office/drawing/2014/main" xmlns="" id="{32EF557B-12B0-45F6-A222-61C89198169B}"/>
              </a:ext>
            </a:extLst>
          </p:cNvPr>
          <p:cNvSpPr txBox="1">
            <a:spLocks/>
          </p:cNvSpPr>
          <p:nvPr/>
        </p:nvSpPr>
        <p:spPr>
          <a:xfrm rot="16200000">
            <a:off x="372587" y="2474048"/>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Trial 2</a:t>
            </a:r>
          </a:p>
        </p:txBody>
      </p:sp>
      <p:sp>
        <p:nvSpPr>
          <p:cNvPr id="98" name="Content Placeholder 2">
            <a:extLst>
              <a:ext uri="{FF2B5EF4-FFF2-40B4-BE49-F238E27FC236}">
                <a16:creationId xmlns:a16="http://schemas.microsoft.com/office/drawing/2014/main" xmlns="" id="{8EDEDD9A-3900-4EAB-84E9-E732027B8321}"/>
              </a:ext>
            </a:extLst>
          </p:cNvPr>
          <p:cNvSpPr txBox="1">
            <a:spLocks/>
          </p:cNvSpPr>
          <p:nvPr/>
        </p:nvSpPr>
        <p:spPr>
          <a:xfrm>
            <a:off x="2561197" y="179643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9</a:t>
            </a:r>
          </a:p>
        </p:txBody>
      </p:sp>
      <p:sp>
        <p:nvSpPr>
          <p:cNvPr id="103" name="Content Placeholder 2">
            <a:extLst>
              <a:ext uri="{FF2B5EF4-FFF2-40B4-BE49-F238E27FC236}">
                <a16:creationId xmlns:a16="http://schemas.microsoft.com/office/drawing/2014/main" xmlns="" id="{D1FE1F86-2248-408B-B305-09C1A54602B1}"/>
              </a:ext>
            </a:extLst>
          </p:cNvPr>
          <p:cNvSpPr txBox="1">
            <a:spLocks/>
          </p:cNvSpPr>
          <p:nvPr/>
        </p:nvSpPr>
        <p:spPr>
          <a:xfrm>
            <a:off x="967669" y="3082862"/>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4" name="Content Placeholder 2">
            <a:extLst>
              <a:ext uri="{FF2B5EF4-FFF2-40B4-BE49-F238E27FC236}">
                <a16:creationId xmlns:a16="http://schemas.microsoft.com/office/drawing/2014/main" xmlns="" id="{F793D6C2-2BED-4A21-B98E-A6FCB0D264FC}"/>
              </a:ext>
            </a:extLst>
          </p:cNvPr>
          <p:cNvSpPr txBox="1">
            <a:spLocks/>
          </p:cNvSpPr>
          <p:nvPr/>
        </p:nvSpPr>
        <p:spPr>
          <a:xfrm>
            <a:off x="2571650" y="3091191"/>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107" name="Content Placeholder 2">
            <a:extLst>
              <a:ext uri="{FF2B5EF4-FFF2-40B4-BE49-F238E27FC236}">
                <a16:creationId xmlns:a16="http://schemas.microsoft.com/office/drawing/2014/main" xmlns="" id="{9ECC819A-563B-4FA4-8A45-C194AB3FDB20}"/>
              </a:ext>
            </a:extLst>
          </p:cNvPr>
          <p:cNvSpPr txBox="1">
            <a:spLocks/>
          </p:cNvSpPr>
          <p:nvPr/>
        </p:nvSpPr>
        <p:spPr>
          <a:xfrm>
            <a:off x="966898"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sp>
        <p:nvSpPr>
          <p:cNvPr id="109" name="Content Placeholder 2">
            <a:extLst>
              <a:ext uri="{FF2B5EF4-FFF2-40B4-BE49-F238E27FC236}">
                <a16:creationId xmlns:a16="http://schemas.microsoft.com/office/drawing/2014/main" xmlns="" id="{FB35A91E-4698-4000-9A51-46256DA07505}"/>
              </a:ext>
            </a:extLst>
          </p:cNvPr>
          <p:cNvSpPr txBox="1">
            <a:spLocks/>
          </p:cNvSpPr>
          <p:nvPr/>
        </p:nvSpPr>
        <p:spPr>
          <a:xfrm>
            <a:off x="2589523" y="4382403"/>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8     Day 12</a:t>
            </a:r>
          </a:p>
        </p:txBody>
      </p:sp>
      <p:grpSp>
        <p:nvGrpSpPr>
          <p:cNvPr id="110" name="Group 109">
            <a:extLst>
              <a:ext uri="{FF2B5EF4-FFF2-40B4-BE49-F238E27FC236}">
                <a16:creationId xmlns:a16="http://schemas.microsoft.com/office/drawing/2014/main" xmlns="" id="{0E3D6C3E-8B2F-4BED-97DF-35217B417587}"/>
              </a:ext>
            </a:extLst>
          </p:cNvPr>
          <p:cNvGrpSpPr/>
          <p:nvPr/>
        </p:nvGrpSpPr>
        <p:grpSpPr>
          <a:xfrm>
            <a:off x="1333698" y="3228998"/>
            <a:ext cx="402336" cy="246295"/>
            <a:chOff x="1750580" y="2681748"/>
            <a:chExt cx="731520" cy="246295"/>
          </a:xfrm>
        </p:grpSpPr>
        <p:sp>
          <p:nvSpPr>
            <p:cNvPr id="111" name="Content Placeholder 2">
              <a:extLst>
                <a:ext uri="{FF2B5EF4-FFF2-40B4-BE49-F238E27FC236}">
                  <a16:creationId xmlns:a16="http://schemas.microsoft.com/office/drawing/2014/main" xmlns="" id="{C93168A1-9133-4429-B9FC-05ECAEE51802}"/>
                </a:ext>
              </a:extLst>
            </p:cNvPr>
            <p:cNvSpPr txBox="1">
              <a:spLocks/>
            </p:cNvSpPr>
            <p:nvPr/>
          </p:nvSpPr>
          <p:spPr>
            <a:xfrm>
              <a:off x="1898984" y="2681748"/>
              <a:ext cx="2851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2" name="Right Bracket 111">
              <a:extLst>
                <a:ext uri="{FF2B5EF4-FFF2-40B4-BE49-F238E27FC236}">
                  <a16:creationId xmlns:a16="http://schemas.microsoft.com/office/drawing/2014/main" xmlns="" id="{BA5024A6-AFF7-4E0B-933B-A98390DF7146}"/>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xmlns="" id="{B7DE5EC4-955C-4AA9-A9EC-D214DF81F6C3}"/>
              </a:ext>
            </a:extLst>
          </p:cNvPr>
          <p:cNvGrpSpPr/>
          <p:nvPr/>
        </p:nvGrpSpPr>
        <p:grpSpPr>
          <a:xfrm>
            <a:off x="1747429" y="3228998"/>
            <a:ext cx="402336" cy="246295"/>
            <a:chOff x="1750580" y="2681748"/>
            <a:chExt cx="731520" cy="246295"/>
          </a:xfrm>
        </p:grpSpPr>
        <p:sp>
          <p:nvSpPr>
            <p:cNvPr id="114" name="Content Placeholder 2">
              <a:extLst>
                <a:ext uri="{FF2B5EF4-FFF2-40B4-BE49-F238E27FC236}">
                  <a16:creationId xmlns:a16="http://schemas.microsoft.com/office/drawing/2014/main" xmlns="" id="{5886BCA6-A8E2-40D7-A4DF-78A5A1E057CE}"/>
                </a:ext>
              </a:extLst>
            </p:cNvPr>
            <p:cNvSpPr txBox="1">
              <a:spLocks/>
            </p:cNvSpPr>
            <p:nvPr/>
          </p:nvSpPr>
          <p:spPr>
            <a:xfrm>
              <a:off x="1838168" y="2681748"/>
              <a:ext cx="472060"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15" name="Right Bracket 114">
              <a:extLst>
                <a:ext uri="{FF2B5EF4-FFF2-40B4-BE49-F238E27FC236}">
                  <a16:creationId xmlns:a16="http://schemas.microsoft.com/office/drawing/2014/main" xmlns="" id="{D6056033-31C9-457F-910C-2471A948AB0D}"/>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xmlns="" id="{22D3FFF6-5CC6-47B5-A026-41787FAF4B4B}"/>
              </a:ext>
            </a:extLst>
          </p:cNvPr>
          <p:cNvGrpSpPr/>
          <p:nvPr/>
        </p:nvGrpSpPr>
        <p:grpSpPr>
          <a:xfrm>
            <a:off x="3042246" y="644200"/>
            <a:ext cx="581260" cy="246295"/>
            <a:chOff x="1750580" y="2675590"/>
            <a:chExt cx="731520" cy="246295"/>
          </a:xfrm>
        </p:grpSpPr>
        <p:sp>
          <p:nvSpPr>
            <p:cNvPr id="120" name="Content Placeholder 2">
              <a:extLst>
                <a:ext uri="{FF2B5EF4-FFF2-40B4-BE49-F238E27FC236}">
                  <a16:creationId xmlns:a16="http://schemas.microsoft.com/office/drawing/2014/main" xmlns="" id="{1CE97636-24B6-4C1A-AE59-5A466DA18FE8}"/>
                </a:ext>
              </a:extLst>
            </p:cNvPr>
            <p:cNvSpPr txBox="1">
              <a:spLocks/>
            </p:cNvSpPr>
            <p:nvPr/>
          </p:nvSpPr>
          <p:spPr>
            <a:xfrm>
              <a:off x="1884150" y="2675590"/>
              <a:ext cx="399538"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21" name="Right Bracket 120">
              <a:extLst>
                <a:ext uri="{FF2B5EF4-FFF2-40B4-BE49-F238E27FC236}">
                  <a16:creationId xmlns:a16="http://schemas.microsoft.com/office/drawing/2014/main" xmlns="" id="{AC248F20-62BB-4876-9D7A-890111FE9729}"/>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pic>
        <p:nvPicPr>
          <p:cNvPr id="124" name="Picture 123">
            <a:extLst>
              <a:ext uri="{FF2B5EF4-FFF2-40B4-BE49-F238E27FC236}">
                <a16:creationId xmlns:a16="http://schemas.microsoft.com/office/drawing/2014/main" xmlns="" id="{97038CDC-231C-4394-8EE8-78D3B4BFF914}"/>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3354" y="3329015"/>
            <a:ext cx="292985" cy="1047909"/>
          </a:xfrm>
          <a:prstGeom prst="rect">
            <a:avLst/>
          </a:prstGeom>
        </p:spPr>
      </p:pic>
      <p:pic>
        <p:nvPicPr>
          <p:cNvPr id="125" name="Picture 124">
            <a:extLst>
              <a:ext uri="{FF2B5EF4-FFF2-40B4-BE49-F238E27FC236}">
                <a16:creationId xmlns:a16="http://schemas.microsoft.com/office/drawing/2014/main" xmlns="" id="{DC18F743-1C03-4676-98D4-8F8838970209}"/>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19512" y="2039149"/>
            <a:ext cx="292985" cy="1047909"/>
          </a:xfrm>
          <a:prstGeom prst="rect">
            <a:avLst/>
          </a:prstGeom>
        </p:spPr>
      </p:pic>
      <p:pic>
        <p:nvPicPr>
          <p:cNvPr id="126" name="Picture 125">
            <a:extLst>
              <a:ext uri="{FF2B5EF4-FFF2-40B4-BE49-F238E27FC236}">
                <a16:creationId xmlns:a16="http://schemas.microsoft.com/office/drawing/2014/main" xmlns="" id="{BB0758A5-0E2C-4896-8581-68EBA841D29E}"/>
              </a:ext>
            </a:extLst>
          </p:cNvPr>
          <p:cNvPicPr>
            <a:picLocks noChangeAspect="1"/>
          </p:cNvPicPr>
          <p:nvPr/>
        </p:nvPicPr>
        <p:blipFill rotWithShape="1">
          <a:blip r:embed="rId4">
            <a:extLst>
              <a:ext uri="{28A0092B-C50C-407E-A947-70E740481C1C}">
                <a14:useLocalDpi xmlns:a14="http://schemas.microsoft.com/office/drawing/2010/main" val="0"/>
              </a:ext>
            </a:extLst>
          </a:blip>
          <a:srcRect l="3828" t="58115" r="89199" b="7875"/>
          <a:stretch/>
        </p:blipFill>
        <p:spPr>
          <a:xfrm>
            <a:off x="2407196" y="742396"/>
            <a:ext cx="292985" cy="1047909"/>
          </a:xfrm>
          <a:prstGeom prst="rect">
            <a:avLst/>
          </a:prstGeom>
        </p:spPr>
      </p:pic>
      <p:pic>
        <p:nvPicPr>
          <p:cNvPr id="128" name="Picture 127">
            <a:extLst>
              <a:ext uri="{FF2B5EF4-FFF2-40B4-BE49-F238E27FC236}">
                <a16:creationId xmlns:a16="http://schemas.microsoft.com/office/drawing/2014/main" xmlns="" id="{4C5DFC89-05ED-4D2D-B497-F47E95245B1A}"/>
              </a:ext>
            </a:extLst>
          </p:cNvPr>
          <p:cNvPicPr>
            <a:picLocks noChangeAspect="1"/>
          </p:cNvPicPr>
          <p:nvPr/>
        </p:nvPicPr>
        <p:blipFill rotWithShape="1">
          <a:blip r:embed="rId4">
            <a:extLst>
              <a:ext uri="{28A0092B-C50C-407E-A947-70E740481C1C}">
                <a14:useLocalDpi xmlns:a14="http://schemas.microsoft.com/office/drawing/2010/main" val="0"/>
              </a:ext>
            </a:extLst>
          </a:blip>
          <a:srcRect l="3054" t="9507" r="92355" b="57146"/>
          <a:stretch/>
        </p:blipFill>
        <p:spPr>
          <a:xfrm>
            <a:off x="955289" y="782748"/>
            <a:ext cx="192908" cy="1027485"/>
          </a:xfrm>
          <a:prstGeom prst="rect">
            <a:avLst/>
          </a:prstGeom>
        </p:spPr>
      </p:pic>
      <p:grpSp>
        <p:nvGrpSpPr>
          <p:cNvPr id="61" name="Group 60">
            <a:extLst>
              <a:ext uri="{FF2B5EF4-FFF2-40B4-BE49-F238E27FC236}">
                <a16:creationId xmlns:a16="http://schemas.microsoft.com/office/drawing/2014/main" xmlns="" id="{805EF72C-ACFD-4105-821B-63D678B7BD61}"/>
              </a:ext>
            </a:extLst>
          </p:cNvPr>
          <p:cNvGrpSpPr/>
          <p:nvPr/>
        </p:nvGrpSpPr>
        <p:grpSpPr>
          <a:xfrm>
            <a:off x="1132674" y="729332"/>
            <a:ext cx="962340" cy="400453"/>
            <a:chOff x="9793461" y="4357665"/>
            <a:chExt cx="1166777" cy="593861"/>
          </a:xfrm>
        </p:grpSpPr>
        <p:sp>
          <p:nvSpPr>
            <p:cNvPr id="70" name="Rectangle 69">
              <a:extLst>
                <a:ext uri="{FF2B5EF4-FFF2-40B4-BE49-F238E27FC236}">
                  <a16:creationId xmlns:a16="http://schemas.microsoft.com/office/drawing/2014/main" xmlns="" id="{7822D2F9-C8AC-4F5C-A754-4304448ECC6E}"/>
                </a:ext>
              </a:extLst>
            </p:cNvPr>
            <p:cNvSpPr/>
            <p:nvPr/>
          </p:nvSpPr>
          <p:spPr>
            <a:xfrm>
              <a:off x="9793461" y="4361172"/>
              <a:ext cx="980317"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79" name="Picture 78">
              <a:extLst>
                <a:ext uri="{FF2B5EF4-FFF2-40B4-BE49-F238E27FC236}">
                  <a16:creationId xmlns:a16="http://schemas.microsoft.com/office/drawing/2014/main" xmlns="" id="{1F3605F8-F0D5-4E6F-8B07-AA633F91BE8C}"/>
                </a:ext>
              </a:extLst>
            </p:cNvPr>
            <p:cNvPicPr>
              <a:picLocks noChangeAspect="1"/>
            </p:cNvPicPr>
            <p:nvPr/>
          </p:nvPicPr>
          <p:blipFill rotWithShape="1">
            <a:blip r:embed="rId5"/>
            <a:srcRect l="90744" t="46946" r="6620" b="44357"/>
            <a:stretch/>
          </p:blipFill>
          <p:spPr>
            <a:xfrm>
              <a:off x="9804671" y="4382914"/>
              <a:ext cx="354632" cy="491481"/>
            </a:xfrm>
            <a:prstGeom prst="rect">
              <a:avLst/>
            </a:prstGeom>
          </p:spPr>
        </p:pic>
        <p:sp>
          <p:nvSpPr>
            <p:cNvPr id="82" name="Content Placeholder 2">
              <a:extLst>
                <a:ext uri="{FF2B5EF4-FFF2-40B4-BE49-F238E27FC236}">
                  <a16:creationId xmlns:a16="http://schemas.microsoft.com/office/drawing/2014/main" xmlns="" id="{E6428148-28B2-4AF6-B89C-165B766608B0}"/>
                </a:ext>
              </a:extLst>
            </p:cNvPr>
            <p:cNvSpPr txBox="1">
              <a:spLocks/>
            </p:cNvSpPr>
            <p:nvPr/>
          </p:nvSpPr>
          <p:spPr>
            <a:xfrm>
              <a:off x="10062018" y="4357665"/>
              <a:ext cx="898220"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pic>
        <p:nvPicPr>
          <p:cNvPr id="129" name="Picture 128">
            <a:extLst>
              <a:ext uri="{FF2B5EF4-FFF2-40B4-BE49-F238E27FC236}">
                <a16:creationId xmlns:a16="http://schemas.microsoft.com/office/drawing/2014/main" xmlns="" id="{EE681B8F-B748-4CCC-8CB7-2FD9B69FF1DF}"/>
              </a:ext>
            </a:extLst>
          </p:cNvPr>
          <p:cNvPicPr>
            <a:picLocks noChangeAspect="1"/>
          </p:cNvPicPr>
          <p:nvPr/>
        </p:nvPicPr>
        <p:blipFill rotWithShape="1">
          <a:blip r:embed="rId4">
            <a:extLst>
              <a:ext uri="{28A0092B-C50C-407E-A947-70E740481C1C}">
                <a14:useLocalDpi xmlns:a14="http://schemas.microsoft.com/office/drawing/2010/main" val="0"/>
              </a:ext>
            </a:extLst>
          </a:blip>
          <a:srcRect l="34857" t="8184" r="60910" b="57808"/>
          <a:stretch/>
        </p:blipFill>
        <p:spPr>
          <a:xfrm>
            <a:off x="963036" y="2042345"/>
            <a:ext cx="177885" cy="1047909"/>
          </a:xfrm>
          <a:prstGeom prst="rect">
            <a:avLst/>
          </a:prstGeom>
        </p:spPr>
      </p:pic>
      <p:pic>
        <p:nvPicPr>
          <p:cNvPr id="130" name="Picture 129">
            <a:extLst>
              <a:ext uri="{FF2B5EF4-FFF2-40B4-BE49-F238E27FC236}">
                <a16:creationId xmlns:a16="http://schemas.microsoft.com/office/drawing/2014/main" xmlns="" id="{95AF6D10-04EE-4BFA-BCE0-4E7AC5C44410}"/>
              </a:ext>
            </a:extLst>
          </p:cNvPr>
          <p:cNvPicPr>
            <a:picLocks noChangeAspect="1"/>
          </p:cNvPicPr>
          <p:nvPr/>
        </p:nvPicPr>
        <p:blipFill rotWithShape="1">
          <a:blip r:embed="rId4">
            <a:extLst>
              <a:ext uri="{28A0092B-C50C-407E-A947-70E740481C1C}">
                <a14:useLocalDpi xmlns:a14="http://schemas.microsoft.com/office/drawing/2010/main" val="0"/>
              </a:ext>
            </a:extLst>
          </a:blip>
          <a:srcRect l="66012" t="5913" r="27682" b="57808"/>
          <a:stretch/>
        </p:blipFill>
        <p:spPr>
          <a:xfrm>
            <a:off x="877771" y="3256684"/>
            <a:ext cx="265023" cy="1117908"/>
          </a:xfrm>
          <a:prstGeom prst="rect">
            <a:avLst/>
          </a:prstGeom>
        </p:spPr>
      </p:pic>
      <p:grpSp>
        <p:nvGrpSpPr>
          <p:cNvPr id="58" name="Group 57">
            <a:extLst>
              <a:ext uri="{FF2B5EF4-FFF2-40B4-BE49-F238E27FC236}">
                <a16:creationId xmlns:a16="http://schemas.microsoft.com/office/drawing/2014/main" xmlns="" id="{50C85957-A929-445E-86E8-DE024E63DCFB}"/>
              </a:ext>
            </a:extLst>
          </p:cNvPr>
          <p:cNvGrpSpPr/>
          <p:nvPr/>
        </p:nvGrpSpPr>
        <p:grpSpPr>
          <a:xfrm>
            <a:off x="1187217" y="3980090"/>
            <a:ext cx="285160" cy="246295"/>
            <a:chOff x="1638149" y="2716068"/>
            <a:chExt cx="927553" cy="246295"/>
          </a:xfrm>
        </p:grpSpPr>
        <p:sp>
          <p:nvSpPr>
            <p:cNvPr id="66" name="Content Placeholder 2">
              <a:extLst>
                <a:ext uri="{FF2B5EF4-FFF2-40B4-BE49-F238E27FC236}">
                  <a16:creationId xmlns:a16="http://schemas.microsoft.com/office/drawing/2014/main" xmlns="" id="{76456FF4-CEB2-4BFD-A2E7-6CEAB9FBCEB3}"/>
                </a:ext>
              </a:extLst>
            </p:cNvPr>
            <p:cNvSpPr txBox="1">
              <a:spLocks/>
            </p:cNvSpPr>
            <p:nvPr/>
          </p:nvSpPr>
          <p:spPr>
            <a:xfrm>
              <a:off x="1638149"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9" name="Right Bracket 68">
              <a:extLst>
                <a:ext uri="{FF2B5EF4-FFF2-40B4-BE49-F238E27FC236}">
                  <a16:creationId xmlns:a16="http://schemas.microsoft.com/office/drawing/2014/main" xmlns="" id="{06A044AB-B83E-4C34-80D3-A7CE73EF2F6F}"/>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71" name="Content Placeholder 2">
            <a:extLst>
              <a:ext uri="{FF2B5EF4-FFF2-40B4-BE49-F238E27FC236}">
                <a16:creationId xmlns:a16="http://schemas.microsoft.com/office/drawing/2014/main" xmlns="" id="{8E25826B-A4B7-4133-8207-E298D4740F15}"/>
              </a:ext>
            </a:extLst>
          </p:cNvPr>
          <p:cNvSpPr txBox="1">
            <a:spLocks/>
          </p:cNvSpPr>
          <p:nvPr/>
        </p:nvSpPr>
        <p:spPr>
          <a:xfrm>
            <a:off x="1215572" y="3519914"/>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
        <p:nvSpPr>
          <p:cNvPr id="72" name="Content Placeholder 2">
            <a:extLst>
              <a:ext uri="{FF2B5EF4-FFF2-40B4-BE49-F238E27FC236}">
                <a16:creationId xmlns:a16="http://schemas.microsoft.com/office/drawing/2014/main" xmlns="" id="{DB6BB517-36FA-41FE-B468-8C7FF3B2011E}"/>
              </a:ext>
            </a:extLst>
          </p:cNvPr>
          <p:cNvSpPr txBox="1">
            <a:spLocks/>
          </p:cNvSpPr>
          <p:nvPr/>
        </p:nvSpPr>
        <p:spPr>
          <a:xfrm>
            <a:off x="1161766" y="2047611"/>
            <a:ext cx="638588" cy="18316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p=0.048 *</a:t>
            </a:r>
          </a:p>
        </p:txBody>
      </p:sp>
      <p:sp>
        <p:nvSpPr>
          <p:cNvPr id="73" name="Content Placeholder 2">
            <a:extLst>
              <a:ext uri="{FF2B5EF4-FFF2-40B4-BE49-F238E27FC236}">
                <a16:creationId xmlns:a16="http://schemas.microsoft.com/office/drawing/2014/main" xmlns="" id="{39A411EC-442C-4E8E-ADCD-44F54EFA2547}"/>
              </a:ext>
            </a:extLst>
          </p:cNvPr>
          <p:cNvSpPr txBox="1">
            <a:spLocks/>
          </p:cNvSpPr>
          <p:nvPr/>
        </p:nvSpPr>
        <p:spPr>
          <a:xfrm>
            <a:off x="1127837" y="1168820"/>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000" dirty="0">
                <a:latin typeface="Times New Roman" panose="02020603050405020304" pitchFamily="18" charset="0"/>
                <a:cs typeface="Times New Roman" panose="02020603050405020304" pitchFamily="18" charset="0"/>
              </a:rPr>
              <a:t>Interaction p=0.056</a:t>
            </a:r>
          </a:p>
        </p:txBody>
      </p:sp>
      <p:grpSp>
        <p:nvGrpSpPr>
          <p:cNvPr id="74" name="Group 73">
            <a:extLst>
              <a:ext uri="{FF2B5EF4-FFF2-40B4-BE49-F238E27FC236}">
                <a16:creationId xmlns:a16="http://schemas.microsoft.com/office/drawing/2014/main" xmlns="" id="{BD1A2AEE-9591-412B-A5C7-A8C88C8EC775}"/>
              </a:ext>
            </a:extLst>
          </p:cNvPr>
          <p:cNvGrpSpPr/>
          <p:nvPr/>
        </p:nvGrpSpPr>
        <p:grpSpPr>
          <a:xfrm>
            <a:off x="3440890" y="1020977"/>
            <a:ext cx="285160" cy="246295"/>
            <a:chOff x="1600970" y="2716068"/>
            <a:chExt cx="927553" cy="246295"/>
          </a:xfrm>
        </p:grpSpPr>
        <p:sp>
          <p:nvSpPr>
            <p:cNvPr id="75" name="Content Placeholder 2">
              <a:extLst>
                <a:ext uri="{FF2B5EF4-FFF2-40B4-BE49-F238E27FC236}">
                  <a16:creationId xmlns:a16="http://schemas.microsoft.com/office/drawing/2014/main" xmlns="" id="{675B971C-C00A-4FF1-B6AF-FAC20AF336B3}"/>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6" name="Right Bracket 75">
              <a:extLst>
                <a:ext uri="{FF2B5EF4-FFF2-40B4-BE49-F238E27FC236}">
                  <a16:creationId xmlns:a16="http://schemas.microsoft.com/office/drawing/2014/main" xmlns="" id="{26EB5289-74AD-4D75-8711-1B4A1BE909AD}"/>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xmlns="" id="{11277A42-F0D0-4DF5-9F38-BD38D480D6D9}"/>
              </a:ext>
            </a:extLst>
          </p:cNvPr>
          <p:cNvGrpSpPr/>
          <p:nvPr/>
        </p:nvGrpSpPr>
        <p:grpSpPr>
          <a:xfrm>
            <a:off x="3514239" y="2335408"/>
            <a:ext cx="285160" cy="246295"/>
            <a:chOff x="1675328" y="2716068"/>
            <a:chExt cx="927553" cy="246295"/>
          </a:xfrm>
        </p:grpSpPr>
        <p:sp>
          <p:nvSpPr>
            <p:cNvPr id="78" name="Content Placeholder 2">
              <a:extLst>
                <a:ext uri="{FF2B5EF4-FFF2-40B4-BE49-F238E27FC236}">
                  <a16:creationId xmlns:a16="http://schemas.microsoft.com/office/drawing/2014/main" xmlns="" id="{B9100766-71C1-488C-BE5D-1EAAB4E01C7E}"/>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0" name="Right Bracket 79">
              <a:extLst>
                <a:ext uri="{FF2B5EF4-FFF2-40B4-BE49-F238E27FC236}">
                  <a16:creationId xmlns:a16="http://schemas.microsoft.com/office/drawing/2014/main" xmlns="" id="{6693F29E-5DEE-47D2-B8ED-11D9FB095F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xmlns="" id="{76CC3524-0443-4396-A4CF-88B7DC28C0B2}"/>
              </a:ext>
            </a:extLst>
          </p:cNvPr>
          <p:cNvGrpSpPr/>
          <p:nvPr/>
        </p:nvGrpSpPr>
        <p:grpSpPr>
          <a:xfrm>
            <a:off x="2921512" y="2166922"/>
            <a:ext cx="285160" cy="246295"/>
            <a:chOff x="1675328" y="2716068"/>
            <a:chExt cx="927553" cy="246295"/>
          </a:xfrm>
        </p:grpSpPr>
        <p:sp>
          <p:nvSpPr>
            <p:cNvPr id="83" name="Content Placeholder 2">
              <a:extLst>
                <a:ext uri="{FF2B5EF4-FFF2-40B4-BE49-F238E27FC236}">
                  <a16:creationId xmlns:a16="http://schemas.microsoft.com/office/drawing/2014/main" xmlns="" id="{CEBF8364-1905-4643-A535-E4C0BBEB7CFF}"/>
                </a:ext>
              </a:extLst>
            </p:cNvPr>
            <p:cNvSpPr txBox="1">
              <a:spLocks/>
            </p:cNvSpPr>
            <p:nvPr/>
          </p:nvSpPr>
          <p:spPr>
            <a:xfrm>
              <a:off x="1675328"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4" name="Right Bracket 83">
              <a:extLst>
                <a:ext uri="{FF2B5EF4-FFF2-40B4-BE49-F238E27FC236}">
                  <a16:creationId xmlns:a16="http://schemas.microsoft.com/office/drawing/2014/main" xmlns="" id="{DE2D2DDE-6D1E-4B54-A37D-E1DA4599102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xmlns="" id="{C6D2C431-0DCD-4E67-BDC2-16ED1AA726C3}"/>
              </a:ext>
            </a:extLst>
          </p:cNvPr>
          <p:cNvGrpSpPr/>
          <p:nvPr/>
        </p:nvGrpSpPr>
        <p:grpSpPr>
          <a:xfrm>
            <a:off x="2861870" y="804588"/>
            <a:ext cx="285160" cy="246295"/>
            <a:chOff x="1600970" y="2716068"/>
            <a:chExt cx="927553" cy="246295"/>
          </a:xfrm>
        </p:grpSpPr>
        <p:sp>
          <p:nvSpPr>
            <p:cNvPr id="87" name="Content Placeholder 2">
              <a:extLst>
                <a:ext uri="{FF2B5EF4-FFF2-40B4-BE49-F238E27FC236}">
                  <a16:creationId xmlns:a16="http://schemas.microsoft.com/office/drawing/2014/main" xmlns="" id="{4B3EF98E-6CB6-4BFC-98C7-E86B20371A4E}"/>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88" name="Right Bracket 87">
              <a:extLst>
                <a:ext uri="{FF2B5EF4-FFF2-40B4-BE49-F238E27FC236}">
                  <a16:creationId xmlns:a16="http://schemas.microsoft.com/office/drawing/2014/main" xmlns="" id="{8734B580-1376-4137-8F04-B9FCEEF97149}"/>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xmlns="" id="{303538E1-50E3-470A-8452-DCC1E3009B1C}"/>
              </a:ext>
            </a:extLst>
          </p:cNvPr>
          <p:cNvGrpSpPr/>
          <p:nvPr/>
        </p:nvGrpSpPr>
        <p:grpSpPr>
          <a:xfrm>
            <a:off x="2778932" y="3722312"/>
            <a:ext cx="285160" cy="246295"/>
            <a:chOff x="1600970" y="2716068"/>
            <a:chExt cx="927553" cy="246295"/>
          </a:xfrm>
        </p:grpSpPr>
        <p:sp>
          <p:nvSpPr>
            <p:cNvPr id="90" name="Content Placeholder 2">
              <a:extLst>
                <a:ext uri="{FF2B5EF4-FFF2-40B4-BE49-F238E27FC236}">
                  <a16:creationId xmlns:a16="http://schemas.microsoft.com/office/drawing/2014/main" xmlns="" id="{0BDBD382-0F56-4888-931D-3668BD369D8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1" name="Right Bracket 90">
              <a:extLst>
                <a:ext uri="{FF2B5EF4-FFF2-40B4-BE49-F238E27FC236}">
                  <a16:creationId xmlns:a16="http://schemas.microsoft.com/office/drawing/2014/main" xmlns="" id="{AB3B770D-FBDA-4F97-B029-1EFB69A83D44}"/>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xmlns="" id="{2669320D-2FB5-4DE7-8588-8412CAC62A28}"/>
              </a:ext>
            </a:extLst>
          </p:cNvPr>
          <p:cNvGrpSpPr/>
          <p:nvPr/>
        </p:nvGrpSpPr>
        <p:grpSpPr>
          <a:xfrm>
            <a:off x="3193736" y="3345927"/>
            <a:ext cx="285160" cy="246295"/>
            <a:chOff x="1600970" y="2716068"/>
            <a:chExt cx="927553" cy="246295"/>
          </a:xfrm>
        </p:grpSpPr>
        <p:sp>
          <p:nvSpPr>
            <p:cNvPr id="93" name="Content Placeholder 2">
              <a:extLst>
                <a:ext uri="{FF2B5EF4-FFF2-40B4-BE49-F238E27FC236}">
                  <a16:creationId xmlns:a16="http://schemas.microsoft.com/office/drawing/2014/main" xmlns="" id="{CB6B68D8-C23D-424B-94B0-EB1E7A73A494}"/>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94" name="Right Bracket 93">
              <a:extLst>
                <a:ext uri="{FF2B5EF4-FFF2-40B4-BE49-F238E27FC236}">
                  <a16:creationId xmlns:a16="http://schemas.microsoft.com/office/drawing/2014/main" xmlns="" id="{6E4C5CD5-FD72-4BDA-B21C-E2B62C772FD6}"/>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xmlns="" id="{15FF7D5A-7F59-4D4D-A7BD-2C2DCB00D6C3}"/>
              </a:ext>
            </a:extLst>
          </p:cNvPr>
          <p:cNvGrpSpPr/>
          <p:nvPr/>
        </p:nvGrpSpPr>
        <p:grpSpPr>
          <a:xfrm>
            <a:off x="3569199" y="3803163"/>
            <a:ext cx="285160" cy="246295"/>
            <a:chOff x="1600970" y="2716068"/>
            <a:chExt cx="927553" cy="246295"/>
          </a:xfrm>
        </p:grpSpPr>
        <p:sp>
          <p:nvSpPr>
            <p:cNvPr id="105" name="Content Placeholder 2">
              <a:extLst>
                <a:ext uri="{FF2B5EF4-FFF2-40B4-BE49-F238E27FC236}">
                  <a16:creationId xmlns:a16="http://schemas.microsoft.com/office/drawing/2014/main" xmlns="" id="{919BFB11-A761-4383-A443-F5814EE57455}"/>
                </a:ext>
              </a:extLst>
            </p:cNvPr>
            <p:cNvSpPr txBox="1">
              <a:spLocks/>
            </p:cNvSpPr>
            <p:nvPr/>
          </p:nvSpPr>
          <p:spPr>
            <a:xfrm>
              <a:off x="1600970" y="2716068"/>
              <a:ext cx="927553" cy="24629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106" name="Right Bracket 105">
              <a:extLst>
                <a:ext uri="{FF2B5EF4-FFF2-40B4-BE49-F238E27FC236}">
                  <a16:creationId xmlns:a16="http://schemas.microsoft.com/office/drawing/2014/main" xmlns="" id="{129C929D-3BA3-4020-ADD3-AF5E01F87D80}"/>
                </a:ext>
              </a:extLst>
            </p:cNvPr>
            <p:cNvSpPr/>
            <p:nvPr/>
          </p:nvSpPr>
          <p:spPr>
            <a:xfrm rot="16200000">
              <a:off x="2116340" y="2467208"/>
              <a:ext cx="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4654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F95AC0C-0C42-4A82-8108-652E74802B70}"/>
              </a:ext>
            </a:extLst>
          </p:cNvPr>
          <p:cNvPicPr>
            <a:picLocks noChangeAspect="1"/>
          </p:cNvPicPr>
          <p:nvPr/>
        </p:nvPicPr>
        <p:blipFill rotWithShape="1">
          <a:blip r:embed="rId3">
            <a:extLst>
              <a:ext uri="{28A0092B-C50C-407E-A947-70E740481C1C}">
                <a14:useLocalDpi xmlns:a14="http://schemas.microsoft.com/office/drawing/2010/main" val="0"/>
              </a:ext>
            </a:extLst>
          </a:blip>
          <a:srcRect t="66413" b="3084"/>
          <a:stretch/>
        </p:blipFill>
        <p:spPr>
          <a:xfrm>
            <a:off x="1003720" y="3216561"/>
            <a:ext cx="2886757" cy="1100692"/>
          </a:xfrm>
          <a:prstGeom prst="rect">
            <a:avLst/>
          </a:prstGeom>
        </p:spPr>
      </p:pic>
      <p:pic>
        <p:nvPicPr>
          <p:cNvPr id="5" name="Picture 4">
            <a:extLst>
              <a:ext uri="{FF2B5EF4-FFF2-40B4-BE49-F238E27FC236}">
                <a16:creationId xmlns:a16="http://schemas.microsoft.com/office/drawing/2014/main" xmlns="" id="{44F93802-46CE-4EDF-8C78-BE369BDB2346}"/>
              </a:ext>
            </a:extLst>
          </p:cNvPr>
          <p:cNvPicPr>
            <a:picLocks noChangeAspect="1"/>
          </p:cNvPicPr>
          <p:nvPr/>
        </p:nvPicPr>
        <p:blipFill rotWithShape="1">
          <a:blip r:embed="rId4">
            <a:extLst>
              <a:ext uri="{28A0092B-C50C-407E-A947-70E740481C1C}">
                <a14:useLocalDpi xmlns:a14="http://schemas.microsoft.com/office/drawing/2010/main" val="0"/>
              </a:ext>
            </a:extLst>
          </a:blip>
          <a:srcRect b="69262"/>
          <a:stretch/>
        </p:blipFill>
        <p:spPr>
          <a:xfrm>
            <a:off x="1003720" y="652897"/>
            <a:ext cx="2886757" cy="1109165"/>
          </a:xfrm>
          <a:prstGeom prst="rect">
            <a:avLst/>
          </a:prstGeom>
        </p:spPr>
      </p:pic>
      <p:pic>
        <p:nvPicPr>
          <p:cNvPr id="47" name="Picture 46">
            <a:extLst>
              <a:ext uri="{FF2B5EF4-FFF2-40B4-BE49-F238E27FC236}">
                <a16:creationId xmlns:a16="http://schemas.microsoft.com/office/drawing/2014/main" xmlns="" id="{12A3471A-51FF-4CD4-86C2-87C9F795C258}"/>
              </a:ext>
            </a:extLst>
          </p:cNvPr>
          <p:cNvPicPr>
            <a:picLocks noChangeAspect="1"/>
          </p:cNvPicPr>
          <p:nvPr/>
        </p:nvPicPr>
        <p:blipFill rotWithShape="1">
          <a:blip r:embed="rId4">
            <a:extLst>
              <a:ext uri="{28A0092B-C50C-407E-A947-70E740481C1C}">
                <a14:useLocalDpi xmlns:a14="http://schemas.microsoft.com/office/drawing/2010/main" val="0"/>
              </a:ext>
            </a:extLst>
          </a:blip>
          <a:srcRect t="33358" b="36281"/>
          <a:stretch/>
        </p:blipFill>
        <p:spPr>
          <a:xfrm>
            <a:off x="1003720" y="1972084"/>
            <a:ext cx="2886757" cy="1095561"/>
          </a:xfrm>
          <a:prstGeom prst="rect">
            <a:avLst/>
          </a:prstGeom>
        </p:spPr>
      </p:pic>
      <p:sp>
        <p:nvSpPr>
          <p:cNvPr id="62" name="Content Placeholder 2">
            <a:extLst>
              <a:ext uri="{FF2B5EF4-FFF2-40B4-BE49-F238E27FC236}">
                <a16:creationId xmlns:a16="http://schemas.microsoft.com/office/drawing/2014/main" xmlns="" id="{C86775A5-F912-449B-8BAC-37CFAA129035}"/>
              </a:ext>
            </a:extLst>
          </p:cNvPr>
          <p:cNvSpPr txBox="1">
            <a:spLocks/>
          </p:cNvSpPr>
          <p:nvPr/>
        </p:nvSpPr>
        <p:spPr>
          <a:xfrm>
            <a:off x="2713955" y="317360"/>
            <a:ext cx="992264" cy="416448"/>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(b) Number of </a:t>
            </a:r>
            <a:r>
              <a:rPr lang="en-US" sz="1050" i="1" dirty="0">
                <a:solidFill>
                  <a:schemeClr val="tx1"/>
                </a:solidFill>
                <a:latin typeface="Times New Roman" panose="02020603050405020304" pitchFamily="18" charset="0"/>
                <a:cs typeface="Times New Roman" panose="02020603050405020304" pitchFamily="18" charset="0"/>
              </a:rPr>
              <a:t>Vibrio</a:t>
            </a:r>
            <a:r>
              <a:rPr lang="en-US" sz="1050" dirty="0">
                <a:solidFill>
                  <a:schemeClr val="tx1"/>
                </a:solidFill>
                <a:latin typeface="Times New Roman" panose="02020603050405020304" pitchFamily="18" charset="0"/>
                <a:cs typeface="Times New Roman" panose="02020603050405020304" pitchFamily="18" charset="0"/>
              </a:rPr>
              <a:t> Reads</a:t>
            </a:r>
          </a:p>
        </p:txBody>
      </p:sp>
      <p:sp>
        <p:nvSpPr>
          <p:cNvPr id="63" name="Content Placeholder 2">
            <a:extLst>
              <a:ext uri="{FF2B5EF4-FFF2-40B4-BE49-F238E27FC236}">
                <a16:creationId xmlns:a16="http://schemas.microsoft.com/office/drawing/2014/main" xmlns="" id="{A1EFC48B-3969-4F7E-8C98-49E58F22EA6C}"/>
              </a:ext>
            </a:extLst>
          </p:cNvPr>
          <p:cNvSpPr txBox="1">
            <a:spLocks/>
          </p:cNvSpPr>
          <p:nvPr/>
        </p:nvSpPr>
        <p:spPr>
          <a:xfrm>
            <a:off x="951786" y="317363"/>
            <a:ext cx="1352092" cy="311867"/>
          </a:xfrm>
          <a:prstGeom prst="rect">
            <a:avLst/>
          </a:prstGeom>
          <a:solidFill>
            <a:schemeClr val="bg1"/>
          </a:solidFill>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050" dirty="0">
                <a:solidFill>
                  <a:schemeClr val="tx1"/>
                </a:solidFill>
                <a:latin typeface="Times New Roman" panose="02020603050405020304" pitchFamily="18" charset="0"/>
                <a:cs typeface="Times New Roman" panose="02020603050405020304" pitchFamily="18" charset="0"/>
              </a:rPr>
              <a:t>(a) </a:t>
            </a:r>
            <a:r>
              <a:rPr lang="en-US" sz="1050" i="1" dirty="0">
                <a:solidFill>
                  <a:schemeClr val="tx1"/>
                </a:solidFill>
                <a:latin typeface="Times New Roman" panose="02020603050405020304" pitchFamily="18" charset="0"/>
                <a:cs typeface="Times New Roman" panose="02020603050405020304" pitchFamily="18" charset="0"/>
              </a:rPr>
              <a:t>Vibrio </a:t>
            </a:r>
            <a:r>
              <a:rPr lang="en-US" sz="1050" dirty="0">
                <a:solidFill>
                  <a:schemeClr val="tx1"/>
                </a:solidFill>
                <a:latin typeface="Times New Roman" panose="02020603050405020304" pitchFamily="18" charset="0"/>
                <a:cs typeface="Times New Roman" panose="02020603050405020304" pitchFamily="18" charset="0"/>
              </a:rPr>
              <a:t>Simpson’s Diversity Index</a:t>
            </a:r>
          </a:p>
        </p:txBody>
      </p:sp>
      <p:sp>
        <p:nvSpPr>
          <p:cNvPr id="20" name="Content Placeholder 2">
            <a:extLst>
              <a:ext uri="{FF2B5EF4-FFF2-40B4-BE49-F238E27FC236}">
                <a16:creationId xmlns:a16="http://schemas.microsoft.com/office/drawing/2014/main" xmlns="" id="{EE87F1DD-4D58-4D13-B427-2DC04946B708}"/>
              </a:ext>
            </a:extLst>
          </p:cNvPr>
          <p:cNvSpPr>
            <a:spLocks noGrp="1"/>
          </p:cNvSpPr>
          <p:nvPr>
            <p:ph idx="1"/>
          </p:nvPr>
        </p:nvSpPr>
        <p:spPr>
          <a:xfrm rot="16200000">
            <a:off x="372587" y="1119973"/>
            <a:ext cx="914400" cy="211596"/>
          </a:xfrm>
          <a:solidFill>
            <a:schemeClr val="bg1"/>
          </a:solidFill>
        </p:spPr>
        <p:txBody>
          <a:bodyPr anchor="b">
            <a:noAutofit/>
          </a:bodyPr>
          <a:lstStyle/>
          <a:p>
            <a:pPr marL="0" indent="0" algn="ctr">
              <a:buNone/>
            </a:pPr>
            <a:r>
              <a:rPr lang="en-US" sz="1400" b="1" dirty="0">
                <a:latin typeface="Times New Roman" panose="02020603050405020304" pitchFamily="18" charset="0"/>
                <a:cs typeface="Times New Roman" panose="02020603050405020304" pitchFamily="18" charset="0"/>
              </a:rPr>
              <a:t>Oyster</a:t>
            </a:r>
          </a:p>
        </p:txBody>
      </p:sp>
      <p:sp>
        <p:nvSpPr>
          <p:cNvPr id="22" name="Content Placeholder 2">
            <a:extLst>
              <a:ext uri="{FF2B5EF4-FFF2-40B4-BE49-F238E27FC236}">
                <a16:creationId xmlns:a16="http://schemas.microsoft.com/office/drawing/2014/main" xmlns="" id="{55D3A03A-9353-4383-8943-89C2B523FB71}"/>
              </a:ext>
            </a:extLst>
          </p:cNvPr>
          <p:cNvSpPr txBox="1">
            <a:spLocks/>
          </p:cNvSpPr>
          <p:nvPr/>
        </p:nvSpPr>
        <p:spPr>
          <a:xfrm rot="16200000">
            <a:off x="372587" y="3755933"/>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Water</a:t>
            </a:r>
          </a:p>
        </p:txBody>
      </p:sp>
      <p:sp>
        <p:nvSpPr>
          <p:cNvPr id="28" name="Content Placeholder 2">
            <a:extLst>
              <a:ext uri="{FF2B5EF4-FFF2-40B4-BE49-F238E27FC236}">
                <a16:creationId xmlns:a16="http://schemas.microsoft.com/office/drawing/2014/main" xmlns="" id="{D0997264-D97E-4A34-A92C-A521FC21D201}"/>
              </a:ext>
            </a:extLst>
          </p:cNvPr>
          <p:cNvSpPr txBox="1">
            <a:spLocks/>
          </p:cNvSpPr>
          <p:nvPr/>
        </p:nvSpPr>
        <p:spPr>
          <a:xfrm rot="16200000">
            <a:off x="372587" y="2466027"/>
            <a:ext cx="914400" cy="211596"/>
          </a:xfrm>
          <a:prstGeom prst="rect">
            <a:avLst/>
          </a:prstGeom>
          <a:solidFill>
            <a:schemeClr val="bg1"/>
          </a:solidFill>
        </p:spPr>
        <p:txBody>
          <a:bodyPr vert="horz" lIns="0" tIns="27432" rIns="0" bIns="27432" rtlCol="0" anchor="b">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Swab</a:t>
            </a:r>
          </a:p>
        </p:txBody>
      </p:sp>
      <p:sp>
        <p:nvSpPr>
          <p:cNvPr id="2" name="Rectangle 1">
            <a:extLst>
              <a:ext uri="{FF2B5EF4-FFF2-40B4-BE49-F238E27FC236}">
                <a16:creationId xmlns:a16="http://schemas.microsoft.com/office/drawing/2014/main" xmlns="" id="{28E04152-1918-42B7-9D2E-D5E53F124C84}"/>
              </a:ext>
            </a:extLst>
          </p:cNvPr>
          <p:cNvSpPr/>
          <p:nvPr/>
        </p:nvSpPr>
        <p:spPr>
          <a:xfrm>
            <a:off x="4132712" y="1588908"/>
            <a:ext cx="3544324" cy="1384995"/>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5. Effect of treatment, time, and samples type on Simpson’s Index of Diversity for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 boxplots) and Total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read abundance (b, bar graph). Representative data from Trial 1 (n=3 tanks per treatment). Note different scales for (b). </a:t>
            </a:r>
            <a:r>
              <a:rPr lang="en-US" sz="1200" b="1" dirty="0">
                <a:latin typeface="Times New Roman" panose="02020603050405020304" pitchFamily="18" charset="0"/>
                <a:cs typeface="Times New Roman" panose="02020603050405020304" pitchFamily="18" charset="0"/>
              </a:rPr>
              <a:t>Significance</a:t>
            </a:r>
            <a:r>
              <a:rPr lang="en-US" sz="1200" dirty="0">
                <a:latin typeface="Times New Roman" panose="02020603050405020304" pitchFamily="18" charset="0"/>
                <a:cs typeface="Times New Roman" panose="02020603050405020304" pitchFamily="18" charset="0"/>
              </a:rPr>
              <a:t>: *p&lt;0.05, **p&lt;0.01, ***p&lt;0.001</a:t>
            </a:r>
          </a:p>
          <a:p>
            <a:pPr algn="just"/>
            <a:endParaRPr lang="en-US" sz="1200" dirty="0">
              <a:latin typeface="Times New Roman" panose="02020603050405020304" pitchFamily="18" charset="0"/>
              <a:cs typeface="Times New Roman" panose="02020603050405020304" pitchFamily="18" charset="0"/>
            </a:endParaRPr>
          </a:p>
        </p:txBody>
      </p:sp>
      <p:sp>
        <p:nvSpPr>
          <p:cNvPr id="49" name="Content Placeholder 2">
            <a:extLst>
              <a:ext uri="{FF2B5EF4-FFF2-40B4-BE49-F238E27FC236}">
                <a16:creationId xmlns:a16="http://schemas.microsoft.com/office/drawing/2014/main" xmlns="" id="{A1EDF521-1FA9-4DFD-BCA7-E346AE50A646}"/>
              </a:ext>
            </a:extLst>
          </p:cNvPr>
          <p:cNvSpPr txBox="1">
            <a:spLocks/>
          </p:cNvSpPr>
          <p:nvPr/>
        </p:nvSpPr>
        <p:spPr>
          <a:xfrm>
            <a:off x="1000653" y="30661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grpSp>
        <p:nvGrpSpPr>
          <p:cNvPr id="68" name="Group 67">
            <a:extLst>
              <a:ext uri="{FF2B5EF4-FFF2-40B4-BE49-F238E27FC236}">
                <a16:creationId xmlns:a16="http://schemas.microsoft.com/office/drawing/2014/main" xmlns="" id="{722CE158-A236-426C-9164-6CEBE1C3AB0F}"/>
              </a:ext>
            </a:extLst>
          </p:cNvPr>
          <p:cNvGrpSpPr/>
          <p:nvPr/>
        </p:nvGrpSpPr>
        <p:grpSpPr>
          <a:xfrm>
            <a:off x="1486239" y="1993488"/>
            <a:ext cx="583272" cy="220254"/>
            <a:chOff x="1750580" y="2677477"/>
            <a:chExt cx="731520" cy="220254"/>
          </a:xfrm>
        </p:grpSpPr>
        <p:sp>
          <p:nvSpPr>
            <p:cNvPr id="69" name="Content Placeholder 2">
              <a:extLst>
                <a:ext uri="{FF2B5EF4-FFF2-40B4-BE49-F238E27FC236}">
                  <a16:creationId xmlns:a16="http://schemas.microsoft.com/office/drawing/2014/main" xmlns="" id="{C322C2C4-1A82-44F1-B95F-CB5243381A78}"/>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70" name="Right Bracket 69">
              <a:extLst>
                <a:ext uri="{FF2B5EF4-FFF2-40B4-BE49-F238E27FC236}">
                  <a16:creationId xmlns:a16="http://schemas.microsoft.com/office/drawing/2014/main" xmlns="" id="{971DFBCA-78A1-4005-99EE-4F923C7B0735}"/>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xmlns="" id="{0F66A860-CDF7-4487-8A9E-3A10E1CE7BCD}"/>
              </a:ext>
            </a:extLst>
          </p:cNvPr>
          <p:cNvGrpSpPr/>
          <p:nvPr/>
        </p:nvGrpSpPr>
        <p:grpSpPr>
          <a:xfrm>
            <a:off x="1489579" y="3239367"/>
            <a:ext cx="583272" cy="220254"/>
            <a:chOff x="1750580" y="2677477"/>
            <a:chExt cx="731520" cy="220254"/>
          </a:xfrm>
        </p:grpSpPr>
        <p:sp>
          <p:nvSpPr>
            <p:cNvPr id="51" name="Content Placeholder 2">
              <a:extLst>
                <a:ext uri="{FF2B5EF4-FFF2-40B4-BE49-F238E27FC236}">
                  <a16:creationId xmlns:a16="http://schemas.microsoft.com/office/drawing/2014/main" xmlns="" id="{71B49BF4-BD37-4811-98A3-63774DC475AA}"/>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52" name="Right Bracket 51">
              <a:extLst>
                <a:ext uri="{FF2B5EF4-FFF2-40B4-BE49-F238E27FC236}">
                  <a16:creationId xmlns:a16="http://schemas.microsoft.com/office/drawing/2014/main" xmlns="" id="{B18DC215-A067-46A9-A8C5-9146FF047E5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xmlns="" id="{9ACED58E-8467-4A79-834F-106F029959EF}"/>
              </a:ext>
            </a:extLst>
          </p:cNvPr>
          <p:cNvGrpSpPr/>
          <p:nvPr/>
        </p:nvGrpSpPr>
        <p:grpSpPr>
          <a:xfrm>
            <a:off x="1917775" y="3352850"/>
            <a:ext cx="270984" cy="110206"/>
            <a:chOff x="1604892" y="2392814"/>
            <a:chExt cx="946579" cy="440155"/>
          </a:xfrm>
        </p:grpSpPr>
        <p:sp>
          <p:nvSpPr>
            <p:cNvPr id="55" name="Content Placeholder 2">
              <a:extLst>
                <a:ext uri="{FF2B5EF4-FFF2-40B4-BE49-F238E27FC236}">
                  <a16:creationId xmlns:a16="http://schemas.microsoft.com/office/drawing/2014/main" xmlns="" id="{9B202390-A123-42A7-9AE8-84FB8212AAFE}"/>
                </a:ext>
              </a:extLst>
            </p:cNvPr>
            <p:cNvSpPr txBox="1">
              <a:spLocks/>
            </p:cNvSpPr>
            <p:nvPr/>
          </p:nvSpPr>
          <p:spPr>
            <a:xfrm>
              <a:off x="1604892" y="2392814"/>
              <a:ext cx="946579" cy="337645"/>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56" name="Right Bracket 55">
              <a:extLst>
                <a:ext uri="{FF2B5EF4-FFF2-40B4-BE49-F238E27FC236}">
                  <a16:creationId xmlns:a16="http://schemas.microsoft.com/office/drawing/2014/main" xmlns="" id="{8C438A05-B2BB-4EFC-8EF2-4F490B19DE0D}"/>
                </a:ext>
              </a:extLst>
            </p:cNvPr>
            <p:cNvSpPr/>
            <p:nvPr/>
          </p:nvSpPr>
          <p:spPr>
            <a:xfrm rot="16200000">
              <a:off x="2116340" y="2467209"/>
              <a:ext cx="0" cy="731519"/>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xmlns="" id="{E9140630-CE3C-4B89-9506-E90A9AD14746}"/>
              </a:ext>
            </a:extLst>
          </p:cNvPr>
          <p:cNvGrpSpPr/>
          <p:nvPr/>
        </p:nvGrpSpPr>
        <p:grpSpPr>
          <a:xfrm>
            <a:off x="2996216" y="678376"/>
            <a:ext cx="545083" cy="220254"/>
            <a:chOff x="1750580" y="2677477"/>
            <a:chExt cx="731520" cy="220254"/>
          </a:xfrm>
        </p:grpSpPr>
        <p:sp>
          <p:nvSpPr>
            <p:cNvPr id="57" name="Content Placeholder 2">
              <a:extLst>
                <a:ext uri="{FF2B5EF4-FFF2-40B4-BE49-F238E27FC236}">
                  <a16:creationId xmlns:a16="http://schemas.microsoft.com/office/drawing/2014/main" xmlns="" id="{E9D970DA-30DF-452E-88E9-F9780889EC70}"/>
                </a:ext>
              </a:extLst>
            </p:cNvPr>
            <p:cNvSpPr txBox="1">
              <a:spLocks/>
            </p:cNvSpPr>
            <p:nvPr/>
          </p:nvSpPr>
          <p:spPr>
            <a:xfrm>
              <a:off x="1880828"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a:t>
              </a:r>
            </a:p>
          </p:txBody>
        </p:sp>
        <p:sp>
          <p:nvSpPr>
            <p:cNvPr id="61" name="Right Bracket 60">
              <a:extLst>
                <a:ext uri="{FF2B5EF4-FFF2-40B4-BE49-F238E27FC236}">
                  <a16:creationId xmlns:a16="http://schemas.microsoft.com/office/drawing/2014/main" xmlns="" id="{F0060869-06ED-495B-9E6A-5555EBBFB607}"/>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xmlns="" id="{3A2DF6AA-5D5D-4E3A-B538-56B4FEB2A763}"/>
              </a:ext>
            </a:extLst>
          </p:cNvPr>
          <p:cNvGrpSpPr/>
          <p:nvPr/>
        </p:nvGrpSpPr>
        <p:grpSpPr>
          <a:xfrm>
            <a:off x="2996216" y="1993488"/>
            <a:ext cx="545083" cy="220254"/>
            <a:chOff x="1750580" y="2677477"/>
            <a:chExt cx="731520" cy="220254"/>
          </a:xfrm>
        </p:grpSpPr>
        <p:sp>
          <p:nvSpPr>
            <p:cNvPr id="65" name="Content Placeholder 2">
              <a:extLst>
                <a:ext uri="{FF2B5EF4-FFF2-40B4-BE49-F238E27FC236}">
                  <a16:creationId xmlns:a16="http://schemas.microsoft.com/office/drawing/2014/main" xmlns="" id="{B717EE33-7FF3-4B67-BD9E-25A30A58A0B7}"/>
                </a:ext>
              </a:extLst>
            </p:cNvPr>
            <p:cNvSpPr txBox="1">
              <a:spLocks/>
            </p:cNvSpPr>
            <p:nvPr/>
          </p:nvSpPr>
          <p:spPr>
            <a:xfrm>
              <a:off x="1907699"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66" name="Right Bracket 65">
              <a:extLst>
                <a:ext uri="{FF2B5EF4-FFF2-40B4-BE49-F238E27FC236}">
                  <a16:creationId xmlns:a16="http://schemas.microsoft.com/office/drawing/2014/main" xmlns="" id="{4E3F99B9-E94C-462C-9B41-EFB00DA741CF}"/>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xmlns="" id="{1A68F2E5-5F79-41DB-9328-B322FCA5E553}"/>
              </a:ext>
            </a:extLst>
          </p:cNvPr>
          <p:cNvGrpSpPr/>
          <p:nvPr/>
        </p:nvGrpSpPr>
        <p:grpSpPr>
          <a:xfrm>
            <a:off x="2950732" y="3240096"/>
            <a:ext cx="545083" cy="220254"/>
            <a:chOff x="1750580" y="2677477"/>
            <a:chExt cx="731520" cy="220254"/>
          </a:xfrm>
        </p:grpSpPr>
        <p:sp>
          <p:nvSpPr>
            <p:cNvPr id="71" name="Content Placeholder 2">
              <a:extLst>
                <a:ext uri="{FF2B5EF4-FFF2-40B4-BE49-F238E27FC236}">
                  <a16:creationId xmlns:a16="http://schemas.microsoft.com/office/drawing/2014/main" xmlns="" id="{20BA5BA8-5579-4CA8-A3CB-0A2AE984D67E}"/>
                </a:ext>
              </a:extLst>
            </p:cNvPr>
            <p:cNvSpPr txBox="1">
              <a:spLocks/>
            </p:cNvSpPr>
            <p:nvPr/>
          </p:nvSpPr>
          <p:spPr>
            <a:xfrm>
              <a:off x="1870064" y="2677477"/>
              <a:ext cx="465401" cy="220254"/>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1000" dirty="0">
                  <a:latin typeface="Times New Roman" panose="02020603050405020304" pitchFamily="18" charset="0"/>
                  <a:cs typeface="Times New Roman" panose="02020603050405020304" pitchFamily="18" charset="0"/>
                </a:rPr>
                <a:t> **</a:t>
              </a:r>
            </a:p>
          </p:txBody>
        </p:sp>
        <p:sp>
          <p:nvSpPr>
            <p:cNvPr id="73" name="Right Bracket 72">
              <a:extLst>
                <a:ext uri="{FF2B5EF4-FFF2-40B4-BE49-F238E27FC236}">
                  <a16:creationId xmlns:a16="http://schemas.microsoft.com/office/drawing/2014/main" xmlns="" id="{AB8BAD1F-088B-41BB-9455-293E990DCD5C}"/>
                </a:ext>
              </a:extLst>
            </p:cNvPr>
            <p:cNvSpPr/>
            <p:nvPr/>
          </p:nvSpPr>
          <p:spPr>
            <a:xfrm rot="16200000">
              <a:off x="2093480" y="2444348"/>
              <a:ext cx="45720" cy="731520"/>
            </a:xfrm>
            <a:prstGeom prst="rightBracket">
              <a:avLst>
                <a:gd name="adj"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xmlns="" id="{F36861A5-C5E5-4196-AF5B-A6ACA7C59511}"/>
              </a:ext>
            </a:extLst>
          </p:cNvPr>
          <p:cNvGrpSpPr/>
          <p:nvPr/>
        </p:nvGrpSpPr>
        <p:grpSpPr>
          <a:xfrm>
            <a:off x="1438319" y="2590657"/>
            <a:ext cx="888660" cy="400453"/>
            <a:chOff x="9737138" y="4357665"/>
            <a:chExt cx="1077442" cy="593861"/>
          </a:xfrm>
        </p:grpSpPr>
        <p:sp>
          <p:nvSpPr>
            <p:cNvPr id="32" name="Rectangle 31">
              <a:extLst>
                <a:ext uri="{FF2B5EF4-FFF2-40B4-BE49-F238E27FC236}">
                  <a16:creationId xmlns:a16="http://schemas.microsoft.com/office/drawing/2014/main" xmlns="" id="{36088EA6-AC11-4080-B97F-B64D4201944D}"/>
                </a:ext>
              </a:extLst>
            </p:cNvPr>
            <p:cNvSpPr/>
            <p:nvPr/>
          </p:nvSpPr>
          <p:spPr>
            <a:xfrm>
              <a:off x="9737138" y="4361172"/>
              <a:ext cx="971142" cy="52511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xmlns="" id="{AAD04D6A-9171-41C1-AFBB-F428B41A232C}"/>
                </a:ext>
              </a:extLst>
            </p:cNvPr>
            <p:cNvPicPr>
              <a:picLocks noChangeAspect="1"/>
            </p:cNvPicPr>
            <p:nvPr/>
          </p:nvPicPr>
          <p:blipFill rotWithShape="1">
            <a:blip r:embed="rId5"/>
            <a:srcRect l="90744" t="46946" r="6620" b="44357"/>
            <a:stretch/>
          </p:blipFill>
          <p:spPr>
            <a:xfrm>
              <a:off x="9794946" y="4382914"/>
              <a:ext cx="221431" cy="491481"/>
            </a:xfrm>
            <a:prstGeom prst="rect">
              <a:avLst/>
            </a:prstGeom>
          </p:spPr>
        </p:pic>
        <p:sp>
          <p:nvSpPr>
            <p:cNvPr id="34" name="Content Placeholder 2">
              <a:extLst>
                <a:ext uri="{FF2B5EF4-FFF2-40B4-BE49-F238E27FC236}">
                  <a16:creationId xmlns:a16="http://schemas.microsoft.com/office/drawing/2014/main" xmlns="" id="{92A4258C-6743-4C20-BDCD-2FE2BE9338BE}"/>
                </a:ext>
              </a:extLst>
            </p:cNvPr>
            <p:cNvSpPr txBox="1">
              <a:spLocks/>
            </p:cNvSpPr>
            <p:nvPr/>
          </p:nvSpPr>
          <p:spPr>
            <a:xfrm>
              <a:off x="9916358" y="4357665"/>
              <a:ext cx="898222" cy="593861"/>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360"/>
                </a:spcAft>
              </a:pPr>
              <a:r>
                <a:rPr lang="en-US" sz="900" dirty="0">
                  <a:solidFill>
                    <a:schemeClr val="tx1"/>
                  </a:solidFill>
                  <a:latin typeface="Times New Roman" panose="02020603050405020304" pitchFamily="18" charset="0"/>
                  <a:cs typeface="Times New Roman" panose="02020603050405020304" pitchFamily="18" charset="0"/>
                </a:rPr>
                <a:t>Control</a:t>
              </a:r>
            </a:p>
            <a:p>
              <a:pPr>
                <a:spcBef>
                  <a:spcPts val="0"/>
                </a:spcBef>
              </a:pPr>
              <a:r>
                <a:rPr lang="en-US" sz="900" dirty="0">
                  <a:solidFill>
                    <a:schemeClr val="tx1"/>
                  </a:solidFill>
                  <a:latin typeface="Times New Roman" panose="02020603050405020304" pitchFamily="18" charset="0"/>
                  <a:cs typeface="Times New Roman" panose="02020603050405020304" pitchFamily="18" charset="0"/>
                </a:rPr>
                <a:t>Treatment</a:t>
              </a:r>
            </a:p>
          </p:txBody>
        </p:sp>
      </p:grpSp>
      <p:sp>
        <p:nvSpPr>
          <p:cNvPr id="74" name="Content Placeholder 2">
            <a:extLst>
              <a:ext uri="{FF2B5EF4-FFF2-40B4-BE49-F238E27FC236}">
                <a16:creationId xmlns:a16="http://schemas.microsoft.com/office/drawing/2014/main" xmlns="" id="{D4A16D9F-9BA9-4755-BAD3-64F6E8C93010}"/>
              </a:ext>
            </a:extLst>
          </p:cNvPr>
          <p:cNvSpPr txBox="1">
            <a:spLocks/>
          </p:cNvSpPr>
          <p:nvPr/>
        </p:nvSpPr>
        <p:spPr>
          <a:xfrm>
            <a:off x="2499843" y="306617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6" name="Content Placeholder 2">
            <a:extLst>
              <a:ext uri="{FF2B5EF4-FFF2-40B4-BE49-F238E27FC236}">
                <a16:creationId xmlns:a16="http://schemas.microsoft.com/office/drawing/2014/main" xmlns="" id="{BFC260C4-5221-4B8E-8CF8-555E0EC68ADC}"/>
              </a:ext>
            </a:extLst>
          </p:cNvPr>
          <p:cNvSpPr txBox="1">
            <a:spLocks/>
          </p:cNvSpPr>
          <p:nvPr/>
        </p:nvSpPr>
        <p:spPr>
          <a:xfrm>
            <a:off x="1000653" y="17578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7" name="Content Placeholder 2">
            <a:extLst>
              <a:ext uri="{FF2B5EF4-FFF2-40B4-BE49-F238E27FC236}">
                <a16:creationId xmlns:a16="http://schemas.microsoft.com/office/drawing/2014/main" xmlns="" id="{E85FD89C-6785-4319-AACC-C98E361677B2}"/>
              </a:ext>
            </a:extLst>
          </p:cNvPr>
          <p:cNvSpPr txBox="1">
            <a:spLocks/>
          </p:cNvSpPr>
          <p:nvPr/>
        </p:nvSpPr>
        <p:spPr>
          <a:xfrm>
            <a:off x="2499843" y="175781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5         Day 12</a:t>
            </a:r>
          </a:p>
        </p:txBody>
      </p:sp>
      <p:sp>
        <p:nvSpPr>
          <p:cNvPr id="78" name="Content Placeholder 2">
            <a:extLst>
              <a:ext uri="{FF2B5EF4-FFF2-40B4-BE49-F238E27FC236}">
                <a16:creationId xmlns:a16="http://schemas.microsoft.com/office/drawing/2014/main" xmlns="" id="{4E180A4C-842B-4FB6-9460-8B78E80A86A6}"/>
              </a:ext>
            </a:extLst>
          </p:cNvPr>
          <p:cNvSpPr txBox="1">
            <a:spLocks/>
          </p:cNvSpPr>
          <p:nvPr/>
        </p:nvSpPr>
        <p:spPr>
          <a:xfrm>
            <a:off x="1000653" y="43576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79" name="Content Placeholder 2">
            <a:extLst>
              <a:ext uri="{FF2B5EF4-FFF2-40B4-BE49-F238E27FC236}">
                <a16:creationId xmlns:a16="http://schemas.microsoft.com/office/drawing/2014/main" xmlns="" id="{465DC564-4895-49F6-83DE-DDE465CD4524}"/>
              </a:ext>
            </a:extLst>
          </p:cNvPr>
          <p:cNvSpPr txBox="1">
            <a:spLocks/>
          </p:cNvSpPr>
          <p:nvPr/>
        </p:nvSpPr>
        <p:spPr>
          <a:xfrm>
            <a:off x="2499843" y="4357697"/>
            <a:ext cx="1472500" cy="99928"/>
          </a:xfrm>
          <a:prstGeom prst="rect">
            <a:avLst/>
          </a:prstGeom>
          <a:solidFill>
            <a:schemeClr val="bg1"/>
          </a:solidFill>
        </p:spPr>
        <p:txBody>
          <a:bodyPr vert="horz" lIns="0" tIns="0" rIns="0" bIns="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spcBef>
                <a:spcPts val="0"/>
              </a:spcBef>
              <a:spcAft>
                <a:spcPts val="0"/>
              </a:spcAft>
            </a:pPr>
            <a:r>
              <a:rPr lang="en-US" sz="900" dirty="0">
                <a:solidFill>
                  <a:schemeClr val="tx1"/>
                </a:solidFill>
                <a:latin typeface="Times New Roman" panose="02020603050405020304" pitchFamily="18" charset="0"/>
                <a:cs typeface="Times New Roman" panose="02020603050405020304" pitchFamily="18" charset="0"/>
              </a:rPr>
              <a:t>Day 1         Day 12</a:t>
            </a:r>
          </a:p>
        </p:txBody>
      </p:sp>
      <p:sp>
        <p:nvSpPr>
          <p:cNvPr id="39" name="Content Placeholder 2">
            <a:extLst>
              <a:ext uri="{FF2B5EF4-FFF2-40B4-BE49-F238E27FC236}">
                <a16:creationId xmlns:a16="http://schemas.microsoft.com/office/drawing/2014/main" xmlns="" id="{5C4ED3BE-132F-4914-98DB-EF36BFD209C2}"/>
              </a:ext>
            </a:extLst>
          </p:cNvPr>
          <p:cNvSpPr txBox="1">
            <a:spLocks/>
          </p:cNvSpPr>
          <p:nvPr/>
        </p:nvSpPr>
        <p:spPr>
          <a:xfrm>
            <a:off x="1722543" y="3962815"/>
            <a:ext cx="638588" cy="301832"/>
          </a:xfrm>
          <a:prstGeom prst="rect">
            <a:avLst/>
          </a:prstGeom>
        </p:spPr>
        <p:txBody>
          <a:bodyPr vert="horz" lIns="0" tIns="27432" rIns="0" bIns="27432"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a:spcBef>
                <a:spcPts val="0"/>
              </a:spcBef>
              <a:buNone/>
            </a:pPr>
            <a:r>
              <a:rPr lang="en-US" sz="1000" dirty="0">
                <a:latin typeface="Times New Roman" panose="02020603050405020304" pitchFamily="18" charset="0"/>
                <a:cs typeface="Times New Roman" panose="02020603050405020304" pitchFamily="18" charset="0"/>
              </a:rPr>
              <a:t>Interaction p=0.019 *</a:t>
            </a:r>
          </a:p>
        </p:txBody>
      </p:sp>
    </p:spTree>
    <p:extLst>
      <p:ext uri="{BB962C8B-B14F-4D97-AF65-F5344CB8AC3E}">
        <p14:creationId xmlns:p14="http://schemas.microsoft.com/office/powerpoint/2010/main" val="13815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D20E16F-3149-40AF-B849-BF9C0C357538}"/>
              </a:ext>
            </a:extLst>
          </p:cNvPr>
          <p:cNvGrpSpPr/>
          <p:nvPr/>
        </p:nvGrpSpPr>
        <p:grpSpPr>
          <a:xfrm>
            <a:off x="4007810" y="2256180"/>
            <a:ext cx="3815753" cy="900246"/>
            <a:chOff x="4038023" y="2210636"/>
            <a:chExt cx="3815753" cy="900246"/>
          </a:xfrm>
        </p:grpSpPr>
        <p:pic>
          <p:nvPicPr>
            <p:cNvPr id="18"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xmlns="" id="{FCA65FF3-CC2A-4479-90EA-16A78A23E291}"/>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7655" t="14783" r="90201" b="45130"/>
            <a:stretch/>
          </p:blipFill>
          <p:spPr bwMode="auto">
            <a:xfrm>
              <a:off x="4328089" y="2228054"/>
              <a:ext cx="3398292" cy="82758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A720B674-DEBB-47AF-915B-9A68472CAF32}"/>
                </a:ext>
              </a:extLst>
            </p:cNvPr>
            <p:cNvSpPr/>
            <p:nvPr/>
          </p:nvSpPr>
          <p:spPr>
            <a:xfrm>
              <a:off x="4285386" y="2210636"/>
              <a:ext cx="3568390" cy="900246"/>
            </a:xfrm>
            <a:prstGeom prst="rect">
              <a:avLst/>
            </a:prstGeom>
          </p:spPr>
          <p:txBody>
            <a:bodyPr wrap="square">
              <a:spAutoFit/>
            </a:bodyPr>
            <a:lstStyle/>
            <a:p>
              <a:pPr defTabSz="548640" fontAlgn="t">
                <a:spcAft>
                  <a:spcPts val="480"/>
                </a:spcAft>
              </a:pPr>
              <a:r>
                <a:rPr lang="en-US" sz="1000" dirty="0">
                  <a:latin typeface="Times New Roman" panose="02020603050405020304" pitchFamily="18" charset="0"/>
                  <a:cs typeface="Times New Roman" panose="02020603050405020304" pitchFamily="18" charset="0"/>
                </a:rPr>
                <a:t>TG: Vibrio alginolyticus strain WW1; GenBank: KX425011.1</a:t>
              </a:r>
            </a:p>
            <a:p>
              <a:pPr defTabSz="548640" fontAlgn="t">
                <a:spcAft>
                  <a:spcPts val="480"/>
                </a:spcAft>
              </a:pPr>
              <a:r>
                <a:rPr lang="en-US" sz="1000" dirty="0">
                  <a:latin typeface="Times New Roman" panose="02020603050405020304" pitchFamily="18" charset="0"/>
                  <a:cs typeface="Times New Roman" panose="02020603050405020304" pitchFamily="18" charset="0"/>
                </a:rPr>
                <a:t>AT: </a:t>
              </a:r>
              <a:r>
                <a:rPr lang="en-US" sz="1000" dirty="0">
                  <a:solidFill>
                    <a:prstClr val="black"/>
                  </a:solidFill>
                  <a:latin typeface="Times New Roman" panose="02020603050405020304" pitchFamily="18" charset="0"/>
                  <a:cs typeface="Times New Roman" panose="02020603050405020304" pitchFamily="18" charset="0"/>
                </a:rPr>
                <a:t>Vibrio </a:t>
              </a:r>
              <a:r>
                <a:rPr lang="en-US" sz="1000" dirty="0" err="1">
                  <a:solidFill>
                    <a:prstClr val="black"/>
                  </a:solidFill>
                  <a:latin typeface="Times New Roman" panose="02020603050405020304" pitchFamily="18" charset="0"/>
                  <a:cs typeface="Times New Roman" panose="02020603050405020304" pitchFamily="18" charset="0"/>
                </a:rPr>
                <a:t>celticus</a:t>
              </a:r>
              <a:r>
                <a:rPr lang="en-US" sz="1000" dirty="0">
                  <a:solidFill>
                    <a:prstClr val="black"/>
                  </a:solidFill>
                  <a:latin typeface="Times New Roman" panose="02020603050405020304" pitchFamily="18" charset="0"/>
                  <a:cs typeface="Times New Roman" panose="02020603050405020304" pitchFamily="18" charset="0"/>
                </a:rPr>
                <a:t>, isolate 5OM18; GenBank: LN832936.1</a:t>
              </a:r>
            </a:p>
            <a:p>
              <a:pPr defTabSz="548640" fontAlgn="t">
                <a:spcAft>
                  <a:spcPts val="480"/>
                </a:spcAft>
              </a:pPr>
              <a:r>
                <a:rPr lang="en-US" sz="1000" dirty="0">
                  <a:solidFill>
                    <a:prstClr val="black"/>
                  </a:solidFill>
                  <a:latin typeface="Times New Roman" panose="02020603050405020304" pitchFamily="18" charset="0"/>
                  <a:cs typeface="Times New Roman" panose="02020603050405020304" pitchFamily="18" charset="0"/>
                </a:rPr>
                <a:t>GT: Vibrio </a:t>
              </a:r>
              <a:r>
                <a:rPr lang="en-US" sz="1000" dirty="0" err="1">
                  <a:solidFill>
                    <a:prstClr val="black"/>
                  </a:solidFill>
                  <a:latin typeface="Times New Roman" panose="02020603050405020304" pitchFamily="18" charset="0"/>
                  <a:cs typeface="Times New Roman" panose="02020603050405020304" pitchFamily="18" charset="0"/>
                </a:rPr>
                <a:t>orientalis</a:t>
              </a:r>
              <a:r>
                <a:rPr lang="en-US" sz="1000" dirty="0">
                  <a:solidFill>
                    <a:prstClr val="black"/>
                  </a:solidFill>
                  <a:latin typeface="Times New Roman" panose="02020603050405020304" pitchFamily="18" charset="0"/>
                  <a:cs typeface="Times New Roman" panose="02020603050405020304" pitchFamily="18" charset="0"/>
                </a:rPr>
                <a:t>, isolate LK2HaP4; GenBank: LT221239.1</a:t>
              </a:r>
            </a:p>
            <a:p>
              <a:pPr defTabSz="548640" fontAlgn="t">
                <a:spcAft>
                  <a:spcPts val="480"/>
                </a:spcAft>
              </a:pPr>
              <a:r>
                <a:rPr lang="en-US" sz="1000" dirty="0">
                  <a:solidFill>
                    <a:prstClr val="black"/>
                  </a:solidFill>
                  <a:latin typeface="Times New Roman" panose="02020603050405020304" pitchFamily="18" charset="0"/>
                  <a:cs typeface="Times New Roman" panose="02020603050405020304" pitchFamily="18" charset="0"/>
                </a:rPr>
                <a:t>GG: </a:t>
              </a:r>
              <a:r>
                <a:rPr lang="en-US" sz="1000" dirty="0" err="1">
                  <a:solidFill>
                    <a:prstClr val="black"/>
                  </a:solidFill>
                  <a:latin typeface="Times New Roman" panose="02020603050405020304" pitchFamily="18" charset="0"/>
                  <a:cs typeface="Times New Roman" panose="02020603050405020304" pitchFamily="18" charset="0"/>
                </a:rPr>
                <a:t>Halovibrio</a:t>
              </a:r>
              <a:r>
                <a:rPr lang="en-US" sz="1000" dirty="0">
                  <a:solidFill>
                    <a:prstClr val="black"/>
                  </a:solidFill>
                  <a:latin typeface="Times New Roman" panose="02020603050405020304" pitchFamily="18" charset="0"/>
                  <a:cs typeface="Times New Roman" panose="02020603050405020304" pitchFamily="18" charset="0"/>
                </a:rPr>
                <a:t> sp. strain 5F5; GenBank: KY636397.1</a:t>
              </a:r>
            </a:p>
          </p:txBody>
        </p:sp>
        <p:pic>
          <p:nvPicPr>
            <p:cNvPr id="10"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xmlns="" id="{4F221296-717F-4E74-84EB-1AC9900D9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87" t="14783" r="88893" b="45130"/>
            <a:stretch/>
          </p:blipFill>
          <p:spPr bwMode="auto">
            <a:xfrm>
              <a:off x="4038023" y="2228055"/>
              <a:ext cx="305085" cy="830997"/>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xmlns="" id="{E59D91EE-05A1-4312-BEC3-294AE3FAA8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13" r="83620"/>
          <a:stretch/>
        </p:blipFill>
        <p:spPr bwMode="auto">
          <a:xfrm>
            <a:off x="1090060" y="230798"/>
            <a:ext cx="68495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xmlns="" id="{6CF7DB8F-2006-4B9E-8A18-05D56C2E4D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040" t="3813" r="60134"/>
          <a:stretch/>
        </p:blipFill>
        <p:spPr bwMode="auto">
          <a:xfrm>
            <a:off x="781495" y="230798"/>
            <a:ext cx="494516"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xmlns="" id="{F035DCDF-17E3-4960-BE87-BDB684FAB9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874" t="3813" r="25128"/>
          <a:stretch/>
        </p:blipFill>
        <p:spPr bwMode="auto">
          <a:xfrm>
            <a:off x="1804569" y="230798"/>
            <a:ext cx="501708" cy="31317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xmlns="" id="{4D18BC12-9447-4004-B729-BE5CB1E7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636" t="3813"/>
          <a:stretch/>
        </p:blipFill>
        <p:spPr bwMode="auto">
          <a:xfrm>
            <a:off x="2848621" y="230798"/>
            <a:ext cx="558811" cy="31317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xmlns="" id="{F4A8499F-6A56-4F34-8F4A-0FF125088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01" t="3813" r="13226" b="6702"/>
          <a:stretch/>
        </p:blipFill>
        <p:spPr bwMode="auto">
          <a:xfrm>
            <a:off x="3352486" y="230798"/>
            <a:ext cx="492302" cy="29135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 descr="RWUI -05-04 - &#10;RWUI -05-05 - &#10;RWUI -05-06 - &#10;RWUI -05-07 - &#10;RWUI -05-08 - &#10;RWUI -05-09 - &#10;RWUI -05-10 - &#10;RWUI -05-11 - &#10;RWUI -05-12 - &#10;RWUI -08-04 - &#10;RWUI -08-05 - &#10;RWUI -08-06 - &#10;RWUI -08-07 - &#10;RWUI -08-08 - &#10;RWUI -08-09 - &#10;RWUI -08-10 - &#10;RWUI -08-11 - &#10;RWUI -08-12 - &#10;RWUI -12-04 - &#10;RWUI -12-05 - &#10;RWUI -12-06 - &#10;RWU1-12-10- &#10;RWU1-12-11 - &#10;RWU1-12-12- &#10;Oligotypes &#10;ö &#10;o &#10;o &#10;o &#10;3 &#10;O &#10;3 &#10;o &#10;ö &#10;O &#10;CO &#10;00 &#10;CD ">
            <a:extLst>
              <a:ext uri="{FF2B5EF4-FFF2-40B4-BE49-F238E27FC236}">
                <a16:creationId xmlns:a16="http://schemas.microsoft.com/office/drawing/2014/main" xmlns="" id="{5E60F187-196D-4521-9359-A7B83B5709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13" t="3813" r="48161"/>
          <a:stretch/>
        </p:blipFill>
        <p:spPr bwMode="auto">
          <a:xfrm>
            <a:off x="2323147" y="230798"/>
            <a:ext cx="494516" cy="31317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415660B2-BE06-4622-88B6-E11766349635}"/>
              </a:ext>
            </a:extLst>
          </p:cNvPr>
          <p:cNvSpPr/>
          <p:nvPr/>
        </p:nvSpPr>
        <p:spPr>
          <a:xfrm>
            <a:off x="439988" y="4002835"/>
            <a:ext cx="7429562" cy="830997"/>
          </a:xfrm>
          <a:prstGeom prst="rect">
            <a:avLst/>
          </a:prstGeom>
        </p:spPr>
        <p:txBody>
          <a:bodyPr wrap="square">
            <a:spAutoFit/>
          </a:bodyPr>
          <a:lstStyle/>
          <a:p>
            <a:pPr algn="just"/>
            <a:r>
              <a:rPr lang="en-US" sz="1200" dirty="0">
                <a:latin typeface="Times New Roman" panose="02020603050405020304" pitchFamily="18" charset="0"/>
                <a:cs typeface="Times New Roman" panose="02020603050405020304" pitchFamily="18" charset="0"/>
              </a:rPr>
              <a:t>Figure 6. </a:t>
            </a:r>
            <a:r>
              <a:rPr lang="en-US" sz="1200" i="1" dirty="0">
                <a:latin typeface="Times New Roman" panose="02020603050405020304" pitchFamily="18" charset="0"/>
                <a:cs typeface="Times New Roman" panose="02020603050405020304" pitchFamily="18" charset="0"/>
              </a:rPr>
              <a:t>Vibrio </a:t>
            </a:r>
            <a:r>
              <a:rPr lang="en-US" sz="1200" dirty="0">
                <a:latin typeface="Times New Roman" panose="02020603050405020304" pitchFamily="18" charset="0"/>
                <a:cs typeface="Times New Roman" panose="02020603050405020304" pitchFamily="18" charset="0"/>
              </a:rPr>
              <a:t>spp. oligotypes in Control (CON) and Treatment (T) water samples on Days 5, 8, and 12 from Trial 3. These 8 oligotypes were generated from changes in positions 23 and 37 in a total of 1727 sequences, represented with the 2 letter abbreviations in the legend. The taxonomy of the 4 most abundant oligotypes is shown. </a:t>
            </a:r>
            <a:r>
              <a:rPr lang="en-US" sz="1200" i="1" dirty="0">
                <a:latin typeface="Times New Roman" panose="02020603050405020304" pitchFamily="18" charset="0"/>
                <a:cs typeface="Times New Roman" panose="02020603050405020304" pitchFamily="18" charset="0"/>
              </a:rPr>
              <a:t>Vibrio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oligotypes</a:t>
            </a:r>
            <a:r>
              <a:rPr lang="en-US" sz="1200" dirty="0">
                <a:latin typeface="Times New Roman" panose="02020603050405020304" pitchFamily="18" charset="0"/>
                <a:cs typeface="Times New Roman" panose="02020603050405020304" pitchFamily="18" charset="0"/>
              </a:rPr>
              <a:t> showed differences in succession of species over time between control and treatment rearing water.</a:t>
            </a:r>
          </a:p>
        </p:txBody>
      </p:sp>
      <p:sp>
        <p:nvSpPr>
          <p:cNvPr id="20" name="Rectangle 19">
            <a:extLst>
              <a:ext uri="{FF2B5EF4-FFF2-40B4-BE49-F238E27FC236}">
                <a16:creationId xmlns:a16="http://schemas.microsoft.com/office/drawing/2014/main" xmlns="" id="{390CA82D-D990-4474-AACB-5F7D8921B127}"/>
              </a:ext>
            </a:extLst>
          </p:cNvPr>
          <p:cNvSpPr/>
          <p:nvPr/>
        </p:nvSpPr>
        <p:spPr>
          <a:xfrm rot="16200000">
            <a:off x="-569273" y="1348142"/>
            <a:ext cx="2336923" cy="261610"/>
          </a:xfrm>
          <a:prstGeom prst="rect">
            <a:avLst/>
          </a:prstGeom>
          <a:solidFill>
            <a:schemeClr val="bg1"/>
          </a:solidFill>
        </p:spPr>
        <p:txBody>
          <a:bodyPr wrap="square">
            <a:spAutoFit/>
          </a:bodyPr>
          <a:lstStyle/>
          <a:p>
            <a:pPr algn="ctr" fontAlgn="t">
              <a:tabLst>
                <a:tab pos="1376363" algn="l"/>
              </a:tabLst>
            </a:pPr>
            <a:r>
              <a:rPr lang="en-US" sz="1100" dirty="0">
                <a:latin typeface="Times New Roman" panose="02020603050405020304" pitchFamily="18" charset="0"/>
                <a:cs typeface="Times New Roman" panose="02020603050405020304" pitchFamily="18" charset="0"/>
              </a:rPr>
              <a:t>Percent Abundance of Oligotypes</a:t>
            </a:r>
          </a:p>
        </p:txBody>
      </p:sp>
      <p:graphicFrame>
        <p:nvGraphicFramePr>
          <p:cNvPr id="26" name="Table 25">
            <a:extLst>
              <a:ext uri="{FF2B5EF4-FFF2-40B4-BE49-F238E27FC236}">
                <a16:creationId xmlns:a16="http://schemas.microsoft.com/office/drawing/2014/main" xmlns="" id="{06CCDF83-1AAC-4B92-833A-F9B4E9D85B91}"/>
              </a:ext>
            </a:extLst>
          </p:cNvPr>
          <p:cNvGraphicFramePr>
            <a:graphicFrameLocks noGrp="1"/>
          </p:cNvGraphicFramePr>
          <p:nvPr>
            <p:extLst>
              <p:ext uri="{D42A27DB-BD31-4B8C-83A1-F6EECF244321}">
                <p14:modId xmlns:p14="http://schemas.microsoft.com/office/powerpoint/2010/main" val="509832162"/>
              </p:ext>
            </p:extLst>
          </p:nvPr>
        </p:nvGraphicFramePr>
        <p:xfrm>
          <a:off x="768609" y="230794"/>
          <a:ext cx="3089514" cy="3135398"/>
        </p:xfrm>
        <a:graphic>
          <a:graphicData uri="http://schemas.openxmlformats.org/drawingml/2006/table">
            <a:tbl>
              <a:tblPr lastRow="1" bandRow="1">
                <a:tableStyleId>{8EC20E35-A176-4012-BC5E-935CFFF8708E}</a:tableStyleId>
              </a:tblPr>
              <a:tblGrid>
                <a:gridCol w="385634">
                  <a:extLst>
                    <a:ext uri="{9D8B030D-6E8A-4147-A177-3AD203B41FA5}">
                      <a16:colId xmlns:a16="http://schemas.microsoft.com/office/drawing/2014/main" xmlns="" val="1979778462"/>
                    </a:ext>
                  </a:extLst>
                </a:gridCol>
                <a:gridCol w="644204">
                  <a:extLst>
                    <a:ext uri="{9D8B030D-6E8A-4147-A177-3AD203B41FA5}">
                      <a16:colId xmlns:a16="http://schemas.microsoft.com/office/drawing/2014/main" xmlns="" val="1876456677"/>
                    </a:ext>
                  </a:extLst>
                </a:gridCol>
                <a:gridCol w="514919">
                  <a:extLst>
                    <a:ext uri="{9D8B030D-6E8A-4147-A177-3AD203B41FA5}">
                      <a16:colId xmlns:a16="http://schemas.microsoft.com/office/drawing/2014/main" xmlns="" val="3056925298"/>
                    </a:ext>
                  </a:extLst>
                </a:gridCol>
                <a:gridCol w="514919">
                  <a:extLst>
                    <a:ext uri="{9D8B030D-6E8A-4147-A177-3AD203B41FA5}">
                      <a16:colId xmlns:a16="http://schemas.microsoft.com/office/drawing/2014/main" xmlns="" val="3046989232"/>
                    </a:ext>
                  </a:extLst>
                </a:gridCol>
                <a:gridCol w="514919">
                  <a:extLst>
                    <a:ext uri="{9D8B030D-6E8A-4147-A177-3AD203B41FA5}">
                      <a16:colId xmlns:a16="http://schemas.microsoft.com/office/drawing/2014/main" xmlns="" val="1416670930"/>
                    </a:ext>
                  </a:extLst>
                </a:gridCol>
                <a:gridCol w="514919">
                  <a:extLst>
                    <a:ext uri="{9D8B030D-6E8A-4147-A177-3AD203B41FA5}">
                      <a16:colId xmlns:a16="http://schemas.microsoft.com/office/drawing/2014/main" xmlns="" val="3850355546"/>
                    </a:ext>
                  </a:extLst>
                </a:gridCol>
              </a:tblGrid>
              <a:tr h="2659821">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731520" rtl="0" eaLnBrk="1" fontAlgn="auto" latinLnBrk="0" hangingPunct="1">
                        <a:lnSpc>
                          <a:spcPct val="100000"/>
                        </a:lnSpc>
                        <a:spcBef>
                          <a:spcPts val="0"/>
                        </a:spcBef>
                        <a:spcAft>
                          <a:spcPts val="0"/>
                        </a:spcAft>
                        <a:buClrTx/>
                        <a:buSzTx/>
                        <a:buFontTx/>
                        <a:buNone/>
                        <a:tabLst/>
                        <a:defRPr/>
                      </a:pPr>
                      <a:endParaRPr lang="en-US" sz="600" dirty="0">
                        <a:latin typeface="Times New Roman" panose="02020603050405020304" pitchFamily="18" charset="0"/>
                        <a:cs typeface="Times New Roman" panose="02020603050405020304" pitchFamily="18" charset="0"/>
                      </a:endParaRPr>
                    </a:p>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600" dirty="0">
                        <a:latin typeface="Times New Roman" panose="02020603050405020304" pitchFamily="18" charset="0"/>
                        <a:cs typeface="Times New Roman" panose="02020603050405020304" pitchFamily="18" charset="0"/>
                      </a:endParaRP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643356154"/>
                  </a:ext>
                </a:extLst>
              </a:tr>
              <a:tr h="198419">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CON</a:t>
                      </a:r>
                    </a:p>
                  </a:txBody>
                  <a:tcPr marL="54864" marR="54864"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900" dirty="0">
                          <a:latin typeface="Times New Roman" panose="02020603050405020304" pitchFamily="18" charset="0"/>
                          <a:cs typeface="Times New Roman" panose="02020603050405020304" pitchFamily="18" charset="0"/>
                        </a:rPr>
                        <a:t>T</a:t>
                      </a:r>
                    </a:p>
                  </a:txBody>
                  <a:tcPr marL="54864" marR="54864" marT="27432" marB="27432"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3162087540"/>
                  </a:ext>
                </a:extLst>
              </a:tr>
              <a:tr h="277158">
                <a:tc gridSpan="2">
                  <a:txBody>
                    <a:bodyPr/>
                    <a:lstStyle/>
                    <a:p>
                      <a:pPr algn="ctr"/>
                      <a:r>
                        <a:rPr lang="en-US" sz="1400" dirty="0">
                          <a:latin typeface="Times New Roman" panose="02020603050405020304" pitchFamily="18" charset="0"/>
                          <a:cs typeface="Times New Roman" panose="02020603050405020304" pitchFamily="18" charset="0"/>
                        </a:rPr>
                        <a:t>Day 5</a:t>
                      </a:r>
                    </a:p>
                  </a:txBody>
                  <a:tcPr marL="54864" marR="54864" marT="27432" marB="27432" anchor="ctr">
                    <a:lnL w="381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8</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tc gridSpan="2">
                  <a:txBody>
                    <a:bodyPr/>
                    <a:lstStyle/>
                    <a:p>
                      <a:pPr algn="ctr"/>
                      <a:r>
                        <a:rPr lang="en-US" sz="1400" dirty="0">
                          <a:latin typeface="Times New Roman" panose="02020603050405020304" pitchFamily="18" charset="0"/>
                          <a:cs typeface="Times New Roman" panose="02020603050405020304" pitchFamily="18" charset="0"/>
                        </a:rPr>
                        <a:t>Day 12</a:t>
                      </a:r>
                    </a:p>
                  </a:txBody>
                  <a:tcPr marL="54864" marR="54864" marT="27432" marB="27432" anchor="ctr">
                    <a:lnL w="381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233872474"/>
                  </a:ext>
                </a:extLst>
              </a:tr>
            </a:tbl>
          </a:graphicData>
        </a:graphic>
      </p:graphicFrame>
      <p:pic>
        <p:nvPicPr>
          <p:cNvPr id="16" name="Picture 2" descr="579 &#10;484 &#10;226 &#10;156 &#10;103 &#10;103 &#10;28 &#10;15 &#10;TACTCTTGACATCCAGAGAACTTÜCCAGAGACGGATTSGTGCCTTCGGGAACTCTGAGAC &#10;AT b &#10;TACTCTTGACATCCAGAGAAGCCAGTGGAGACACAGGÜGTGCCTTCGGGAGCTCTGAGAC &#10;TACTCTTGACATCCAGAGAAGC#AAGAGATTCTGGÜGTGCCTTCGGGAACTCTGAGAC &#10;TACTCTTGACATCCTGCGAACTTÉCTAGAGATAGCTTSGTGCCTTCGGGAGCGCAGTGAC &#10;GA b &#10;TACTCTTGACATCCAGAGAACTCÉCTAGAGATAGCTTÄGTGCCTTCGGGAACTCTGAGAC &#10;TACTCTTGACATCCAGAGAAGCCAGCGGAGACGCAG#GTGCCTTCGGGAGCTCTGAGAC &#10;O AA b TACTCTTGACATCCAGAGAATCCAGCGGAGACGCAGGÄGTGCCTTCGGGAACTCTGAGAC &#10;TACTCTTGACATCCAGAGAACTTÜCCAGAGATGGATT#TGCCTTCGGGAACTCTGAGAC ">
            <a:extLst>
              <a:ext uri="{FF2B5EF4-FFF2-40B4-BE49-F238E27FC236}">
                <a16:creationId xmlns:a16="http://schemas.microsoft.com/office/drawing/2014/main" xmlns="" id="{5E41CF7B-DE7F-4FED-94EE-78F0E8D64F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29"/>
          <a:stretch/>
        </p:blipFill>
        <p:spPr bwMode="auto">
          <a:xfrm>
            <a:off x="4114800" y="515200"/>
            <a:ext cx="3754750" cy="161736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xmlns="" id="{5C31473C-AFEB-41AE-B9E2-1BC5E70E1017}"/>
              </a:ext>
            </a:extLst>
          </p:cNvPr>
          <p:cNvSpPr/>
          <p:nvPr/>
        </p:nvSpPr>
        <p:spPr>
          <a:xfrm>
            <a:off x="4901119" y="276965"/>
            <a:ext cx="2336923" cy="261610"/>
          </a:xfrm>
          <a:prstGeom prst="rect">
            <a:avLst/>
          </a:prstGeom>
          <a:solidFill>
            <a:schemeClr val="bg1"/>
          </a:solidFill>
        </p:spPr>
        <p:txBody>
          <a:bodyPr wrap="square">
            <a:spAutoFit/>
          </a:bodyPr>
          <a:lstStyle/>
          <a:p>
            <a:pPr algn="ctr" fontAlgn="t">
              <a:tabLst>
                <a:tab pos="1376363" algn="l"/>
              </a:tabLst>
            </a:pPr>
            <a:r>
              <a:rPr lang="en-US" sz="1100" dirty="0">
                <a:latin typeface="Times New Roman" panose="02020603050405020304" pitchFamily="18" charset="0"/>
                <a:cs typeface="Times New Roman" panose="02020603050405020304" pitchFamily="18" charset="0"/>
              </a:rPr>
              <a:t>Oligotypes</a:t>
            </a:r>
          </a:p>
        </p:txBody>
      </p:sp>
      <p:sp>
        <p:nvSpPr>
          <p:cNvPr id="19" name="Rectangle 18">
            <a:extLst>
              <a:ext uri="{FF2B5EF4-FFF2-40B4-BE49-F238E27FC236}">
                <a16:creationId xmlns:a16="http://schemas.microsoft.com/office/drawing/2014/main" xmlns="" id="{6A2CDC1D-DAA1-48BB-9BA0-3AADCF759453}"/>
              </a:ext>
            </a:extLst>
          </p:cNvPr>
          <p:cNvSpPr/>
          <p:nvPr/>
        </p:nvSpPr>
        <p:spPr>
          <a:xfrm rot="16200000">
            <a:off x="3057347" y="1207440"/>
            <a:ext cx="1940391" cy="261610"/>
          </a:xfrm>
          <a:prstGeom prst="rect">
            <a:avLst/>
          </a:prstGeom>
          <a:noFill/>
        </p:spPr>
        <p:txBody>
          <a:bodyPr wrap="square">
            <a:spAutoFit/>
          </a:bodyPr>
          <a:lstStyle/>
          <a:p>
            <a:pPr algn="ctr" fontAlgn="t">
              <a:tabLst>
                <a:tab pos="1376363" algn="l"/>
              </a:tabLst>
            </a:pPr>
            <a:r>
              <a:rPr lang="en-US" sz="1100" dirty="0">
                <a:latin typeface="Times New Roman" panose="02020603050405020304" pitchFamily="18" charset="0"/>
                <a:cs typeface="Times New Roman" panose="02020603050405020304" pitchFamily="18" charset="0"/>
              </a:rPr>
              <a:t>Number of Sequences</a:t>
            </a:r>
          </a:p>
        </p:txBody>
      </p:sp>
    </p:spTree>
    <p:extLst>
      <p:ext uri="{BB962C8B-B14F-4D97-AF65-F5344CB8AC3E}">
        <p14:creationId xmlns:p14="http://schemas.microsoft.com/office/powerpoint/2010/main" val="99018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BAD27D6F-28CB-4781-A486-F01665574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637"/>
            <a:ext cx="7315200" cy="3701949"/>
          </a:xfrm>
          <a:prstGeom prst="rect">
            <a:avLst/>
          </a:prstGeom>
        </p:spPr>
      </p:pic>
      <p:grpSp>
        <p:nvGrpSpPr>
          <p:cNvPr id="30" name="Group 29">
            <a:extLst>
              <a:ext uri="{FF2B5EF4-FFF2-40B4-BE49-F238E27FC236}">
                <a16:creationId xmlns:a16="http://schemas.microsoft.com/office/drawing/2014/main" xmlns="" id="{C3B5FB46-BCE7-4306-B4A9-4B6133635DF9}"/>
              </a:ext>
            </a:extLst>
          </p:cNvPr>
          <p:cNvGrpSpPr/>
          <p:nvPr/>
        </p:nvGrpSpPr>
        <p:grpSpPr>
          <a:xfrm>
            <a:off x="1624230" y="2610457"/>
            <a:ext cx="983183" cy="1153129"/>
            <a:chOff x="2048887" y="8063"/>
            <a:chExt cx="1638639" cy="1921882"/>
          </a:xfrm>
        </p:grpSpPr>
        <p:grpSp>
          <p:nvGrpSpPr>
            <p:cNvPr id="29" name="Group 28">
              <a:extLst>
                <a:ext uri="{FF2B5EF4-FFF2-40B4-BE49-F238E27FC236}">
                  <a16:creationId xmlns:a16="http://schemas.microsoft.com/office/drawing/2014/main" xmlns="" id="{DEAC9322-72F9-4319-B368-B98BD18D1FB9}"/>
                </a:ext>
              </a:extLst>
            </p:cNvPr>
            <p:cNvGrpSpPr/>
            <p:nvPr/>
          </p:nvGrpSpPr>
          <p:grpSpPr>
            <a:xfrm>
              <a:off x="2048887" y="262985"/>
              <a:ext cx="1638639" cy="1666960"/>
              <a:chOff x="2048887" y="262985"/>
              <a:chExt cx="1638639" cy="1666960"/>
            </a:xfrm>
          </p:grpSpPr>
          <p:sp>
            <p:nvSpPr>
              <p:cNvPr id="24" name="Title 1">
                <a:extLst>
                  <a:ext uri="{FF2B5EF4-FFF2-40B4-BE49-F238E27FC236}">
                    <a16:creationId xmlns:a16="http://schemas.microsoft.com/office/drawing/2014/main" xmlns="" id="{D9320246-2853-4472-899C-47988EF85170}"/>
                  </a:ext>
                </a:extLst>
              </p:cNvPr>
              <p:cNvSpPr txBox="1">
                <a:spLocks/>
              </p:cNvSpPr>
              <p:nvPr/>
            </p:nvSpPr>
            <p:spPr>
              <a:xfrm>
                <a:off x="2048887" y="26298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xmlns="" id="{F3AFD9C8-FC37-4946-B11F-56A7E147DE90}"/>
                  </a:ext>
                </a:extLst>
              </p:cNvPr>
              <p:cNvSpPr/>
              <p:nvPr/>
            </p:nvSpPr>
            <p:spPr>
              <a:xfrm>
                <a:off x="2192462" y="330953"/>
                <a:ext cx="624840" cy="620892"/>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xmlns="" id="{F700568D-2ECB-42D8-B1A8-827E90128044}"/>
                  </a:ext>
                </a:extLst>
              </p:cNvPr>
              <p:cNvSpPr/>
              <p:nvPr/>
            </p:nvSpPr>
            <p:spPr>
              <a:xfrm>
                <a:off x="2436302" y="1658207"/>
                <a:ext cx="137160" cy="1371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xmlns="" id="{23E2AC7E-681A-4A0B-B341-2DE1B239D03F}"/>
                  </a:ext>
                </a:extLst>
              </p:cNvPr>
              <p:cNvSpPr/>
              <p:nvPr/>
            </p:nvSpPr>
            <p:spPr>
              <a:xfrm>
                <a:off x="2322002" y="921637"/>
                <a:ext cx="365760" cy="365760"/>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23" name="Content Placeholder 2">
                <a:extLst>
                  <a:ext uri="{FF2B5EF4-FFF2-40B4-BE49-F238E27FC236}">
                    <a16:creationId xmlns:a16="http://schemas.microsoft.com/office/drawing/2014/main" xmlns="" id="{D3A25068-547A-4EE5-8695-FDC1C851EEE8}"/>
                  </a:ext>
                </a:extLst>
              </p:cNvPr>
              <p:cNvSpPr txBox="1">
                <a:spLocks/>
              </p:cNvSpPr>
              <p:nvPr/>
            </p:nvSpPr>
            <p:spPr>
              <a:xfrm>
                <a:off x="2836803" y="457199"/>
                <a:ext cx="850723" cy="1472746"/>
              </a:xfrm>
              <a:prstGeom prst="rect">
                <a:avLst/>
              </a:prstGeom>
            </p:spPr>
            <p:txBody>
              <a:bodyPr vert="horz" lIns="0" tIns="27432" rIns="0" bIns="27432"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2,700,000</a:t>
                </a:r>
              </a:p>
              <a:p>
                <a:pPr marL="0" indent="0" algn="ctr">
                  <a:spcBef>
                    <a:spcPts val="0"/>
                  </a:spcBef>
                  <a:spcAft>
                    <a:spcPts val="0"/>
                  </a:spcAft>
                  <a:buNone/>
                </a:pPr>
                <a:endParaRPr lang="en-US" sz="72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8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endParaRPr lang="en-US" sz="30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1,350,000</a:t>
                </a:r>
              </a:p>
              <a:p>
                <a:pPr marL="0" indent="0" algn="ctr">
                  <a:spcBef>
                    <a:spcPts val="0"/>
                  </a:spcBef>
                  <a:spcAft>
                    <a:spcPts val="0"/>
                  </a:spcAft>
                  <a:buNone/>
                </a:pPr>
                <a:endParaRPr lang="en-US" sz="11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675,000</a:t>
                </a:r>
              </a:p>
              <a:p>
                <a:pPr marL="0" indent="0" algn="ctr">
                  <a:spcBef>
                    <a:spcPts val="0"/>
                  </a:spcBef>
                  <a:spcAft>
                    <a:spcPts val="0"/>
                  </a:spcAft>
                  <a:buNone/>
                </a:pPr>
                <a:endParaRPr lang="en-US" sz="540" dirty="0">
                  <a:latin typeface="Times New Roman" panose="02020603050405020304" pitchFamily="18" charset="0"/>
                  <a:cs typeface="Times New Roman" panose="02020603050405020304" pitchFamily="18" charset="0"/>
                </a:endParaRPr>
              </a:p>
              <a:p>
                <a:pPr marL="0" indent="0" algn="ctr">
                  <a:spcBef>
                    <a:spcPts val="0"/>
                  </a:spcBef>
                  <a:spcAft>
                    <a:spcPts val="0"/>
                  </a:spcAft>
                  <a:buNone/>
                </a:pPr>
                <a:r>
                  <a:rPr lang="en-US" sz="840" dirty="0">
                    <a:latin typeface="Times New Roman" panose="02020603050405020304" pitchFamily="18" charset="0"/>
                    <a:cs typeface="Times New Roman" panose="02020603050405020304" pitchFamily="18" charset="0"/>
                  </a:rPr>
                  <a:t>2</a:t>
                </a:r>
              </a:p>
            </p:txBody>
          </p:sp>
          <p:sp>
            <p:nvSpPr>
              <p:cNvPr id="27" name="Oval 26">
                <a:extLst>
                  <a:ext uri="{FF2B5EF4-FFF2-40B4-BE49-F238E27FC236}">
                    <a16:creationId xmlns:a16="http://schemas.microsoft.com/office/drawing/2014/main" xmlns="" id="{F1B7B542-0EE6-42DA-99CC-7ED5F75BA30A}"/>
                  </a:ext>
                </a:extLst>
              </p:cNvPr>
              <p:cNvSpPr/>
              <p:nvPr/>
            </p:nvSpPr>
            <p:spPr>
              <a:xfrm>
                <a:off x="2386010" y="1343235"/>
                <a:ext cx="237743" cy="237743"/>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28" name="Content Placeholder 2">
              <a:extLst>
                <a:ext uri="{FF2B5EF4-FFF2-40B4-BE49-F238E27FC236}">
                  <a16:creationId xmlns:a16="http://schemas.microsoft.com/office/drawing/2014/main" xmlns="" id="{2F2943CB-0E14-4558-A80C-02A361DC1233}"/>
                </a:ext>
              </a:extLst>
            </p:cNvPr>
            <p:cNvSpPr txBox="1">
              <a:spLocks/>
            </p:cNvSpPr>
            <p:nvPr/>
          </p:nvSpPr>
          <p:spPr>
            <a:xfrm>
              <a:off x="2171613" y="8063"/>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Number of Reads</a:t>
              </a:r>
            </a:p>
          </p:txBody>
        </p:sp>
      </p:grpSp>
      <p:grpSp>
        <p:nvGrpSpPr>
          <p:cNvPr id="3" name="Group 2">
            <a:extLst>
              <a:ext uri="{FF2B5EF4-FFF2-40B4-BE49-F238E27FC236}">
                <a16:creationId xmlns:a16="http://schemas.microsoft.com/office/drawing/2014/main" xmlns="" id="{2FACF37E-4A7C-42C6-9472-3E46CCAA2CF3}"/>
              </a:ext>
            </a:extLst>
          </p:cNvPr>
          <p:cNvGrpSpPr/>
          <p:nvPr/>
        </p:nvGrpSpPr>
        <p:grpSpPr>
          <a:xfrm>
            <a:off x="606099" y="2608393"/>
            <a:ext cx="971093" cy="1155195"/>
            <a:chOff x="8752397" y="38984"/>
            <a:chExt cx="1618488" cy="1925325"/>
          </a:xfrm>
        </p:grpSpPr>
        <p:grpSp>
          <p:nvGrpSpPr>
            <p:cNvPr id="2" name="Group 1">
              <a:extLst>
                <a:ext uri="{FF2B5EF4-FFF2-40B4-BE49-F238E27FC236}">
                  <a16:creationId xmlns:a16="http://schemas.microsoft.com/office/drawing/2014/main" xmlns="" id="{B10AC978-B955-4C66-8066-FB7C63FFFB89}"/>
                </a:ext>
              </a:extLst>
            </p:cNvPr>
            <p:cNvGrpSpPr/>
            <p:nvPr/>
          </p:nvGrpSpPr>
          <p:grpSpPr>
            <a:xfrm>
              <a:off x="8752397" y="38984"/>
              <a:ext cx="1618488" cy="1925325"/>
              <a:chOff x="8752397" y="38984"/>
              <a:chExt cx="1618488" cy="1925325"/>
            </a:xfrm>
          </p:grpSpPr>
          <p:grpSp>
            <p:nvGrpSpPr>
              <p:cNvPr id="32" name="Group 31">
                <a:extLst>
                  <a:ext uri="{FF2B5EF4-FFF2-40B4-BE49-F238E27FC236}">
                    <a16:creationId xmlns:a16="http://schemas.microsoft.com/office/drawing/2014/main" xmlns="" id="{43B6DBD2-B85C-4BA6-8491-F5E7EE2A99EE}"/>
                  </a:ext>
                </a:extLst>
              </p:cNvPr>
              <p:cNvGrpSpPr/>
              <p:nvPr/>
            </p:nvGrpSpPr>
            <p:grpSpPr>
              <a:xfrm>
                <a:off x="8752397" y="38984"/>
                <a:ext cx="1618488" cy="1925325"/>
                <a:chOff x="105197" y="4620"/>
                <a:chExt cx="1618488" cy="1925325"/>
              </a:xfrm>
            </p:grpSpPr>
            <p:grpSp>
              <p:nvGrpSpPr>
                <p:cNvPr id="25" name="Group 24">
                  <a:extLst>
                    <a:ext uri="{FF2B5EF4-FFF2-40B4-BE49-F238E27FC236}">
                      <a16:creationId xmlns:a16="http://schemas.microsoft.com/office/drawing/2014/main" xmlns="" id="{E678CFFB-6714-4C76-84FC-77A921C8D526}"/>
                    </a:ext>
                  </a:extLst>
                </p:cNvPr>
                <p:cNvGrpSpPr/>
                <p:nvPr/>
              </p:nvGrpSpPr>
              <p:grpSpPr>
                <a:xfrm>
                  <a:off x="105197" y="262986"/>
                  <a:ext cx="1618488" cy="1666959"/>
                  <a:chOff x="10220241" y="82075"/>
                  <a:chExt cx="1618488" cy="1666959"/>
                </a:xfrm>
              </p:grpSpPr>
              <p:sp>
                <p:nvSpPr>
                  <p:cNvPr id="17" name="Title 1">
                    <a:extLst>
                      <a:ext uri="{FF2B5EF4-FFF2-40B4-BE49-F238E27FC236}">
                        <a16:creationId xmlns:a16="http://schemas.microsoft.com/office/drawing/2014/main" xmlns="" id="{74442DD6-DD82-4492-8531-55C5399A6C00}"/>
                      </a:ext>
                    </a:extLst>
                  </p:cNvPr>
                  <p:cNvSpPr txBox="1">
                    <a:spLocks/>
                  </p:cNvSpPr>
                  <p:nvPr/>
                </p:nvSpPr>
                <p:spPr>
                  <a:xfrm>
                    <a:off x="10220241" y="82075"/>
                    <a:ext cx="1618488" cy="1617445"/>
                  </a:xfrm>
                  <a:prstGeom prst="rect">
                    <a:avLst/>
                  </a:prstGeom>
                  <a:solidFill>
                    <a:srgbClr val="F2F2F2">
                      <a:alpha val="76078"/>
                    </a:srgbClr>
                  </a:solidFill>
                </p:spPr>
                <p:txBody>
                  <a:bodyPr vert="horz" lIns="54864" tIns="27432" rIns="54864" bIns="27432"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Aft>
                        <a:spcPts val="720"/>
                      </a:spcAft>
                    </a:pPr>
                    <a:endParaRPr lang="en-US" sz="192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xmlns="" id="{C8EB08BD-C9DA-4C5A-B11C-EA2F3117A64B}"/>
                      </a:ext>
                    </a:extLst>
                  </p:cNvPr>
                  <p:cNvSpPr txBox="1">
                    <a:spLocks/>
                  </p:cNvSpPr>
                  <p:nvPr/>
                </p:nvSpPr>
                <p:spPr>
                  <a:xfrm>
                    <a:off x="10580692" y="141606"/>
                    <a:ext cx="574174" cy="1607428"/>
                  </a:xfrm>
                  <a:prstGeom prst="rect">
                    <a:avLst/>
                  </a:prstGeom>
                </p:spPr>
                <p:txBody>
                  <a:bodyPr vert="horz" lIns="0" tIns="27432" rIns="0" bIns="27432"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US" sz="840" b="1" dirty="0">
                        <a:latin typeface="Times New Roman" panose="02020603050405020304" pitchFamily="18" charset="0"/>
                        <a:cs typeface="Times New Roman" panose="02020603050405020304" pitchFamily="18" charset="0"/>
                      </a:rPr>
                      <a:t>3.6</a:t>
                    </a: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spcBef>
                        <a:spcPts val="0"/>
                      </a:spcBef>
                      <a:spcAft>
                        <a:spcPts val="0"/>
                      </a:spcAft>
                    </a:pPr>
                    <a:endParaRPr lang="en-US" sz="84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840" b="1" dirty="0">
                        <a:latin typeface="Times New Roman" panose="02020603050405020304" pitchFamily="18" charset="0"/>
                        <a:cs typeface="Times New Roman" panose="02020603050405020304" pitchFamily="18" charset="0"/>
                      </a:rPr>
                      <a:t>1</a:t>
                    </a:r>
                  </a:p>
                  <a:p>
                    <a:pPr>
                      <a:spcBef>
                        <a:spcPts val="0"/>
                      </a:spcBef>
                      <a:spcAft>
                        <a:spcPts val="0"/>
                      </a:spcAft>
                    </a:pPr>
                    <a:r>
                      <a:rPr lang="en-US" sz="840" b="1"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xmlns="" id="{81B0E99B-7853-4BC6-A2B0-CBE0B448F2C4}"/>
                          </a:ext>
                        </a:extLst>
                      </p:cNvPr>
                      <p:cNvSpPr txBox="1">
                        <a:spLocks/>
                      </p:cNvSpPr>
                      <p:nvPr/>
                    </p:nvSpPr>
                    <p:spPr>
                      <a:xfrm>
                        <a:off x="10863558" y="561623"/>
                        <a:ext cx="890124" cy="686476"/>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f>
                                <m:fPr>
                                  <m:ctrlPr>
                                    <a:rPr lang="en-US" sz="840" b="1" i="1">
                                      <a:latin typeface="Cambria Math" charset="0"/>
                                    </a:rPr>
                                  </m:ctrlPr>
                                </m:fPr>
                                <m:num>
                                  <m:r>
                                    <m:rPr>
                                      <m:sty m:val="p"/>
                                    </m:rPr>
                                    <a:rPr lang="en-US" sz="840">
                                      <a:latin typeface="Cambria Math" panose="02040503050406030204" pitchFamily="18" charset="0"/>
                                    </a:rPr>
                                    <m:t>Treatment</m:t>
                                  </m:r>
                                </m:num>
                                <m:den>
                                  <m:r>
                                    <m:rPr>
                                      <m:sty m:val="p"/>
                                    </m:rPr>
                                    <a:rPr lang="en-US" sz="840">
                                      <a:latin typeface="Cambria Math" panose="02040503050406030204" pitchFamily="18" charset="0"/>
                                    </a:rPr>
                                    <m:t>Control</m:t>
                                  </m:r>
                                </m:den>
                              </m:f>
                            </m:oMath>
                          </m:oMathPara>
                        </a14:m>
                        <a:endParaRPr lang="en-US" sz="840" b="1" dirty="0">
                          <a:latin typeface="Times New Roman" panose="02020603050405020304" pitchFamily="18" charset="0"/>
                          <a:cs typeface="Times New Roman" panose="02020603050405020304" pitchFamily="18" charset="0"/>
                        </a:endParaRPr>
                      </a:p>
                    </p:txBody>
                  </p:sp>
                </mc:Choice>
                <mc:Fallback xmlns="">
                  <p:sp>
                    <p:nvSpPr>
                      <p:cNvPr id="11" name="Content Placeholder 2">
                        <a:extLst>
                          <a:ext uri="{FF2B5EF4-FFF2-40B4-BE49-F238E27FC236}">
                            <a16:creationId xmlns:a16="http://schemas.microsoft.com/office/drawing/2014/main" id="{81B0E99B-7853-4BC6-A2B0-CBE0B448F2C4}"/>
                          </a:ext>
                        </a:extLst>
                      </p:cNvPr>
                      <p:cNvSpPr txBox="1">
                        <a:spLocks noRot="1" noChangeAspect="1" noMove="1" noResize="1" noEditPoints="1" noAdjustHandles="1" noChangeArrowheads="1" noChangeShapeType="1" noTextEdit="1"/>
                      </p:cNvSpPr>
                      <p:nvPr/>
                    </p:nvSpPr>
                    <p:spPr>
                      <a:xfrm>
                        <a:off x="10863558" y="561623"/>
                        <a:ext cx="890124" cy="686476"/>
                      </a:xfrm>
                      <a:prstGeom prst="rect">
                        <a:avLst/>
                      </a:prstGeom>
                      <a:blipFill>
                        <a:blip r:embed="rId4"/>
                        <a:stretch>
                          <a:fillRect l="-5747" r="-2299"/>
                        </a:stretch>
                      </a:blipFill>
                    </p:spPr>
                    <p:txBody>
                      <a:bodyPr/>
                      <a:lstStyle/>
                      <a:p>
                        <a:r>
                          <a:rPr lang="en-US">
                            <a:noFill/>
                          </a:rPr>
                          <a:t> </a:t>
                        </a:r>
                      </a:p>
                    </p:txBody>
                  </p:sp>
                </mc:Fallback>
              </mc:AlternateContent>
            </p:grpSp>
            <p:sp>
              <p:nvSpPr>
                <p:cNvPr id="31" name="Content Placeholder 2">
                  <a:extLst>
                    <a:ext uri="{FF2B5EF4-FFF2-40B4-BE49-F238E27FC236}">
                      <a16:creationId xmlns:a16="http://schemas.microsoft.com/office/drawing/2014/main" xmlns="" id="{772CCAEE-9206-4B7A-B6DF-FAA99BD217E6}"/>
                    </a:ext>
                  </a:extLst>
                </p:cNvPr>
                <p:cNvSpPr txBox="1">
                  <a:spLocks/>
                </p:cNvSpPr>
                <p:nvPr/>
              </p:nvSpPr>
              <p:spPr>
                <a:xfrm>
                  <a:off x="233067" y="4620"/>
                  <a:ext cx="1364605" cy="300755"/>
                </a:xfrm>
                <a:prstGeom prst="rect">
                  <a:avLst/>
                </a:prstGeom>
              </p:spPr>
              <p:txBody>
                <a:bodyPr vert="horz" lIns="0" tIns="27432" rIns="0" bIns="27432"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None/>
                  </a:pPr>
                  <a:r>
                    <a:rPr lang="en-US" sz="840" b="1" dirty="0">
                      <a:solidFill>
                        <a:schemeClr val="tx1"/>
                      </a:solidFill>
                      <a:latin typeface="Times New Roman" panose="02020603050405020304" pitchFamily="18" charset="0"/>
                      <a:cs typeface="Times New Roman" panose="02020603050405020304" pitchFamily="18" charset="0"/>
                    </a:rPr>
                    <a:t>Occurrence</a:t>
                  </a:r>
                </a:p>
              </p:txBody>
            </p:sp>
          </p:grpSp>
          <p:pic>
            <p:nvPicPr>
              <p:cNvPr id="26" name="Picture 25">
                <a:extLst>
                  <a:ext uri="{FF2B5EF4-FFF2-40B4-BE49-F238E27FC236}">
                    <a16:creationId xmlns:a16="http://schemas.microsoft.com/office/drawing/2014/main" xmlns="" id="{F7BC0AE6-1FCE-43BF-A50B-BF17490F4B11}"/>
                  </a:ext>
                </a:extLst>
              </p:cNvPr>
              <p:cNvPicPr>
                <a:picLocks noChangeAspect="1"/>
              </p:cNvPicPr>
              <p:nvPr/>
            </p:nvPicPr>
            <p:blipFill rotWithShape="1">
              <a:blip r:embed="rId5"/>
              <a:srcRect r="3481" b="6431"/>
              <a:stretch/>
            </p:blipFill>
            <p:spPr>
              <a:xfrm rot="16200000">
                <a:off x="8244226" y="990327"/>
                <a:ext cx="1501077" cy="347858"/>
              </a:xfrm>
              <a:prstGeom prst="rect">
                <a:avLst/>
              </a:prstGeom>
            </p:spPr>
          </p:pic>
        </p:grpSp>
        <p:sp>
          <p:nvSpPr>
            <p:cNvPr id="35" name="Oval 34">
              <a:extLst>
                <a:ext uri="{FF2B5EF4-FFF2-40B4-BE49-F238E27FC236}">
                  <a16:creationId xmlns:a16="http://schemas.microsoft.com/office/drawing/2014/main" xmlns="" id="{18643A74-44DB-4588-A983-80F9B6DA8DB5}"/>
                </a:ext>
              </a:extLst>
            </p:cNvPr>
            <p:cNvSpPr/>
            <p:nvPr/>
          </p:nvSpPr>
          <p:spPr>
            <a:xfrm>
              <a:off x="9623971" y="1323324"/>
              <a:ext cx="365760" cy="365760"/>
            </a:xfrm>
            <a:prstGeom prst="ellipse">
              <a:avLst/>
            </a:prstGeom>
            <a:solidFill>
              <a:schemeClr val="accent5">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sp>
          <p:nvSpPr>
            <p:cNvPr id="36" name="Diamond 35">
              <a:extLst>
                <a:ext uri="{FF2B5EF4-FFF2-40B4-BE49-F238E27FC236}">
                  <a16:creationId xmlns:a16="http://schemas.microsoft.com/office/drawing/2014/main" xmlns="" id="{5E81E92B-5B1B-4ACD-BEEF-E7AAD089092B}"/>
                </a:ext>
              </a:extLst>
            </p:cNvPr>
            <p:cNvSpPr/>
            <p:nvPr/>
          </p:nvSpPr>
          <p:spPr>
            <a:xfrm>
              <a:off x="9623971" y="388679"/>
              <a:ext cx="365760" cy="365760"/>
            </a:xfrm>
            <a:prstGeom prst="diamond">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xmlns="" id="{5EB567E4-8A3E-4B6B-9DAE-BFD6245E6F5D}"/>
              </a:ext>
            </a:extLst>
          </p:cNvPr>
          <p:cNvSpPr/>
          <p:nvPr/>
        </p:nvSpPr>
        <p:spPr>
          <a:xfrm>
            <a:off x="652781" y="4144872"/>
            <a:ext cx="7023100" cy="1200329"/>
          </a:xfrm>
          <a:prstGeom prst="rect">
            <a:avLst/>
          </a:prstGeom>
        </p:spPr>
        <p:txBody>
          <a:bodyPr wrap="square">
            <a:spAutoFit/>
          </a:bodyPr>
          <a:lstStyle/>
          <a:p>
            <a:pPr defTabSz="548399">
              <a:defRPr/>
            </a:pPr>
            <a:r>
              <a:rPr lang="en-US" sz="1200" dirty="0">
                <a:latin typeface="Times New Roman" panose="02020603050405020304" pitchFamily="18" charset="0"/>
                <a:cs typeface="Times New Roman" panose="02020603050405020304" pitchFamily="18" charset="0"/>
              </a:rPr>
              <a:t>Figure 7. Co-occurrence network analysis based on Bray-Curtis dissimilarity metric (max distance =0.5, Order level) for water samples from Trial 3 (n=18). Taxa that change in the same way share an edge; nodes that have edges occur in the same proportions and in the same samples. Darker blue circle nodes indicate taxa that occur in the Control significantly more than Treated water samples. White nodes have equal occurrence in treated and control water samples. Darker red diamond nodes indicated taxa that occurs in the Treated significantly more than Control water samples. </a:t>
            </a:r>
          </a:p>
        </p:txBody>
      </p:sp>
    </p:spTree>
    <p:extLst>
      <p:ext uri="{BB962C8B-B14F-4D97-AF65-F5344CB8AC3E}">
        <p14:creationId xmlns:p14="http://schemas.microsoft.com/office/powerpoint/2010/main" val="30968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1C252E-A4C8-400D-B9C3-068C0EA1418F}"/>
              </a:ext>
            </a:extLst>
          </p:cNvPr>
          <p:cNvSpPr>
            <a:spLocks noGrp="1"/>
          </p:cNvSpPr>
          <p:nvPr>
            <p:ph type="title"/>
          </p:nvPr>
        </p:nvSpPr>
        <p:spPr/>
        <p:txBody>
          <a:bodyPr/>
          <a:lstStyle/>
          <a:p>
            <a:r>
              <a:rPr lang="en-US" dirty="0"/>
              <a:t>Supplementary </a:t>
            </a:r>
            <a:br>
              <a:rPr lang="en-US" dirty="0"/>
            </a:br>
            <a:r>
              <a:rPr lang="en-US" dirty="0"/>
              <a:t>Figures &amp; Tables</a:t>
            </a:r>
          </a:p>
        </p:txBody>
      </p:sp>
    </p:spTree>
    <p:extLst>
      <p:ext uri="{BB962C8B-B14F-4D97-AF65-F5344CB8AC3E}">
        <p14:creationId xmlns:p14="http://schemas.microsoft.com/office/powerpoint/2010/main" val="190206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65424</TotalTime>
  <Words>2792</Words>
  <Application>Microsoft Macintosh PowerPoint</Application>
  <PresentationFormat>Custom</PresentationFormat>
  <Paragraphs>1144</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Batang</vt:lpstr>
      <vt:lpstr>Calibri</vt:lpstr>
      <vt:lpstr>Calibri Light</vt:lpstr>
      <vt:lpstr>Cambria Math</vt:lpstr>
      <vt:lpstr>Times New Roman</vt:lpstr>
      <vt:lpstr>Arial</vt:lpstr>
      <vt:lpstr>Office Theme</vt:lpstr>
      <vt:lpstr>PowerPoint Presentation</vt:lpstr>
      <vt:lpstr>PowerPoint Presentation</vt:lpstr>
      <vt:lpstr>PowerPoint Presentation</vt:lpstr>
      <vt:lpstr>Trial 1</vt:lpstr>
      <vt:lpstr>PowerPoint Presentation</vt:lpstr>
      <vt:lpstr>PowerPoint Presentation</vt:lpstr>
      <vt:lpstr>PowerPoint Presentation</vt:lpstr>
      <vt:lpstr>PowerPoint Presentation</vt:lpstr>
      <vt:lpstr>Supplementary  Figures &amp;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Stevick</dc:creator>
  <cp:lastModifiedBy>Marta Gomez-Chiarri</cp:lastModifiedBy>
  <cp:revision>2115</cp:revision>
  <cp:lastPrinted>2017-12-13T20:05:43Z</cp:lastPrinted>
  <dcterms:created xsi:type="dcterms:W3CDTF">2017-09-02T01:53:31Z</dcterms:created>
  <dcterms:modified xsi:type="dcterms:W3CDTF">2019-01-22T01:08:55Z</dcterms:modified>
</cp:coreProperties>
</file>