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4492a122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4492a122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4492a122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4492a122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4492a122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4492a122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4492a12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4492a12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4492a12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4492a12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4492a122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4492a122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9d5cdff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9d5cdff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9d5cdff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9d5cdff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4492a122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4492a122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4492a122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4492a122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9d5cdff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9d5cdff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4492a122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4492a122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9d5cdff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9d5cdff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4492a12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4492a12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4492a122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4492a122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4492a122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4492a122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4492a1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4492a1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4492a122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4492a122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9d5cdff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9d5cdff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huggingface.co/" TargetMode="External"/><Relationship Id="rId4" Type="http://schemas.openxmlformats.org/officeDocument/2006/relationships/hyperlink" Target="https://www.wpi.edu/offices/vice-provost-research/academic-research-computing/high-performance-computing" TargetMode="External"/><Relationship Id="rId5" Type="http://schemas.openxmlformats.org/officeDocument/2006/relationships/hyperlink" Target="https://colab.research.google.com/" TargetMode="External"/><Relationship Id="rId6" Type="http://schemas.openxmlformats.org/officeDocument/2006/relationships/hyperlink" Target="https://github.com/rjthompson22/BigDataAnalyticsFin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Large Language Model Applications To Grading Open Response Mathematics Questions</a:t>
            </a:r>
            <a:endParaRPr/>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Russell Thompson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16" name="Google Shape;116;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Hugging Face is an NLP library which stores openly accessible state of the art NLP models. </a:t>
            </a:r>
            <a:endParaRPr/>
          </a:p>
          <a:p>
            <a:pPr indent="0" lvl="0" marL="0" rtl="0" algn="l">
              <a:spcBef>
                <a:spcPts val="1200"/>
              </a:spcBef>
              <a:spcAft>
                <a:spcPts val="1200"/>
              </a:spcAft>
              <a:buNone/>
            </a:pPr>
            <a:r>
              <a:rPr lang="en"/>
              <a:t>Hugging face also allows for the easy </a:t>
            </a:r>
            <a:r>
              <a:rPr lang="en"/>
              <a:t>implementation</a:t>
            </a:r>
            <a:r>
              <a:rPr lang="en"/>
              <a:t> of the models through its pipeline and trainer functions.</a:t>
            </a:r>
            <a:endParaRPr/>
          </a:p>
        </p:txBody>
      </p:sp>
      <p:pic>
        <p:nvPicPr>
          <p:cNvPr id="117" name="Google Shape;117;p22"/>
          <p:cNvPicPr preferRelativeResize="0"/>
          <p:nvPr/>
        </p:nvPicPr>
        <p:blipFill>
          <a:blip r:embed="rId3">
            <a:alphaModFix/>
          </a:blip>
          <a:stretch>
            <a:fillRect/>
          </a:stretch>
        </p:blipFill>
        <p:spPr>
          <a:xfrm>
            <a:off x="4724400" y="1170125"/>
            <a:ext cx="4267201" cy="28413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Construction</a:t>
            </a:r>
            <a:endParaRPr/>
          </a:p>
        </p:txBody>
      </p:sp>
      <p:sp>
        <p:nvSpPr>
          <p:cNvPr id="123" name="Google Shape;123;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Prompts were constructed either in ascending order, descending order or randomly.</a:t>
            </a:r>
            <a:endParaRPr/>
          </a:p>
          <a:p>
            <a:pPr indent="-342900" lvl="0" marL="457200" rtl="0" algn="l">
              <a:spcBef>
                <a:spcPts val="0"/>
              </a:spcBef>
              <a:spcAft>
                <a:spcPts val="0"/>
              </a:spcAft>
              <a:buSzPts val="1800"/>
              <a:buChar char="●"/>
            </a:pPr>
            <a:r>
              <a:rPr lang="en"/>
              <a:t>Each prompt </a:t>
            </a:r>
            <a:r>
              <a:rPr lang="en"/>
              <a:t>could</a:t>
            </a:r>
            <a:r>
              <a:rPr lang="en"/>
              <a:t> vary in the number of examples provided.</a:t>
            </a:r>
            <a:endParaRPr/>
          </a:p>
          <a:p>
            <a:pPr indent="-317500" lvl="1" marL="914400" rtl="0" algn="l">
              <a:spcBef>
                <a:spcPts val="0"/>
              </a:spcBef>
              <a:spcAft>
                <a:spcPts val="0"/>
              </a:spcAft>
              <a:buSzPts val="1400"/>
              <a:buChar char="○"/>
            </a:pPr>
            <a:r>
              <a:rPr lang="en"/>
              <a:t>This was a variable that was tested.</a:t>
            </a:r>
            <a:endParaRPr/>
          </a:p>
          <a:p>
            <a:pPr indent="-342900" lvl="0" marL="457200" rtl="0" algn="l">
              <a:spcBef>
                <a:spcPts val="0"/>
              </a:spcBef>
              <a:spcAft>
                <a:spcPts val="0"/>
              </a:spcAft>
              <a:buSzPts val="1800"/>
              <a:buChar char="●"/>
            </a:pPr>
            <a:r>
              <a:rPr lang="en"/>
              <a:t>Multiple prompts were also created for each of the examples</a:t>
            </a:r>
            <a:endParaRPr/>
          </a:p>
          <a:p>
            <a:pPr indent="-317500" lvl="1" marL="914400" rtl="0" algn="l">
              <a:spcBef>
                <a:spcPts val="0"/>
              </a:spcBef>
              <a:spcAft>
                <a:spcPts val="0"/>
              </a:spcAft>
              <a:buSzPts val="1400"/>
              <a:buChar char="○"/>
            </a:pPr>
            <a:r>
              <a:rPr lang="en"/>
              <a:t>This allows us to average the scores across multiple examples to see how performance is impacted.</a:t>
            </a:r>
            <a:endParaRPr/>
          </a:p>
        </p:txBody>
      </p:sp>
      <p:pic>
        <p:nvPicPr>
          <p:cNvPr id="124" name="Google Shape;124;p23"/>
          <p:cNvPicPr preferRelativeResize="0"/>
          <p:nvPr/>
        </p:nvPicPr>
        <p:blipFill>
          <a:blip r:embed="rId3">
            <a:alphaModFix/>
          </a:blip>
          <a:stretch>
            <a:fillRect/>
          </a:stretch>
        </p:blipFill>
        <p:spPr>
          <a:xfrm>
            <a:off x="4717325" y="1637050"/>
            <a:ext cx="4267200" cy="25184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0" name="Google Shape;130;p24"/>
          <p:cNvSpPr txBox="1"/>
          <p:nvPr>
            <p:ph idx="1" type="body"/>
          </p:nvPr>
        </p:nvSpPr>
        <p:spPr>
          <a:xfrm>
            <a:off x="311700" y="1152475"/>
            <a:ext cx="370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Simply</a:t>
            </a:r>
            <a:r>
              <a:rPr lang="en"/>
              <a:t>: Ascending and </a:t>
            </a:r>
            <a:r>
              <a:rPr lang="en"/>
              <a:t>Descending</a:t>
            </a:r>
            <a:r>
              <a:rPr lang="en"/>
              <a:t> orders are useless.</a:t>
            </a:r>
            <a:endParaRPr/>
          </a:p>
          <a:p>
            <a:pPr indent="-342900" lvl="0" marL="457200" rtl="0" algn="l">
              <a:spcBef>
                <a:spcPts val="1200"/>
              </a:spcBef>
              <a:spcAft>
                <a:spcPts val="0"/>
              </a:spcAft>
              <a:buSzPts val="1800"/>
              <a:buChar char="●"/>
            </a:pPr>
            <a:r>
              <a:rPr lang="en"/>
              <a:t>Model </a:t>
            </a:r>
            <a:r>
              <a:rPr lang="en"/>
              <a:t>perceives</a:t>
            </a:r>
            <a:r>
              <a:rPr lang="en"/>
              <a:t> a pattern and subsequently simply follows the pattern.</a:t>
            </a:r>
            <a:endParaRPr/>
          </a:p>
          <a:p>
            <a:pPr indent="0" lvl="0" marL="0" rtl="0" algn="l">
              <a:spcBef>
                <a:spcPts val="1200"/>
              </a:spcBef>
              <a:spcAft>
                <a:spcPts val="1200"/>
              </a:spcAft>
              <a:buNone/>
            </a:pPr>
            <a:r>
              <a:rPr lang="en"/>
              <a:t>Random Example order yielded promising, varied results. </a:t>
            </a:r>
            <a:endParaRPr/>
          </a:p>
        </p:txBody>
      </p:sp>
      <p:pic>
        <p:nvPicPr>
          <p:cNvPr id="131" name="Google Shape;131;p24" title="Chart"/>
          <p:cNvPicPr preferRelativeResize="0"/>
          <p:nvPr/>
        </p:nvPicPr>
        <p:blipFill>
          <a:blip r:embed="rId3">
            <a:alphaModFix/>
          </a:blip>
          <a:stretch>
            <a:fillRect/>
          </a:stretch>
        </p:blipFill>
        <p:spPr>
          <a:xfrm>
            <a:off x="4018575" y="1237150"/>
            <a:ext cx="5225176" cy="322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7" name="Google Shape;137;p25"/>
          <p:cNvSpPr txBox="1"/>
          <p:nvPr>
            <p:ph idx="1" type="body"/>
          </p:nvPr>
        </p:nvSpPr>
        <p:spPr>
          <a:xfrm>
            <a:off x="311700" y="1152475"/>
            <a:ext cx="3254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 trend: the more examples the better.</a:t>
            </a:r>
            <a:endParaRPr/>
          </a:p>
          <a:p>
            <a:pPr indent="-342900" lvl="0" marL="457200" rtl="0" algn="l">
              <a:spcBef>
                <a:spcPts val="0"/>
              </a:spcBef>
              <a:spcAft>
                <a:spcPts val="0"/>
              </a:spcAft>
              <a:buSzPts val="1800"/>
              <a:buChar char="●"/>
            </a:pPr>
            <a:r>
              <a:rPr lang="en"/>
              <a:t>Limited trying further sizes, as the mx input size of the smaller models was reached.</a:t>
            </a:r>
            <a:endParaRPr/>
          </a:p>
          <a:p>
            <a:pPr indent="-317500" lvl="1" marL="914400" rtl="0" algn="l">
              <a:spcBef>
                <a:spcPts val="0"/>
              </a:spcBef>
              <a:spcAft>
                <a:spcPts val="0"/>
              </a:spcAft>
              <a:buSzPts val="1400"/>
              <a:buChar char="○"/>
            </a:pPr>
            <a:r>
              <a:rPr lang="en"/>
              <a:t>Larger models could taker larger prompts.</a:t>
            </a:r>
            <a:endParaRPr/>
          </a:p>
        </p:txBody>
      </p:sp>
      <p:pic>
        <p:nvPicPr>
          <p:cNvPr id="138" name="Google Shape;138;p25" title="Chart"/>
          <p:cNvPicPr preferRelativeResize="0"/>
          <p:nvPr/>
        </p:nvPicPr>
        <p:blipFill>
          <a:blip r:embed="rId3">
            <a:alphaModFix/>
          </a:blip>
          <a:stretch>
            <a:fillRect/>
          </a:stretch>
        </p:blipFill>
        <p:spPr>
          <a:xfrm>
            <a:off x="3686075" y="1152475"/>
            <a:ext cx="5339998" cy="3298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4" name="Google Shape;144;p26"/>
          <p:cNvSpPr txBox="1"/>
          <p:nvPr>
            <p:ph idx="1" type="body"/>
          </p:nvPr>
        </p:nvSpPr>
        <p:spPr>
          <a:xfrm>
            <a:off x="311700" y="1337175"/>
            <a:ext cx="3565500" cy="309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more prompt examples the better, to a degree.</a:t>
            </a:r>
            <a:endParaRPr/>
          </a:p>
          <a:p>
            <a:pPr indent="-342900" lvl="0" marL="457200" rtl="0" algn="l">
              <a:spcBef>
                <a:spcPts val="1200"/>
              </a:spcBef>
              <a:spcAft>
                <a:spcPts val="0"/>
              </a:spcAft>
              <a:buSzPts val="1800"/>
              <a:buChar char="●"/>
            </a:pPr>
            <a:r>
              <a:rPr lang="en"/>
              <a:t>Larger models </a:t>
            </a:r>
            <a:r>
              <a:rPr lang="en"/>
              <a:t>benefited</a:t>
            </a:r>
            <a:r>
              <a:rPr lang="en"/>
              <a:t> more from more prompts. </a:t>
            </a:r>
            <a:endParaRPr/>
          </a:p>
          <a:p>
            <a:pPr indent="-342900" lvl="0" marL="457200" rtl="0" algn="l">
              <a:spcBef>
                <a:spcPts val="0"/>
              </a:spcBef>
              <a:spcAft>
                <a:spcPts val="0"/>
              </a:spcAft>
              <a:buSzPts val="1800"/>
              <a:buChar char="●"/>
            </a:pPr>
            <a:r>
              <a:rPr lang="en"/>
              <a:t>All prompts were constructed with three examples, as this was discovered to be best from previous. </a:t>
            </a:r>
            <a:endParaRPr/>
          </a:p>
        </p:txBody>
      </p:sp>
      <p:pic>
        <p:nvPicPr>
          <p:cNvPr id="145" name="Google Shape;145;p26" title="Chart"/>
          <p:cNvPicPr preferRelativeResize="0"/>
          <p:nvPr/>
        </p:nvPicPr>
        <p:blipFill>
          <a:blip r:embed="rId3">
            <a:alphaModFix/>
          </a:blip>
          <a:stretch>
            <a:fillRect/>
          </a:stretch>
        </p:blipFill>
        <p:spPr>
          <a:xfrm>
            <a:off x="3877199" y="1259350"/>
            <a:ext cx="5134374" cy="317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1" name="Google Shape;151;p27"/>
          <p:cNvSpPr txBox="1"/>
          <p:nvPr>
            <p:ph idx="1" type="body"/>
          </p:nvPr>
        </p:nvSpPr>
        <p:spPr>
          <a:xfrm>
            <a:off x="311700" y="1152475"/>
            <a:ext cx="2907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Size was the biggest determining factor in model performance. </a:t>
            </a:r>
            <a:endParaRPr/>
          </a:p>
          <a:p>
            <a:pPr indent="-334327" lvl="0" marL="457200" rtl="0" algn="l">
              <a:spcBef>
                <a:spcPts val="1200"/>
              </a:spcBef>
              <a:spcAft>
                <a:spcPts val="0"/>
              </a:spcAft>
              <a:buSzPct val="100000"/>
              <a:buChar char="●"/>
            </a:pPr>
            <a:r>
              <a:rPr lang="en"/>
              <a:t>Smaller models were incapable of </a:t>
            </a:r>
            <a:r>
              <a:rPr lang="en"/>
              <a:t>generalized</a:t>
            </a:r>
            <a:r>
              <a:rPr lang="en"/>
              <a:t> few shot learning</a:t>
            </a:r>
            <a:endParaRPr/>
          </a:p>
          <a:p>
            <a:pPr indent="-334327" lvl="0" marL="457200" rtl="0" algn="l">
              <a:spcBef>
                <a:spcPts val="0"/>
              </a:spcBef>
              <a:spcAft>
                <a:spcPts val="0"/>
              </a:spcAft>
              <a:buSzPct val="100000"/>
              <a:buChar char="●"/>
            </a:pPr>
            <a:r>
              <a:rPr lang="en"/>
              <a:t>Larger models performed much better, though there appears to be a </a:t>
            </a:r>
            <a:r>
              <a:rPr lang="en"/>
              <a:t>plateau</a:t>
            </a:r>
            <a:endParaRPr/>
          </a:p>
        </p:txBody>
      </p:sp>
      <p:pic>
        <p:nvPicPr>
          <p:cNvPr id="152" name="Google Shape;152;p27" title="Chart"/>
          <p:cNvPicPr preferRelativeResize="0"/>
          <p:nvPr/>
        </p:nvPicPr>
        <p:blipFill>
          <a:blip r:embed="rId3">
            <a:alphaModFix/>
          </a:blip>
          <a:stretch>
            <a:fillRect/>
          </a:stretch>
        </p:blipFill>
        <p:spPr>
          <a:xfrm>
            <a:off x="3365797" y="1152475"/>
            <a:ext cx="5778201" cy="3572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findings of this experiment are consistent with the best practices in the Large Language Modeling field.</a:t>
            </a:r>
            <a:endParaRPr/>
          </a:p>
          <a:p>
            <a:pPr indent="-317500" lvl="1" marL="914400" rtl="0" algn="l">
              <a:spcBef>
                <a:spcPts val="0"/>
              </a:spcBef>
              <a:spcAft>
                <a:spcPts val="0"/>
              </a:spcAft>
              <a:buSzPts val="1400"/>
              <a:buChar char="○"/>
            </a:pPr>
            <a:r>
              <a:rPr lang="en"/>
              <a:t>More </a:t>
            </a:r>
            <a:r>
              <a:rPr lang="en"/>
              <a:t>examples</a:t>
            </a:r>
            <a:r>
              <a:rPr lang="en"/>
              <a:t> is better</a:t>
            </a:r>
            <a:endParaRPr/>
          </a:p>
          <a:p>
            <a:pPr indent="-317500" lvl="1" marL="914400" rtl="0" algn="l">
              <a:spcBef>
                <a:spcPts val="0"/>
              </a:spcBef>
              <a:spcAft>
                <a:spcPts val="0"/>
              </a:spcAft>
              <a:buSzPts val="1400"/>
              <a:buChar char="○"/>
            </a:pPr>
            <a:r>
              <a:rPr lang="en"/>
              <a:t>Averaging over more prompts is better</a:t>
            </a:r>
            <a:endParaRPr/>
          </a:p>
          <a:p>
            <a:pPr indent="-317500" lvl="1" marL="914400" rtl="0" algn="l">
              <a:spcBef>
                <a:spcPts val="0"/>
              </a:spcBef>
              <a:spcAft>
                <a:spcPts val="0"/>
              </a:spcAft>
              <a:buSzPts val="1400"/>
              <a:buChar char="○"/>
            </a:pPr>
            <a:r>
              <a:rPr lang="en"/>
              <a:t>Bigger models are better.</a:t>
            </a:r>
            <a:endParaRPr/>
          </a:p>
          <a:p>
            <a:pPr indent="-342900" lvl="0" marL="457200" rtl="0" algn="l">
              <a:spcBef>
                <a:spcPts val="0"/>
              </a:spcBef>
              <a:spcAft>
                <a:spcPts val="0"/>
              </a:spcAft>
              <a:buSzPts val="1800"/>
              <a:buChar char="●"/>
            </a:pPr>
            <a:r>
              <a:rPr lang="en"/>
              <a:t>Disappointed</a:t>
            </a:r>
            <a:r>
              <a:rPr lang="en"/>
              <a:t> by ultimate accuracy.</a:t>
            </a:r>
            <a:endParaRPr/>
          </a:p>
          <a:p>
            <a:pPr indent="-317500" lvl="1" marL="914400" rtl="0" algn="l">
              <a:spcBef>
                <a:spcPts val="0"/>
              </a:spcBef>
              <a:spcAft>
                <a:spcPts val="0"/>
              </a:spcAft>
              <a:buSzPts val="1400"/>
              <a:buChar char="○"/>
            </a:pPr>
            <a:r>
              <a:rPr lang="en"/>
              <a:t>RMSE of 0.8 means that the predicted score of the model was almost a full grade off from what the teacher actually scored the answer.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findings of this experiment are consistent with the best practices in the Large Language Modeling field.</a:t>
            </a:r>
            <a:endParaRPr/>
          </a:p>
          <a:p>
            <a:pPr indent="-317500" lvl="1" marL="914400" rtl="0" algn="l">
              <a:spcBef>
                <a:spcPts val="0"/>
              </a:spcBef>
              <a:spcAft>
                <a:spcPts val="0"/>
              </a:spcAft>
              <a:buSzPts val="1400"/>
              <a:buChar char="○"/>
            </a:pPr>
            <a:r>
              <a:rPr lang="en"/>
              <a:t>More examples is better</a:t>
            </a:r>
            <a:endParaRPr/>
          </a:p>
          <a:p>
            <a:pPr indent="-317500" lvl="1" marL="914400" rtl="0" algn="l">
              <a:spcBef>
                <a:spcPts val="0"/>
              </a:spcBef>
              <a:spcAft>
                <a:spcPts val="0"/>
              </a:spcAft>
              <a:buSzPts val="1400"/>
              <a:buChar char="○"/>
            </a:pPr>
            <a:r>
              <a:rPr lang="en"/>
              <a:t>Averaging over more prompts is better</a:t>
            </a:r>
            <a:endParaRPr/>
          </a:p>
          <a:p>
            <a:pPr indent="-317500" lvl="1" marL="914400" rtl="0" algn="l">
              <a:spcBef>
                <a:spcPts val="0"/>
              </a:spcBef>
              <a:spcAft>
                <a:spcPts val="0"/>
              </a:spcAft>
              <a:buSzPts val="1400"/>
              <a:buChar char="○"/>
            </a:pPr>
            <a:r>
              <a:rPr lang="en"/>
              <a:t>Bigger models are better.</a:t>
            </a:r>
            <a:endParaRPr/>
          </a:p>
          <a:p>
            <a:pPr indent="-342900" lvl="0" marL="457200" rtl="0" algn="l">
              <a:spcBef>
                <a:spcPts val="0"/>
              </a:spcBef>
              <a:spcAft>
                <a:spcPts val="0"/>
              </a:spcAft>
              <a:buSzPts val="1800"/>
              <a:buChar char="●"/>
            </a:pPr>
            <a:r>
              <a:rPr lang="en"/>
              <a:t>Disappointed by ultimate accuracy.</a:t>
            </a:r>
            <a:endParaRPr/>
          </a:p>
          <a:p>
            <a:pPr indent="-317500" lvl="1" marL="914400" rtl="0" algn="l">
              <a:spcBef>
                <a:spcPts val="0"/>
              </a:spcBef>
              <a:spcAft>
                <a:spcPts val="0"/>
              </a:spcAft>
              <a:buSzPts val="1400"/>
              <a:buChar char="○"/>
            </a:pPr>
            <a:r>
              <a:rPr lang="en"/>
              <a:t>RMSE of 0.8 means that the predicted score of the model was almost a full grade off from what the teacher actually scored the answer.</a:t>
            </a:r>
            <a:endParaRPr/>
          </a:p>
          <a:p>
            <a:pPr indent="-342900" lvl="0" marL="457200" rtl="0" algn="l">
              <a:spcBef>
                <a:spcPts val="0"/>
              </a:spcBef>
              <a:spcAft>
                <a:spcPts val="0"/>
              </a:spcAft>
              <a:buSzPts val="1800"/>
              <a:buChar char="●"/>
            </a:pPr>
            <a:r>
              <a:rPr lang="en"/>
              <a:t>More computational resources would allow for even better accuracy, as the models could be specially trained for this task.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a:t>
            </a:r>
            <a:endParaRPr/>
          </a:p>
          <a:p>
            <a:pPr indent="-317500" lvl="1" marL="914400" rtl="0" algn="l">
              <a:spcBef>
                <a:spcPts val="0"/>
              </a:spcBef>
              <a:spcAft>
                <a:spcPts val="0"/>
              </a:spcAft>
              <a:buSzPts val="1400"/>
              <a:buChar char="○"/>
            </a:pPr>
            <a:r>
              <a:rPr lang="en"/>
              <a:t>Modeling takes a lot of time, especially for models of this size.</a:t>
            </a:r>
            <a:endParaRPr/>
          </a:p>
          <a:p>
            <a:pPr indent="-317500" lvl="1" marL="914400" rtl="0" algn="l">
              <a:spcBef>
                <a:spcPts val="0"/>
              </a:spcBef>
              <a:spcAft>
                <a:spcPts val="0"/>
              </a:spcAft>
              <a:buSzPts val="1400"/>
              <a:buChar char="○"/>
            </a:pPr>
            <a:r>
              <a:rPr lang="en"/>
              <a:t>Using shared resources like WPI’s HPC means </a:t>
            </a:r>
            <a:r>
              <a:rPr lang="en"/>
              <a:t>waiting your turn</a:t>
            </a:r>
            <a:endParaRPr/>
          </a:p>
          <a:p>
            <a:pPr indent="-317500" lvl="1" marL="914400" rtl="0" algn="l">
              <a:spcBef>
                <a:spcPts val="0"/>
              </a:spcBef>
              <a:spcAft>
                <a:spcPts val="0"/>
              </a:spcAft>
              <a:buSzPts val="1400"/>
              <a:buChar char="○"/>
            </a:pPr>
            <a:r>
              <a:rPr lang="en"/>
              <a:t>Constructing these datasets</a:t>
            </a:r>
            <a:endParaRPr/>
          </a:p>
          <a:p>
            <a:pPr indent="-342900" lvl="0" marL="457200" rtl="0" algn="l">
              <a:spcBef>
                <a:spcPts val="0"/>
              </a:spcBef>
              <a:spcAft>
                <a:spcPts val="0"/>
              </a:spcAft>
              <a:buSzPts val="1800"/>
              <a:buChar char="●"/>
            </a:pPr>
            <a:r>
              <a:rPr lang="en"/>
              <a:t>No access to best in the field</a:t>
            </a:r>
            <a:endParaRPr/>
          </a:p>
          <a:p>
            <a:pPr indent="-317500" lvl="1" marL="914400" rtl="0" algn="l">
              <a:spcBef>
                <a:spcPts val="0"/>
              </a:spcBef>
              <a:spcAft>
                <a:spcPts val="0"/>
              </a:spcAft>
              <a:buSzPts val="1400"/>
              <a:buChar char="○"/>
            </a:pPr>
            <a:r>
              <a:rPr lang="en"/>
              <a:t>Google and OpenAI gate keep their best models</a:t>
            </a:r>
            <a:endParaRPr/>
          </a:p>
          <a:p>
            <a:pPr indent="-317500" lvl="1" marL="914400" rtl="0" algn="l">
              <a:spcBef>
                <a:spcPts val="0"/>
              </a:spcBef>
              <a:spcAft>
                <a:spcPts val="0"/>
              </a:spcAft>
              <a:buSzPts val="1400"/>
              <a:buChar char="○"/>
            </a:pPr>
            <a:r>
              <a:rPr lang="en"/>
              <a:t>Open Source Models allow us to explore methods and see trends, but hardly ever actually achieve the best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Fine tuning the models</a:t>
            </a:r>
            <a:endParaRPr/>
          </a:p>
          <a:p>
            <a:pPr indent="-317500" lvl="1" marL="914400" rtl="0" algn="l">
              <a:spcBef>
                <a:spcPts val="0"/>
              </a:spcBef>
              <a:spcAft>
                <a:spcPts val="0"/>
              </a:spcAft>
              <a:buSzPts val="1400"/>
              <a:buChar char="○"/>
            </a:pPr>
            <a:r>
              <a:rPr lang="en"/>
              <a:t>This will take even more time and computational resources</a:t>
            </a:r>
            <a:endParaRPr/>
          </a:p>
          <a:p>
            <a:pPr indent="-342900" lvl="0" marL="457200" rtl="0" algn="l">
              <a:spcBef>
                <a:spcPts val="0"/>
              </a:spcBef>
              <a:spcAft>
                <a:spcPts val="0"/>
              </a:spcAft>
              <a:buSzPts val="1800"/>
              <a:buChar char="●"/>
            </a:pPr>
            <a:r>
              <a:rPr lang="en"/>
              <a:t>Include chain prompting</a:t>
            </a:r>
            <a:endParaRPr/>
          </a:p>
          <a:p>
            <a:pPr indent="-317500" lvl="1" marL="914400" rtl="0" algn="l">
              <a:spcBef>
                <a:spcPts val="0"/>
              </a:spcBef>
              <a:spcAft>
                <a:spcPts val="0"/>
              </a:spcAft>
              <a:buSzPts val="1400"/>
              <a:buChar char="○"/>
            </a:pPr>
            <a:r>
              <a:rPr lang="en"/>
              <a:t>This is where the LLM is prompted with many similar questions in a row, to aid its final classification task.</a:t>
            </a:r>
            <a:endParaRPr/>
          </a:p>
          <a:p>
            <a:pPr indent="-342900" lvl="0" marL="457200" rtl="0" algn="l">
              <a:spcBef>
                <a:spcPts val="0"/>
              </a:spcBef>
              <a:spcAft>
                <a:spcPts val="0"/>
              </a:spcAft>
              <a:buSzPts val="1800"/>
              <a:buChar char="●"/>
            </a:pPr>
            <a:r>
              <a:rPr lang="en"/>
              <a:t>Fine Tuning large model on math and math educational resources as a whole</a:t>
            </a:r>
            <a:endParaRPr/>
          </a:p>
          <a:p>
            <a:pPr indent="-317500" lvl="1" marL="914400" rtl="0" algn="l">
              <a:spcBef>
                <a:spcPts val="0"/>
              </a:spcBef>
              <a:spcAft>
                <a:spcPts val="0"/>
              </a:spcAft>
              <a:buSzPts val="1400"/>
              <a:buChar char="○"/>
            </a:pPr>
            <a:r>
              <a:rPr lang="en"/>
              <a:t>Consistently it has been found in the field that more training models on more background data in a field increases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Natural Language Models have not penetrated the field of education beyond simple translation and editing tasks. </a:t>
            </a:r>
            <a:endParaRPr/>
          </a:p>
          <a:p>
            <a:pPr indent="-342900" lvl="0" marL="457200" rtl="0" algn="l">
              <a:spcBef>
                <a:spcPts val="0"/>
              </a:spcBef>
              <a:spcAft>
                <a:spcPts val="0"/>
              </a:spcAft>
              <a:buSzPts val="1800"/>
              <a:buChar char="●"/>
            </a:pPr>
            <a:r>
              <a:rPr lang="en"/>
              <a:t>One obvious area that these models could be eminently useful is in grading open response questions.</a:t>
            </a:r>
            <a:endParaRPr/>
          </a:p>
          <a:p>
            <a:pPr indent="-342900" lvl="0" marL="457200" rtl="0" algn="l">
              <a:spcBef>
                <a:spcPts val="0"/>
              </a:spcBef>
              <a:spcAft>
                <a:spcPts val="0"/>
              </a:spcAft>
              <a:buSzPts val="1800"/>
              <a:buChar char="●"/>
            </a:pPr>
            <a:r>
              <a:rPr lang="en"/>
              <a:t>With the emergence of Large Language Models like GPT3, OPT, and BLOOM, it is possible that the model sophistication has gotten to the point where they can assist in the evaluation of these open response problems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Hugging Face: </a:t>
            </a:r>
            <a:r>
              <a:rPr lang="en" u="sng">
                <a:solidFill>
                  <a:schemeClr val="hlink"/>
                </a:solidFill>
                <a:hlinkClick r:id="rId3"/>
              </a:rPr>
              <a:t>https://huggingface.co/</a:t>
            </a:r>
            <a:endParaRPr/>
          </a:p>
          <a:p>
            <a:pPr indent="-342900" lvl="0" marL="457200" rtl="0" algn="l">
              <a:spcBef>
                <a:spcPts val="0"/>
              </a:spcBef>
              <a:spcAft>
                <a:spcPts val="0"/>
              </a:spcAft>
              <a:buSzPts val="1800"/>
              <a:buChar char="●"/>
            </a:pPr>
            <a:r>
              <a:rPr lang="en" u="sng">
                <a:solidFill>
                  <a:schemeClr val="hlink"/>
                </a:solidFill>
                <a:hlinkClick r:id="rId4"/>
              </a:rPr>
              <a:t>https://www.wpi.edu/offices/vice-provost-research/academic-research-computing/high-performance-computing</a:t>
            </a:r>
            <a:endParaRPr/>
          </a:p>
          <a:p>
            <a:pPr indent="-342900" lvl="0" marL="457200" rtl="0" algn="l">
              <a:spcBef>
                <a:spcPts val="0"/>
              </a:spcBef>
              <a:spcAft>
                <a:spcPts val="0"/>
              </a:spcAft>
              <a:buSzPts val="1800"/>
              <a:buChar char="●"/>
            </a:pPr>
            <a:r>
              <a:rPr lang="en" u="sng">
                <a:solidFill>
                  <a:schemeClr val="hlink"/>
                </a:solidFill>
                <a:hlinkClick r:id="rId5"/>
              </a:rPr>
              <a:t>https://colab.research.google.com/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Github Link: </a:t>
            </a:r>
            <a:r>
              <a:rPr lang="en" u="sng">
                <a:solidFill>
                  <a:schemeClr val="hlink"/>
                </a:solidFill>
                <a:hlinkClick r:id="rId6"/>
              </a:rPr>
              <a:t>https://github.com/rjthompson22/BigDataAnalyticsFinal</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Grading open response questions on intelligent learning platforms is still a largely manual job.</a:t>
            </a:r>
            <a:endParaRPr/>
          </a:p>
          <a:p>
            <a:pPr indent="-342900" lvl="0" marL="457200" rtl="0" algn="l">
              <a:spcBef>
                <a:spcPts val="0"/>
              </a:spcBef>
              <a:spcAft>
                <a:spcPts val="0"/>
              </a:spcAft>
              <a:buSzPts val="1800"/>
              <a:buChar char="●"/>
            </a:pPr>
            <a:r>
              <a:rPr lang="en"/>
              <a:t>Many efforts have been made to automate the grading of open response questions.</a:t>
            </a:r>
            <a:endParaRPr/>
          </a:p>
          <a:p>
            <a:pPr indent="-317500" lvl="1" marL="914400" rtl="0" algn="l">
              <a:spcBef>
                <a:spcPts val="0"/>
              </a:spcBef>
              <a:spcAft>
                <a:spcPts val="0"/>
              </a:spcAft>
              <a:buSzPts val="1400"/>
              <a:buChar char="○"/>
            </a:pPr>
            <a:r>
              <a:rPr lang="en"/>
              <a:t>using them to encode responses into a response state, and use these encodings to either perform clustering or to train classifiers.</a:t>
            </a:r>
            <a:endParaRPr/>
          </a:p>
          <a:p>
            <a:pPr indent="-342900" lvl="0" marL="457200" rtl="0" algn="l">
              <a:spcBef>
                <a:spcPts val="0"/>
              </a:spcBef>
              <a:spcAft>
                <a:spcPts val="0"/>
              </a:spcAft>
              <a:buSzPts val="1800"/>
              <a:buChar char="●"/>
            </a:pPr>
            <a:r>
              <a:rPr lang="en"/>
              <a:t>Though these models are decent, their practical utility is to simply provide suggestions to teachers rather than be reliable aids.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6"/>
          <p:cNvSpPr txBox="1"/>
          <p:nvPr>
            <p:ph idx="1" type="body"/>
          </p:nvPr>
        </p:nvSpPr>
        <p:spPr>
          <a:xfrm>
            <a:off x="311700" y="1152475"/>
            <a:ext cx="31479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development of Large Language Models (LLMs) such as GPT3 has revolutionized what is possible in natural language processing.</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The datasets they are trained on include the entirety of wikipedia, all scanned literature, and entirety of reddit, just to name a few.</a:t>
            </a:r>
            <a:endParaRPr/>
          </a:p>
        </p:txBody>
      </p:sp>
      <p:pic>
        <p:nvPicPr>
          <p:cNvPr id="74" name="Google Shape;74;p16"/>
          <p:cNvPicPr preferRelativeResize="0"/>
          <p:nvPr/>
        </p:nvPicPr>
        <p:blipFill>
          <a:blip r:embed="rId3">
            <a:alphaModFix/>
          </a:blip>
          <a:stretch>
            <a:fillRect/>
          </a:stretch>
        </p:blipFill>
        <p:spPr>
          <a:xfrm>
            <a:off x="3587250" y="1229559"/>
            <a:ext cx="5331099" cy="326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models require months to train and millions of dollars to fund, but once they are trained they can be applied in a diverse range of situations</a:t>
            </a:r>
            <a:endParaRPr/>
          </a:p>
          <a:p>
            <a:pPr indent="-342900" lvl="0" marL="457200" rtl="0" algn="l">
              <a:spcBef>
                <a:spcPts val="0"/>
              </a:spcBef>
              <a:spcAft>
                <a:spcPts val="0"/>
              </a:spcAft>
              <a:buSzPts val="1800"/>
              <a:buChar char="●"/>
            </a:pPr>
            <a:r>
              <a:rPr lang="en"/>
              <a:t>This project proposes to use many of the same methods pioneered by GPT3, except using the BLOOM model in its place.</a:t>
            </a:r>
            <a:endParaRPr/>
          </a:p>
        </p:txBody>
      </p:sp>
      <p:pic>
        <p:nvPicPr>
          <p:cNvPr id="81" name="Google Shape;81;p17"/>
          <p:cNvPicPr preferRelativeResize="0"/>
          <p:nvPr/>
        </p:nvPicPr>
        <p:blipFill>
          <a:blip r:embed="rId3">
            <a:alphaModFix/>
          </a:blip>
          <a:stretch>
            <a:fillRect/>
          </a:stretch>
        </p:blipFill>
        <p:spPr>
          <a:xfrm>
            <a:off x="4703175" y="1527800"/>
            <a:ext cx="4267200" cy="24251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87" name="Google Shape;87;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Few-shot learning is a unique capability of Large LAnguage Models</a:t>
            </a:r>
            <a:endParaRPr/>
          </a:p>
          <a:p>
            <a:pPr indent="-317500" lvl="1" marL="914400" rtl="0" algn="l">
              <a:spcBef>
                <a:spcPts val="0"/>
              </a:spcBef>
              <a:spcAft>
                <a:spcPts val="0"/>
              </a:spcAft>
              <a:buSzPts val="1400"/>
              <a:buChar char="○"/>
            </a:pPr>
            <a:r>
              <a:rPr lang="en"/>
              <a:t>Allows models to leverage knowledge on training data to accurately tackle new tasks</a:t>
            </a:r>
            <a:endParaRPr/>
          </a:p>
          <a:p>
            <a:pPr indent="-317500" lvl="1" marL="914400" rtl="0" algn="l">
              <a:spcBef>
                <a:spcPts val="0"/>
              </a:spcBef>
              <a:spcAft>
                <a:spcPts val="0"/>
              </a:spcAft>
              <a:buSzPts val="1400"/>
              <a:buChar char="○"/>
            </a:pPr>
            <a:r>
              <a:rPr lang="en"/>
              <a:t>These tasks can include question answering, </a:t>
            </a:r>
            <a:r>
              <a:rPr lang="en"/>
              <a:t>classification</a:t>
            </a:r>
            <a:r>
              <a:rPr lang="en"/>
              <a:t>, summarization, etc…</a:t>
            </a:r>
            <a:endParaRPr/>
          </a:p>
          <a:p>
            <a:pPr indent="-342900" lvl="0" marL="457200" rtl="0" algn="l">
              <a:spcBef>
                <a:spcPts val="0"/>
              </a:spcBef>
              <a:spcAft>
                <a:spcPts val="0"/>
              </a:spcAft>
              <a:buSzPts val="1800"/>
              <a:buChar char="●"/>
            </a:pPr>
            <a:r>
              <a:rPr lang="en"/>
              <a:t>Prompt structure is immensely important in how well these models perform on these few-shot tasks.</a:t>
            </a:r>
            <a:endParaRPr/>
          </a:p>
        </p:txBody>
      </p:sp>
      <p:pic>
        <p:nvPicPr>
          <p:cNvPr id="88" name="Google Shape;88;p18"/>
          <p:cNvPicPr preferRelativeResize="0"/>
          <p:nvPr/>
        </p:nvPicPr>
        <p:blipFill>
          <a:blip r:embed="rId3">
            <a:alphaModFix/>
          </a:blip>
          <a:stretch>
            <a:fillRect/>
          </a:stretch>
        </p:blipFill>
        <p:spPr>
          <a:xfrm>
            <a:off x="4703175" y="1527800"/>
            <a:ext cx="4267200" cy="24251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4" name="Google Shape;94;p19"/>
          <p:cNvSpPr txBox="1"/>
          <p:nvPr>
            <p:ph idx="1" type="body"/>
          </p:nvPr>
        </p:nvSpPr>
        <p:spPr>
          <a:xfrm>
            <a:off x="311700" y="1152475"/>
            <a:ext cx="4301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will be built on the Quick Comments Open Response dataset from the ASSISTments intelligent learning platform.</a:t>
            </a:r>
            <a:endParaRPr/>
          </a:p>
          <a:p>
            <a:pPr indent="-317500" lvl="1" marL="914400" rtl="0" algn="l">
              <a:spcBef>
                <a:spcPts val="0"/>
              </a:spcBef>
              <a:spcAft>
                <a:spcPts val="0"/>
              </a:spcAft>
              <a:buSzPts val="1400"/>
              <a:buChar char="○"/>
            </a:pPr>
            <a:r>
              <a:rPr lang="en"/>
              <a:t>A subset of these problems are provided in the github, as these have been screened for Personally Identifiable Information. Access to the whole dataset requires written consent.</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5250575" y="1152475"/>
            <a:ext cx="3313675" cy="331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consists of 150,477 total student responses from 27,199 unique students to 2,076 unique problems graded by 970 unique teachers.</a:t>
            </a:r>
            <a:endParaRPr/>
          </a:p>
          <a:p>
            <a:pPr indent="-342900" lvl="0" marL="457200" rtl="0" algn="l">
              <a:spcBef>
                <a:spcPts val="0"/>
              </a:spcBef>
              <a:spcAft>
                <a:spcPts val="0"/>
              </a:spcAft>
              <a:buSzPts val="1800"/>
              <a:buChar char="●"/>
            </a:pPr>
            <a:r>
              <a:rPr lang="en"/>
              <a:t>Problems were then filtered to remove those that contain an image in the problem or ask for an image as an answer.</a:t>
            </a:r>
            <a:endParaRPr/>
          </a:p>
          <a:p>
            <a:pPr indent="-317500" lvl="1" marL="914400" rtl="0" algn="l">
              <a:spcBef>
                <a:spcPts val="0"/>
              </a:spcBef>
              <a:spcAft>
                <a:spcPts val="0"/>
              </a:spcAft>
              <a:buSzPts val="1400"/>
              <a:buChar char="○"/>
            </a:pPr>
            <a:r>
              <a:rPr lang="en"/>
              <a:t>NLP models cannot process images</a:t>
            </a:r>
            <a:endParaRPr/>
          </a:p>
        </p:txBody>
      </p:sp>
      <p:pic>
        <p:nvPicPr>
          <p:cNvPr id="102" name="Google Shape;102;p20"/>
          <p:cNvPicPr preferRelativeResize="0"/>
          <p:nvPr/>
        </p:nvPicPr>
        <p:blipFill>
          <a:blip r:embed="rId3">
            <a:alphaModFix/>
          </a:blip>
          <a:stretch>
            <a:fillRect/>
          </a:stretch>
        </p:blipFill>
        <p:spPr>
          <a:xfrm>
            <a:off x="4681950" y="1629975"/>
            <a:ext cx="4267201" cy="2023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8" name="Google Shape;10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Environments</a:t>
            </a:r>
            <a:endParaRPr/>
          </a:p>
          <a:p>
            <a:pPr indent="-342900" lvl="0" marL="457200" rtl="0" algn="l">
              <a:spcBef>
                <a:spcPts val="1200"/>
              </a:spcBef>
              <a:spcAft>
                <a:spcPts val="0"/>
              </a:spcAft>
              <a:buSzPts val="1800"/>
              <a:buChar char="●"/>
            </a:pPr>
            <a:r>
              <a:rPr lang="en"/>
              <a:t>Google colaboratory</a:t>
            </a:r>
            <a:endParaRPr/>
          </a:p>
          <a:p>
            <a:pPr indent="-317500" lvl="1" marL="914400" rtl="0" algn="l">
              <a:spcBef>
                <a:spcPts val="0"/>
              </a:spcBef>
              <a:spcAft>
                <a:spcPts val="0"/>
              </a:spcAft>
              <a:buSzPts val="1400"/>
              <a:buChar char="○"/>
            </a:pPr>
            <a:r>
              <a:rPr lang="en"/>
              <a:t>Allows for VM access to a GPU</a:t>
            </a:r>
            <a:endParaRPr/>
          </a:p>
          <a:p>
            <a:pPr indent="-342900" lvl="0" marL="457200" rtl="0" algn="l">
              <a:spcBef>
                <a:spcPts val="0"/>
              </a:spcBef>
              <a:spcAft>
                <a:spcPts val="0"/>
              </a:spcAft>
              <a:buSzPts val="1800"/>
              <a:buChar char="●"/>
            </a:pPr>
            <a:r>
              <a:rPr lang="en"/>
              <a:t>T</a:t>
            </a:r>
            <a:r>
              <a:rPr lang="en"/>
              <a:t>he WPI High Performance Cluster (HPC) will be used to make evaluating the model possible. The HPC has 64 gpus, 1300 cpus, and 2.3 TBs or RAM, all available for use by researchers.</a:t>
            </a:r>
            <a:endParaRPr/>
          </a:p>
        </p:txBody>
      </p:sp>
      <p:pic>
        <p:nvPicPr>
          <p:cNvPr id="109" name="Google Shape;109;p21"/>
          <p:cNvPicPr preferRelativeResize="0"/>
          <p:nvPr/>
        </p:nvPicPr>
        <p:blipFill>
          <a:blip r:embed="rId3">
            <a:alphaModFix/>
          </a:blip>
          <a:stretch>
            <a:fillRect/>
          </a:stretch>
        </p:blipFill>
        <p:spPr>
          <a:xfrm>
            <a:off x="4745625" y="880050"/>
            <a:ext cx="4267200" cy="1886712"/>
          </a:xfrm>
          <a:prstGeom prst="rect">
            <a:avLst/>
          </a:prstGeom>
          <a:noFill/>
          <a:ln>
            <a:noFill/>
          </a:ln>
        </p:spPr>
      </p:pic>
      <p:pic>
        <p:nvPicPr>
          <p:cNvPr id="110" name="Google Shape;110;p21"/>
          <p:cNvPicPr preferRelativeResize="0"/>
          <p:nvPr/>
        </p:nvPicPr>
        <p:blipFill>
          <a:blip r:embed="rId4">
            <a:alphaModFix/>
          </a:blip>
          <a:stretch>
            <a:fillRect/>
          </a:stretch>
        </p:blipFill>
        <p:spPr>
          <a:xfrm>
            <a:off x="5297475" y="3322437"/>
            <a:ext cx="2857500" cy="9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