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E61B9-D4F5-4963-A157-FB30947813D7}" v="1" dt="2024-04-23T20:13:4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203" autoAdjust="0"/>
  </p:normalViewPr>
  <p:slideViewPr>
    <p:cSldViewPr snapToGrid="0" snapToObjects="1">
      <p:cViewPr varScale="1">
        <p:scale>
          <a:sx n="119" d="100"/>
          <a:sy n="119" d="100"/>
        </p:scale>
        <p:origin x="18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Klein" userId="78d541d9bbd5520c" providerId="LiveId" clId="{345E61B9-D4F5-4963-A157-FB30947813D7}"/>
    <pc:docChg chg="undo custSel modSld">
      <pc:chgData name="Connor Klein" userId="78d541d9bbd5520c" providerId="LiveId" clId="{345E61B9-D4F5-4963-A157-FB30947813D7}" dt="2024-04-23T20:13:55.386" v="164" actId="20577"/>
      <pc:docMkLst>
        <pc:docMk/>
      </pc:docMkLst>
      <pc:sldChg chg="delSp mod">
        <pc:chgData name="Connor Klein" userId="78d541d9bbd5520c" providerId="LiveId" clId="{345E61B9-D4F5-4963-A157-FB30947813D7}" dt="2024-04-23T19:11:56.237" v="0" actId="478"/>
        <pc:sldMkLst>
          <pc:docMk/>
          <pc:sldMk cId="89127787" sldId="263"/>
        </pc:sldMkLst>
        <pc:spChg chg="del">
          <ac:chgData name="Connor Klein" userId="78d541d9bbd5520c" providerId="LiveId" clId="{345E61B9-D4F5-4963-A157-FB30947813D7}" dt="2024-04-23T19:11:56.237" v="0" actId="478"/>
          <ac:spMkLst>
            <pc:docMk/>
            <pc:sldMk cId="89127787" sldId="263"/>
            <ac:spMk id="9" creationId="{661EE144-0F6C-2649-B81A-1334F4AFFB37}"/>
          </ac:spMkLst>
        </pc:spChg>
      </pc:sldChg>
      <pc:sldChg chg="modNotesTx">
        <pc:chgData name="Connor Klein" userId="78d541d9bbd5520c" providerId="LiveId" clId="{345E61B9-D4F5-4963-A157-FB30947813D7}" dt="2024-04-23T20:13:55.386" v="164" actId="20577"/>
        <pc:sldMkLst>
          <pc:docMk/>
          <pc:sldMk cId="844184953" sldId="265"/>
        </pc:sldMkLst>
      </pc:sldChg>
      <pc:sldChg chg="modSp mod">
        <pc:chgData name="Connor Klein" userId="78d541d9bbd5520c" providerId="LiveId" clId="{345E61B9-D4F5-4963-A157-FB30947813D7}" dt="2024-04-23T19:58:29.837" v="109" actId="14100"/>
        <pc:sldMkLst>
          <pc:docMk/>
          <pc:sldMk cId="2255651184" sldId="267"/>
        </pc:sldMkLst>
        <pc:picChg chg="mod">
          <ac:chgData name="Connor Klein" userId="78d541d9bbd5520c" providerId="LiveId" clId="{345E61B9-D4F5-4963-A157-FB30947813D7}" dt="2024-04-23T19:58:29.837" v="109" actId="14100"/>
          <ac:picMkLst>
            <pc:docMk/>
            <pc:sldMk cId="2255651184" sldId="267"/>
            <ac:picMk id="11" creationId="{24830A22-0BF7-6202-4C6C-F229496D065A}"/>
          </ac:picMkLst>
        </pc:picChg>
      </pc:sldChg>
      <pc:sldChg chg="modNotesTx">
        <pc:chgData name="Connor Klein" userId="78d541d9bbd5520c" providerId="LiveId" clId="{345E61B9-D4F5-4963-A157-FB30947813D7}" dt="2024-04-23T20:13:20.056" v="133" actId="20577"/>
        <pc:sldMkLst>
          <pc:docMk/>
          <pc:sldMk cId="248227157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Largely self organizing structure of brokers and stocks within constraints of legal regulation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looking for cliches in network of brokers and nodes, modeling crashes,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Presents an opportunity to explore the market and develop strategies based on the risk and interconnections in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Our simulation could do many intervals, but we chose to focus on 2003-2013 for our simulations to capture what can be considered expected operation of the market but also look for antifragile strategy based on that risk and influence that can do better during drastic Black Swan events that </a:t>
            </a:r>
            <a:r>
              <a:rPr lang="en-US" dirty="0" err="1">
                <a:solidFill>
                  <a:srgbClr val="BCBEC4"/>
                </a:solidFill>
                <a:effectLst/>
                <a:highlight>
                  <a:srgbClr val="1E1F22"/>
                </a:highlight>
              </a:rPr>
              <a:t>Taleb</a:t>
            </a:r>
            <a:r>
              <a:rPr lang="en-US" dirty="0">
                <a:solidFill>
                  <a:srgbClr val="BCBEC4"/>
                </a:solidFill>
                <a:effectLst/>
                <a:highlight>
                  <a:srgbClr val="1E1F22"/>
                </a:highlight>
              </a:rPr>
              <a:t> discusses in 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To do this, we designed a simulation to be run over various time intervals for interconnected brokers that can influence one another and with individually preferred risk levels</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2 minute</a:t>
                </a:r>
              </a:p>
              <a:p>
                <a:endParaRPr lang="en-US" dirty="0"/>
              </a:p>
              <a:p>
                <a:r>
                  <a:rPr lang="en-US" dirty="0"/>
                  <a:t>100 brokers, influence perceived risk, friends = input like connections in the field or copying high performing strategies they know; set up directionally (</a:t>
                </a:r>
                <a:r>
                  <a:rPr lang="en-US" dirty="0" err="1"/>
                  <a:t>ie</a:t>
                </a:r>
                <a:r>
                  <a:rPr lang="en-US" dirty="0"/>
                  <a:t> a broker might listen to an influencer but not bi directionally), </a:t>
                </a:r>
              </a:p>
              <a:p>
                <a:r>
                  <a:rPr lang="en-US" dirty="0"/>
                  <a:t>distributed number of inputs based on fat-tailed distribution with exponent 2.7 approximate in degree of a general directed social network</a:t>
                </a:r>
              </a:p>
              <a:p>
                <a:r>
                  <a:rPr lang="en-US" dirty="0"/>
                  <a:t>To populate the set of friends, the brokers were sampled randomly uniformly</a:t>
                </a:r>
              </a:p>
              <a:p>
                <a:endParaRPr lang="en-US" dirty="0"/>
              </a:p>
              <a:p>
                <a:r>
                  <a:rPr lang="en-US" dirty="0"/>
                  <a:t>Equation shows perceived risk for each broker which is a linear combination of the brokers assessment and the friends’ influence, each friend started with a set percent $</a:t>
                </a:r>
                <a:r>
                  <a:rPr lang="en-US" dirty="0" err="1"/>
                  <a:t>w_i</a:t>
                </a:r>
                <a:r>
                  <a:rPr lang="en-US" dirty="0"/>
                  <a:t> = .04$, total weight of neighbors limited to 0 to 1; connections strengthen if better, weakened if poorer</a:t>
                </a:r>
              </a:p>
              <a:p>
                <a:endParaRPr lang="en-US" dirty="0"/>
              </a:p>
              <a:p>
                <a:r>
                  <a:rPr lang="en-US" dirty="0"/>
                  <a:t>The agent’s goal = maintain perceived levels of risk within 10% of their desired risk level. For simplicity of interpretation, we gave each broker id a correlated level of risk. We also briefly explored achieving desired level and just holding the portfolio.</a:t>
                </a:r>
              </a:p>
              <a:p>
                <a:r>
                  <a:rPr lang="en-US" dirty="0"/>
                  <a:t>The way they would do this was look stocks available on a given day and perform their assessment of risk (changes by day) per eq. If too low, sell low risk and buy high risk. If too high, sell high risk, secondary priority of not keeping too much liquid money They would do this until hit daily limit or at desired level. </a:t>
                </a:r>
              </a:p>
              <a:p>
                <a:br>
                  <a:rPr lang="en-US" dirty="0"/>
                </a:br>
                <a:r>
                  <a:rPr lang="en-US" dirty="0"/>
                  <a:t>It is also important to demonstrate how we computed risk…</a:t>
                </a:r>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endParaRPr lang="en-US" dirty="0"/>
          </a:p>
          <a:p>
            <a:r>
              <a:rPr lang="en-US" dirty="0"/>
              <a:t>NOTES FROM MINAI ON REPORT:</a:t>
            </a:r>
          </a:p>
          <a:p>
            <a:pPr marL="171450" indent="-171450">
              <a:buFontTx/>
              <a:buChar char="-"/>
            </a:pPr>
            <a:r>
              <a:rPr lang="en-US" dirty="0"/>
              <a:t>Justify why k=3 was chosen</a:t>
            </a:r>
          </a:p>
          <a:p>
            <a:pPr marL="171450" indent="-171450">
              <a:buFontTx/>
              <a:buChar char="-"/>
            </a:pPr>
            <a:r>
              <a:rPr lang="en-US" dirty="0"/>
              <a:t>Explain more about why these parameters were chosen for the model; What is the source of this model, and what is its logic?</a:t>
            </a:r>
          </a:p>
          <a:p>
            <a:pPr marL="171450" indent="-171450">
              <a:buFontTx/>
              <a:buChar char="-"/>
            </a:pPr>
            <a:r>
              <a:rPr lang="en-US" dirty="0"/>
              <a:t>What does impact mean here?</a:t>
            </a:r>
          </a:p>
          <a:p>
            <a:pPr marL="171450" indent="-171450">
              <a:buFontTx/>
              <a:buChar char="-"/>
            </a:pPr>
            <a:r>
              <a:rPr lang="en-US" dirty="0"/>
              <a:t>From Rachael: maybe note that this behavioral model of purchasing fewer stocks but more expensive ones at high risk emerged naturally and was not enforced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a:p>
            <a:endParaRPr lang="en-US" dirty="0"/>
          </a:p>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a:t>
            </a:r>
          </a:p>
          <a:p>
            <a:endParaRPr lang="en-US" dirty="0"/>
          </a:p>
          <a:p>
            <a:r>
              <a:rPr lang="en-US" dirty="0"/>
              <a:t>Left side shows a couple of total influence to final portfolio value</a:t>
            </a:r>
          </a:p>
          <a:p>
            <a:r>
              <a:rPr lang="en-US" dirty="0"/>
              <a:t>Top left looked at having a negative influence but this didn’t exactly make sense with perceived risk calculation, further eval necessary</a:t>
            </a:r>
          </a:p>
          <a:p>
            <a:endParaRPr lang="en-US" dirty="0"/>
          </a:p>
          <a:p>
            <a:r>
              <a:rPr lang="en-US" dirty="0"/>
              <a:t>Even with the limitation of influence from 0 to 1, up to 50% of assessment provided by neighbor seemed to give increasing benefit</a:t>
            </a:r>
          </a:p>
          <a:p>
            <a:endParaRPr lang="en-US" dirty="0"/>
          </a:p>
          <a:p>
            <a:r>
              <a:rPr lang="en-US" dirty="0"/>
              <a:t>On right, see time series, high risk had more money as noted but influence still benefits across different levels</a:t>
            </a:r>
          </a:p>
          <a:p>
            <a:r>
              <a:rPr lang="en-US" dirty="0"/>
              <a:t>When assigning a 1/3 of brokers low, 1/3 med, 1/3 high and just adjusting influence, see a couple examples</a:t>
            </a:r>
          </a:p>
          <a:p>
            <a:r>
              <a:rPr lang="en-US" dirty="0"/>
              <a:t>Red and green in high risk do better than blue who took less input</a:t>
            </a:r>
          </a:p>
          <a:p>
            <a:r>
              <a:rPr lang="en-US" dirty="0"/>
              <a:t>Dark blue and orange doing much more poorly than mustard in </a:t>
            </a:r>
          </a:p>
          <a:p>
            <a:endParaRPr lang="en-US" dirty="0"/>
          </a:p>
          <a:p>
            <a:r>
              <a:rPr lang="en-US" dirty="0"/>
              <a:t>Basing the influence connections of the network around the risk assessment provides an expansion on a single broker's understanding of the stocks behavior to see higher ratio of good stocks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From this simulation, we achieved a better understanding of risk and influence but there were some limitations of our model to be explored later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were removed from public market for private buyout or bankruptcy limiting types of stocks being considered – need to reference figure if keeping it to say the distribution isn’t entirely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possible make the connections more dynamic </a:t>
            </a:r>
            <a:r>
              <a:rPr lang="en-US" dirty="0" err="1">
                <a:solidFill>
                  <a:srgbClr val="BCBEC4"/>
                </a:solidFill>
                <a:effectLst/>
                <a:highlight>
                  <a:srgbClr val="1E1F22"/>
                </a:highlight>
              </a:rPr>
              <a:t>ie</a:t>
            </a:r>
            <a:r>
              <a:rPr lang="en-US" dirty="0">
                <a:solidFill>
                  <a:srgbClr val="BCBEC4"/>
                </a:solidFill>
                <a:effectLst/>
                <a:highlight>
                  <a:srgbClr val="1E1F22"/>
                </a:highlight>
              </a:rPr>
              <a:t> follow the best broker instead of being stuck entirely with initial connections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 statistics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Explore idea of 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 – assumed small enough subset of actors to be able to use historical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references for the model</a:t>
            </a:r>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089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3999" y="2062160"/>
            <a:ext cx="9520989" cy="2387600"/>
          </a:xfrm>
        </p:spPr>
        <p:txBody>
          <a:bodyPr>
            <a:normAutofit fontScale="90000"/>
          </a:bodyPr>
          <a:lstStyle/>
          <a:p>
            <a:r>
              <a:rPr lang="en-US" dirty="0"/>
              <a:t>Exploring Stock Market Strategies with Risk and Influence using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a:t>
            </a:r>
          </a:p>
          <a:p>
            <a:pPr lvl="1">
              <a:lnSpc>
                <a:spcPct val="100000"/>
              </a:lnSpc>
              <a:buFontTx/>
              <a:buChar char="-"/>
            </a:pPr>
            <a:r>
              <a:rPr lang="en-US" sz="2000" dirty="0"/>
              <a:t>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3" name="Picture 2" descr="A graph of a stock market&#10;&#10;Description automatically generated">
            <a:extLst>
              <a:ext uri="{FF2B5EF4-FFF2-40B4-BE49-F238E27FC236}">
                <a16:creationId xmlns:a16="http://schemas.microsoft.com/office/drawing/2014/main" id="{C3BF7B2A-A131-07A5-EBD2-96A4793957A9}"/>
              </a:ext>
            </a:extLst>
          </p:cNvPr>
          <p:cNvPicPr>
            <a:picLocks noChangeAspect="1"/>
          </p:cNvPicPr>
          <p:nvPr/>
        </p:nvPicPr>
        <p:blipFill rotWithShape="1">
          <a:blip r:embed="rId4"/>
          <a:srcRect l="6416"/>
          <a:stretch/>
        </p:blipFill>
        <p:spPr>
          <a:xfrm>
            <a:off x="6164227" y="681037"/>
            <a:ext cx="5959543" cy="3820887"/>
          </a:xfrm>
          <a:prstGeom prst="rect">
            <a:avLst/>
          </a:prstGeom>
        </p:spPr>
      </p:pic>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5"/>
          <a:srcRect r="8919"/>
          <a:stretch/>
        </p:blipFill>
        <p:spPr>
          <a:xfrm>
            <a:off x="34114" y="2296152"/>
            <a:ext cx="6095999" cy="4015748"/>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58172" y="75607"/>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rotWithShape="1">
          <a:blip r:embed="rId5"/>
          <a:srcRect r="7539"/>
          <a:stretch/>
        </p:blipFill>
        <p:spPr>
          <a:xfrm>
            <a:off x="6836850" y="8929"/>
            <a:ext cx="5183259"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rotWithShape="1">
          <a:blip r:embed="rId6"/>
          <a:srcRect r="5783"/>
          <a:stretch/>
        </p:blipFill>
        <p:spPr>
          <a:xfrm>
            <a:off x="6836850" y="3329362"/>
            <a:ext cx="5281659"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0" y="332936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normAutofit fontScale="92500" lnSpcReduction="10000"/>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a:p>
            <a:r>
              <a:rPr lang="en-US" dirty="0"/>
              <a:t>Explore and define the idea of negative influence</a:t>
            </a:r>
          </a:p>
          <a:p>
            <a:r>
              <a:rPr lang="en-US" dirty="0"/>
              <a:t>Make model more dynamic to actually adjust stock prices</a:t>
            </a:r>
          </a:p>
          <a:p>
            <a:endParaRPr lang="en-US" dirty="0"/>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1046</TotalTime>
  <Words>2320</Words>
  <Application>Microsoft Office PowerPoint</Application>
  <PresentationFormat>Widescreen</PresentationFormat>
  <Paragraphs>160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Cambria Math</vt:lpstr>
      <vt:lpstr>Office Theme</vt:lpstr>
      <vt:lpstr>Exploring Stock Market Strategies with Risk and Influence using Complex Networks</vt:lpstr>
      <vt:lpstr>The Complex Systems of Economic Markets</vt:lpstr>
      <vt:lpstr>Key Elements: Influence</vt:lpstr>
      <vt:lpstr>Key Elements: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12</cp:revision>
  <dcterms:created xsi:type="dcterms:W3CDTF">2021-01-06T15:17:42Z</dcterms:created>
  <dcterms:modified xsi:type="dcterms:W3CDTF">2024-04-24T15:17:26Z</dcterms:modified>
</cp:coreProperties>
</file>