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9" r:id="rId3"/>
    <p:sldId id="260" r:id="rId4"/>
    <p:sldId id="264" r:id="rId5"/>
    <p:sldId id="263" r:id="rId6"/>
    <p:sldId id="270" r:id="rId7"/>
    <p:sldId id="272" r:id="rId8"/>
    <p:sldId id="266" r:id="rId9"/>
    <p:sldId id="267" r:id="rId10"/>
    <p:sldId id="265"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5203" autoAdjust="0"/>
  </p:normalViewPr>
  <p:slideViewPr>
    <p:cSldViewPr snapToGrid="0" snapToObjects="1">
      <p:cViewPr varScale="1">
        <p:scale>
          <a:sx n="86" d="100"/>
          <a:sy n="86" d="100"/>
        </p:scale>
        <p:origin x="912" y="96"/>
      </p:cViewPr>
      <p:guideLst/>
    </p:cSldViewPr>
  </p:slideViewPr>
  <p:notesTextViewPr>
    <p:cViewPr>
      <p:scale>
        <a:sx n="1" d="1"/>
        <a:sy n="1" d="1"/>
      </p:scale>
      <p:origin x="0" y="-75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6ECBBD-C828-4D65-BAA1-D5361C751F0C}" type="datetimeFigureOut">
              <a:rPr lang="en-US" smtClean="0"/>
              <a:t>4/24/2024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414AA-92EB-4865-A5F7-560118F2768E}" type="slidenum">
              <a:rPr lang="en-US" smtClean="0"/>
              <a:t>‹#›</a:t>
            </a:fld>
            <a:endParaRPr lang="en-US"/>
          </a:p>
        </p:txBody>
      </p:sp>
    </p:spTree>
    <p:extLst>
      <p:ext uri="{BB962C8B-B14F-4D97-AF65-F5344CB8AC3E}">
        <p14:creationId xmlns:p14="http://schemas.microsoft.com/office/powerpoint/2010/main" val="204653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minute presentation</a:t>
            </a:r>
          </a:p>
        </p:txBody>
      </p:sp>
      <p:sp>
        <p:nvSpPr>
          <p:cNvPr id="4" name="Slide Number Placeholder 3"/>
          <p:cNvSpPr>
            <a:spLocks noGrp="1"/>
          </p:cNvSpPr>
          <p:nvPr>
            <p:ph type="sldNum" sz="quarter" idx="5"/>
          </p:nvPr>
        </p:nvSpPr>
        <p:spPr/>
        <p:txBody>
          <a:bodyPr/>
          <a:lstStyle/>
          <a:p>
            <a:fld id="{DEE414AA-92EB-4865-A5F7-560118F2768E}" type="slidenum">
              <a:rPr lang="en-US" smtClean="0"/>
              <a:t>1</a:t>
            </a:fld>
            <a:endParaRPr lang="en-US"/>
          </a:p>
        </p:txBody>
      </p:sp>
    </p:spTree>
    <p:extLst>
      <p:ext uri="{BB962C8B-B14F-4D97-AF65-F5344CB8AC3E}">
        <p14:creationId xmlns:p14="http://schemas.microsoft.com/office/powerpoint/2010/main" val="3322662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1.5 minutes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BCBEC4"/>
              </a:solidFill>
              <a:effectLst/>
              <a:highlight>
                <a:srgbClr val="1E1F22"/>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From this simulation, we achieved a better understanding of risk and influence but there were some limitations of our model to be explored later such 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BCBEC4"/>
              </a:solidFill>
              <a:effectLst/>
              <a:highlight>
                <a:srgbClr val="1E1F22"/>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 Information flow </a:t>
            </a:r>
            <a:r>
              <a:rPr lang="en-US" dirty="0"/>
              <a:t>mostly accounted for expansion of risk data but needs to be elaborated to better capture the idea of partial information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Data filtration cuts out stocks in which only partial information is available and stocks were removed from public market for private buyout or bankruptcy limiting types of stocks being considered – need to reference figure if keeping it to say the distribution isn’t entirely clear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Should expand to more brokers and possible make the connections more dynamic </a:t>
            </a:r>
            <a:r>
              <a:rPr lang="en-US" dirty="0" err="1">
                <a:solidFill>
                  <a:srgbClr val="BCBEC4"/>
                </a:solidFill>
                <a:effectLst/>
                <a:highlight>
                  <a:srgbClr val="1E1F22"/>
                </a:highlight>
              </a:rPr>
              <a:t>ie</a:t>
            </a:r>
            <a:r>
              <a:rPr lang="en-US" dirty="0">
                <a:solidFill>
                  <a:srgbClr val="BCBEC4"/>
                </a:solidFill>
                <a:effectLst/>
                <a:highlight>
                  <a:srgbClr val="1E1F22"/>
                </a:highlight>
              </a:rPr>
              <a:t> follow the best broker instead of being stuck entirely with initial connections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Could extend stock risk evaluation to better account for more relationships in stock statistics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Explore idea of negative influence in the market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Couldn’t actually affect stock prices – assumed small enough subset of actors to be able to use historical data</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solidFill>
                <a:srgbClr val="BCBEC4"/>
              </a:solidFill>
              <a:effectLst/>
              <a:highlight>
                <a:srgbClr val="1E1F22"/>
              </a:highlight>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Add thesis statement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Address the graph</a:t>
            </a:r>
          </a:p>
        </p:txBody>
      </p:sp>
      <p:sp>
        <p:nvSpPr>
          <p:cNvPr id="4" name="Slide Number Placeholder 3"/>
          <p:cNvSpPr>
            <a:spLocks noGrp="1"/>
          </p:cNvSpPr>
          <p:nvPr>
            <p:ph type="sldNum" sz="quarter" idx="5"/>
          </p:nvPr>
        </p:nvSpPr>
        <p:spPr/>
        <p:txBody>
          <a:bodyPr/>
          <a:lstStyle/>
          <a:p>
            <a:fld id="{DEE414AA-92EB-4865-A5F7-560118F2768E}" type="slidenum">
              <a:rPr lang="en-US" smtClean="0"/>
              <a:t>10</a:t>
            </a:fld>
            <a:endParaRPr lang="en-US"/>
          </a:p>
        </p:txBody>
      </p:sp>
    </p:spTree>
    <p:extLst>
      <p:ext uri="{BB962C8B-B14F-4D97-AF65-F5344CB8AC3E}">
        <p14:creationId xmlns:p14="http://schemas.microsoft.com/office/powerpoint/2010/main" val="1611523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our references for the model</a:t>
            </a:r>
          </a:p>
        </p:txBody>
      </p:sp>
      <p:sp>
        <p:nvSpPr>
          <p:cNvPr id="4" name="Slide Number Placeholder 3"/>
          <p:cNvSpPr>
            <a:spLocks noGrp="1"/>
          </p:cNvSpPr>
          <p:nvPr>
            <p:ph type="sldNum" sz="quarter" idx="5"/>
          </p:nvPr>
        </p:nvSpPr>
        <p:spPr/>
        <p:txBody>
          <a:bodyPr/>
          <a:lstStyle/>
          <a:p>
            <a:fld id="{DEE414AA-92EB-4865-A5F7-560118F2768E}" type="slidenum">
              <a:rPr lang="en-US" smtClean="0"/>
              <a:t>11</a:t>
            </a:fld>
            <a:endParaRPr lang="en-US"/>
          </a:p>
        </p:txBody>
      </p:sp>
    </p:spTree>
    <p:extLst>
      <p:ext uri="{BB962C8B-B14F-4D97-AF65-F5344CB8AC3E}">
        <p14:creationId xmlns:p14="http://schemas.microsoft.com/office/powerpoint/2010/main" val="108912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BCBEC4"/>
              </a:solidFill>
              <a:effectLst/>
              <a:highlight>
                <a:srgbClr val="1E1F22"/>
              </a:highlight>
            </a:endParaRPr>
          </a:p>
        </p:txBody>
      </p:sp>
      <p:sp>
        <p:nvSpPr>
          <p:cNvPr id="4" name="Slide Number Placeholder 3"/>
          <p:cNvSpPr>
            <a:spLocks noGrp="1"/>
          </p:cNvSpPr>
          <p:nvPr>
            <p:ph type="sldNum" sz="quarter" idx="5"/>
          </p:nvPr>
        </p:nvSpPr>
        <p:spPr/>
        <p:txBody>
          <a:bodyPr/>
          <a:lstStyle/>
          <a:p>
            <a:fld id="{DEE414AA-92EB-4865-A5F7-560118F2768E}" type="slidenum">
              <a:rPr lang="en-US" smtClean="0"/>
              <a:t>12</a:t>
            </a:fld>
            <a:endParaRPr lang="en-US"/>
          </a:p>
        </p:txBody>
      </p:sp>
    </p:spTree>
    <p:extLst>
      <p:ext uri="{BB962C8B-B14F-4D97-AF65-F5344CB8AC3E}">
        <p14:creationId xmlns:p14="http://schemas.microsoft.com/office/powerpoint/2010/main" val="4109571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1.5 minute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BCBEC4"/>
              </a:solidFill>
              <a:effectLst/>
              <a:highlight>
                <a:srgbClr val="1E1F22"/>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BCBEC4"/>
              </a:solidFill>
              <a:effectLst/>
              <a:highlight>
                <a:srgbClr val="1E1F22"/>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Background – markets show traits of complex systems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Volatility visible in the wild fluctuation of stock prices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Fat-tailed distributions in growth rates and stock returns and risk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Interconnections in terms of influence, partial information, shared investments, diffusion of information, correlation of stocks, </a:t>
            </a:r>
            <a:r>
              <a:rPr lang="en-US" dirty="0" err="1">
                <a:solidFill>
                  <a:srgbClr val="BCBEC4"/>
                </a:solidFill>
                <a:effectLst/>
                <a:highlight>
                  <a:srgbClr val="1E1F22"/>
                </a:highlight>
              </a:rPr>
              <a:t>etc</a:t>
            </a:r>
            <a:endParaRPr lang="en-US" dirty="0">
              <a:solidFill>
                <a:srgbClr val="BCBEC4"/>
              </a:solidFill>
              <a:effectLst/>
              <a:highlight>
                <a:srgbClr val="1E1F22"/>
              </a:highlight>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Nonlinear relationships (small changes in portfolios or behaviors) or choices at different times dynamic</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Largely self organizing structure of brokers and stocks within constraints of legal regulation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BCBEC4"/>
              </a:solidFill>
              <a:effectLst/>
              <a:highlight>
                <a:srgbClr val="1E1F22"/>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Explored in many fields about risk, networks of stocks and brokers, looking for cliches in network of brokers and nodes, modeling crashes,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Presents an opportunity to explore the market and develop strategies based on the risk and interconnections in the network.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Our simulation could do many intervals, but we chose to focus on 2003-2013 for our simulations to capture what can be considered expected operation of the market but also look for antifragile strategy based on that risk and influence that can do better during drastic Black Swan events that </a:t>
            </a:r>
            <a:r>
              <a:rPr lang="en-US" dirty="0" err="1">
                <a:solidFill>
                  <a:srgbClr val="BCBEC4"/>
                </a:solidFill>
                <a:effectLst/>
                <a:highlight>
                  <a:srgbClr val="1E1F22"/>
                </a:highlight>
              </a:rPr>
              <a:t>Taleb</a:t>
            </a:r>
            <a:r>
              <a:rPr lang="en-US" dirty="0">
                <a:solidFill>
                  <a:srgbClr val="BCBEC4"/>
                </a:solidFill>
                <a:effectLst/>
                <a:highlight>
                  <a:srgbClr val="1E1F22"/>
                </a:highlight>
              </a:rPr>
              <a:t> discusses in his 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BCBEC4"/>
              </a:solidFill>
              <a:effectLst/>
              <a:highlight>
                <a:srgbClr val="1E1F22"/>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To do this, we designed a simulation to be run over various time intervals for interconnected brokers that can influence one another and with individually preferred risk levels</a:t>
            </a:r>
          </a:p>
        </p:txBody>
      </p:sp>
      <p:sp>
        <p:nvSpPr>
          <p:cNvPr id="4" name="Slide Number Placeholder 3"/>
          <p:cNvSpPr>
            <a:spLocks noGrp="1"/>
          </p:cNvSpPr>
          <p:nvPr>
            <p:ph type="sldNum" sz="quarter" idx="5"/>
          </p:nvPr>
        </p:nvSpPr>
        <p:spPr/>
        <p:txBody>
          <a:bodyPr/>
          <a:lstStyle/>
          <a:p>
            <a:fld id="{DEE414AA-92EB-4865-A5F7-560118F2768E}" type="slidenum">
              <a:rPr lang="en-US" smtClean="0"/>
              <a:t>2</a:t>
            </a:fld>
            <a:endParaRPr lang="en-US"/>
          </a:p>
        </p:txBody>
      </p:sp>
    </p:spTree>
    <p:extLst>
      <p:ext uri="{BB962C8B-B14F-4D97-AF65-F5344CB8AC3E}">
        <p14:creationId xmlns:p14="http://schemas.microsoft.com/office/powerpoint/2010/main" val="3199819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2 minute</a:t>
                </a:r>
              </a:p>
              <a:p>
                <a:endParaRPr lang="en-US" dirty="0"/>
              </a:p>
              <a:p>
                <a:r>
                  <a:rPr lang="en-US" dirty="0"/>
                  <a:t>100 brokers, influence perceived risk, friends = input like connections in the field or copying high performing strategies they know; set up directionally (</a:t>
                </a:r>
                <a:r>
                  <a:rPr lang="en-US" dirty="0" err="1"/>
                  <a:t>ie</a:t>
                </a:r>
                <a:r>
                  <a:rPr lang="en-US" dirty="0"/>
                  <a:t> a broker might listen to an influencer but not bi directionally), </a:t>
                </a:r>
              </a:p>
              <a:p>
                <a:r>
                  <a:rPr lang="en-US" dirty="0"/>
                  <a:t>distributed number of inputs based on fat-tailed distribution with exponent 2.7 approximate in degree of a general directed social network</a:t>
                </a:r>
              </a:p>
              <a:p>
                <a:r>
                  <a:rPr lang="en-US" dirty="0"/>
                  <a:t>To populate the set of friends, the brokers were sampled randomly uniformly</a:t>
                </a:r>
              </a:p>
              <a:p>
                <a:endParaRPr lang="en-US" dirty="0"/>
              </a:p>
              <a:p>
                <a:r>
                  <a:rPr lang="en-US" dirty="0"/>
                  <a:t>Equation shows perceived risk for each broker which is a linear combination of the brokers assessment and the friends’ influence, each friend started with a set percent $</a:t>
                </a:r>
                <a:r>
                  <a:rPr lang="en-US" dirty="0" err="1"/>
                  <a:t>w_i</a:t>
                </a:r>
                <a:r>
                  <a:rPr lang="en-US" dirty="0"/>
                  <a:t> = .04$, total weight of neighbors limited to 0 to 1; connections strengthen if better, weakened if poorer</a:t>
                </a:r>
              </a:p>
              <a:p>
                <a:endParaRPr lang="en-US" dirty="0"/>
              </a:p>
              <a:p>
                <a:r>
                  <a:rPr lang="en-US" dirty="0"/>
                  <a:t>The agent’s goal = maintain perceived levels of risk within 10% of their desired risk level. For simplicity of interpretation, we gave each broker id a correlated level of risk. We also briefly explored achieving desired level and just holding the portfolio.</a:t>
                </a:r>
              </a:p>
              <a:p>
                <a:r>
                  <a:rPr lang="en-US" dirty="0"/>
                  <a:t>The way they would do this was look stocks available on a given day and perform their assessment of risk (changes by day) per eq. If too low, sell low risk and buy high risk. If too high, sell high risk, secondary priority of not keeping too much liquid money They would do this until hit daily limit or at desired level. </a:t>
                </a:r>
              </a:p>
              <a:p>
                <a:br>
                  <a:rPr lang="en-US" dirty="0"/>
                </a:br>
                <a:r>
                  <a:rPr lang="en-US" dirty="0"/>
                  <a:t>It is also important to demonstrate how we computed risk…</a:t>
                </a:r>
              </a:p>
            </p:txBody>
          </p:sp>
        </mc:Choice>
        <mc:Fallback xmlns="">
          <p:sp>
            <p:nvSpPr>
              <p:cNvPr id="3" name="Notes Placeholder 2"/>
              <p:cNvSpPr>
                <a:spLocks noGrp="1"/>
              </p:cNvSpPr>
              <p:nvPr>
                <p:ph type="body" idx="1"/>
              </p:nvPr>
            </p:nvSpPr>
            <p:spPr/>
            <p:txBody>
              <a:bodyPr/>
              <a:lstStyle/>
              <a:p>
                <a:r>
                  <a:rPr lang="en-US" dirty="0"/>
                  <a:t>1 minute</a:t>
                </a:r>
              </a:p>
              <a:p>
                <a:endParaRPr lang="en-US" dirty="0"/>
              </a:p>
              <a:p>
                <a:r>
                  <a:rPr lang="en-US" dirty="0"/>
                  <a:t>Simulation over 100 brokers, interconnected with the ability to influence each other’s assessment of the risk </a:t>
                </a:r>
              </a:p>
              <a:p>
                <a:r>
                  <a:rPr lang="en-US" dirty="0"/>
                  <a:t>Highlight directed graph indicating directional influence resembling real world, distributed number of inputs to influence risk based on </a:t>
                </a:r>
                <a:r>
                  <a:rPr lang="en-US" dirty="0" err="1"/>
                  <a:t>fattailed</a:t>
                </a:r>
                <a:r>
                  <a:rPr lang="en-US" dirty="0"/>
                  <a:t> distribution with exponent 2.7</a:t>
                </a:r>
              </a:p>
              <a:p>
                <a:r>
                  <a:rPr lang="en-US" dirty="0"/>
                  <a:t>To populate the set of friends, the brokers were sampled randomly uniformly</a:t>
                </a:r>
                <a:r>
                  <a:rPr lang="en-US" i="0">
                    <a:latin typeface="Cambria Math" panose="02040503050406030204" pitchFamily="18" charset="0"/>
                  </a:rPr>
                  <a:t>"Type equation here."</a:t>
                </a:r>
                <a:endParaRPr lang="en-US" dirty="0"/>
              </a:p>
              <a:p>
                <a:endParaRPr lang="en-US" dirty="0"/>
              </a:p>
              <a:p>
                <a:r>
                  <a:rPr lang="en-US" dirty="0"/>
                  <a:t>each friend started with a set percent $</a:t>
                </a:r>
                <a:r>
                  <a:rPr lang="en-US" dirty="0" err="1"/>
                  <a:t>w_i</a:t>
                </a:r>
                <a:r>
                  <a:rPr lang="en-US" dirty="0"/>
                  <a:t> = .04$</a:t>
                </a:r>
              </a:p>
            </p:txBody>
          </p:sp>
        </mc:Fallback>
      </mc:AlternateContent>
      <p:sp>
        <p:nvSpPr>
          <p:cNvPr id="4" name="Slide Number Placeholder 3"/>
          <p:cNvSpPr>
            <a:spLocks noGrp="1"/>
          </p:cNvSpPr>
          <p:nvPr>
            <p:ph type="sldNum" sz="quarter" idx="5"/>
          </p:nvPr>
        </p:nvSpPr>
        <p:spPr/>
        <p:txBody>
          <a:bodyPr/>
          <a:lstStyle/>
          <a:p>
            <a:fld id="{DEE414AA-92EB-4865-A5F7-560118F2768E}" type="slidenum">
              <a:rPr lang="en-US" smtClean="0"/>
              <a:t>3</a:t>
            </a:fld>
            <a:endParaRPr lang="en-US"/>
          </a:p>
        </p:txBody>
      </p:sp>
    </p:spTree>
    <p:extLst>
      <p:ext uri="{BB962C8B-B14F-4D97-AF65-F5344CB8AC3E}">
        <p14:creationId xmlns:p14="http://schemas.microsoft.com/office/powerpoint/2010/main" val="354684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minutes</a:t>
            </a:r>
          </a:p>
          <a:p>
            <a:endParaRPr lang="en-US" dirty="0"/>
          </a:p>
          <a:p>
            <a:r>
              <a:rPr lang="en-US" dirty="0"/>
              <a:t>NOTES FROM MINAI ON REPORT:</a:t>
            </a:r>
          </a:p>
          <a:p>
            <a:pPr marL="171450" indent="-171450">
              <a:buFontTx/>
              <a:buChar char="-"/>
            </a:pPr>
            <a:r>
              <a:rPr lang="en-US" dirty="0"/>
              <a:t>Justify why k=3 was chosen</a:t>
            </a:r>
          </a:p>
          <a:p>
            <a:pPr marL="628650" lvl="1" indent="-171450">
              <a:buFontTx/>
              <a:buChar char="-"/>
            </a:pPr>
            <a:r>
              <a:rPr lang="en-US" dirty="0"/>
              <a:t>We selected k = 3 because we believed there is an “average risk” of the stock, but not variance. and for k &gt; a – 1, kth moment is infinite. Mean is the first moment and variance is the second. Therefore, k must be at least 2, 3 &gt; a – 1 =&gt; a = 2, a larger study can be done if there is a better suited value for a, but we got good results with a = 2. </a:t>
            </a:r>
          </a:p>
          <a:p>
            <a:pPr marL="171450" indent="-171450">
              <a:buFontTx/>
              <a:buChar char="-"/>
            </a:pPr>
            <a:r>
              <a:rPr lang="en-US" dirty="0"/>
              <a:t>Explain more about why these parameters were chosen for the model; What is the source of this model, and what is its logic?</a:t>
            </a:r>
          </a:p>
          <a:p>
            <a:pPr marL="628650" lvl="1" indent="-171450">
              <a:buFontTx/>
              <a:buChar char="-"/>
            </a:pPr>
            <a:r>
              <a:rPr lang="en-US" dirty="0"/>
              <a:t>X – The goal of this value was to capture a positive value in the domain of 1 – infinity that represented the impact a stock may have. Impact meaning the vested amount or the worst case vs best case scenario. So to ensure the bounds, the base is an exponential function, this also helps with keeping our variance undefined. The exponent of this term was to capture </a:t>
            </a:r>
            <a:r>
              <a:rPr lang="en-US" dirty="0" err="1"/>
              <a:t>voltality</a:t>
            </a:r>
            <a:r>
              <a:rPr lang="en-US" dirty="0"/>
              <a:t> vs expected return. This was used to gauge just how unruly the stock behaves. We used an absolute value, as if the expected return was greater than the volatility, this was a safe stock, that may even return an infinitesimal risk. </a:t>
            </a:r>
          </a:p>
          <a:p>
            <a:pPr marL="628650" lvl="1" indent="-171450">
              <a:buFontTx/>
              <a:buChar char="-"/>
            </a:pPr>
            <a:r>
              <a:rPr lang="en-US" dirty="0"/>
              <a:t>Our expected return is the product of average of the stock price over 50 days times the dividend ratio. This is essentially the money in the bag. The </a:t>
            </a:r>
            <a:r>
              <a:rPr lang="en-US" dirty="0" err="1"/>
              <a:t>volatlitiy</a:t>
            </a:r>
            <a:r>
              <a:rPr lang="en-US" dirty="0"/>
              <a:t> is based on a year. We may be better able to capture . Impact = Volatility – Expected return.</a:t>
            </a:r>
          </a:p>
          <a:p>
            <a:pPr marL="628650" lvl="1" indent="-171450">
              <a:buFontTx/>
              <a:buChar char="-"/>
            </a:pPr>
            <a:r>
              <a:rPr lang="en-US" dirty="0"/>
              <a:t>Next we calculate the likelihood. The likelihood is trying to encapsulate the chances the stock becomes more volatile. This equation is the product of % share of equity of the stock , the expected earning per share and the complement of the quarterly growth. This number is complemented because all stocks are expected to have a positive quarterly growth, and a negative growth increases volatility. </a:t>
            </a:r>
          </a:p>
          <a:p>
            <a:pPr marL="171450" indent="-171450">
              <a:buFontTx/>
              <a:buChar char="-"/>
            </a:pPr>
            <a:r>
              <a:rPr lang="en-US" dirty="0"/>
              <a:t>What does impact mean here? How the stock may impact the portfolio/equity. </a:t>
            </a:r>
          </a:p>
          <a:p>
            <a:pPr marL="171450" indent="-171450">
              <a:buFontTx/>
              <a:buChar char="-"/>
            </a:pPr>
            <a:r>
              <a:rPr lang="en-US" dirty="0"/>
              <a:t>From Rachael: maybe note that this behavioral model of purchasing fewer stocks but more expensive ones at high risk emerged naturally and was not enforced</a:t>
            </a:r>
          </a:p>
          <a:p>
            <a:pPr marL="628650" lvl="1" indent="-171450">
              <a:buFontTx/>
              <a:buChar char="-"/>
            </a:pPr>
            <a:r>
              <a:rPr lang="en-US" dirty="0"/>
              <a:t>While we have a parameter that restricts risk to the total equity, this inspired the brokers to diversify in medium risk scenarios (which mirrors reality), and concentrate in stocks for high risk (reverse diversification)</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risk is represented by a fat-tailed distribution with an exponent of $k=3$ with $H_{52}$ as the 52-week high, $L_{52}$ as the 52-week low, $</a:t>
            </a:r>
            <a:r>
              <a:rPr lang="en-US" dirty="0" err="1"/>
              <a:t>d_r</a:t>
            </a:r>
            <a:r>
              <a:rPr lang="en-US" dirty="0"/>
              <a:t>$ as the dividend ratio, $m_{50}$ as the 50 day average, $</a:t>
            </a:r>
            <a:r>
              <a:rPr lang="en-US" dirty="0" err="1"/>
              <a:t>e_g</a:t>
            </a:r>
            <a:r>
              <a:rPr lang="en-US" dirty="0"/>
              <a:t>$ as the earnings growth, $f_{eps}$ as the forward earnings per share, and $</a:t>
            </a:r>
            <a:r>
              <a:rPr lang="en-US" dirty="0" err="1"/>
              <a:t>p_a</a:t>
            </a:r>
            <a:r>
              <a:rPr lang="en-US" dirty="0"/>
              <a:t>$ as the portfolio allocation of equity for the given stock. </a:t>
            </a:r>
          </a:p>
          <a:p>
            <a:endParaRPr lang="en-US" dirty="0"/>
          </a:p>
          <a:p>
            <a:r>
              <a:rPr lang="en-US" dirty="0"/>
              <a:t>A represents likelihood of risk with x as the potential impact of the stock, keeping in range 1, infinity</a:t>
            </a:r>
          </a:p>
          <a:p>
            <a:endParaRPr lang="en-US" dirty="0"/>
          </a:p>
          <a:p>
            <a:r>
              <a:rPr lang="en-US" dirty="0"/>
              <a:t>See plots showing how high risk brokers led to fewer total stocks but more expensive stocks, middle risk leads to more different stocks but less expensive average</a:t>
            </a:r>
          </a:p>
          <a:p>
            <a:r>
              <a:rPr lang="en-US" dirty="0"/>
              <a:t>Brokers are ordered by risk level from 0 to 10_000</a:t>
            </a:r>
          </a:p>
          <a:p>
            <a:endParaRPr lang="en-US" dirty="0"/>
          </a:p>
          <a:p>
            <a:r>
              <a:rPr lang="en-US" dirty="0"/>
              <a:t>Also note that risk adverse brokers often kept more of their assets liquid</a:t>
            </a:r>
          </a:p>
          <a:p>
            <a:endParaRPr lang="en-US" dirty="0"/>
          </a:p>
          <a:p>
            <a:r>
              <a:rPr lang="en-US" dirty="0"/>
              <a:t>Data collected was filtered to only those with the data necessary for this risk calculation </a:t>
            </a:r>
          </a:p>
        </p:txBody>
      </p:sp>
      <p:sp>
        <p:nvSpPr>
          <p:cNvPr id="4" name="Slide Number Placeholder 3"/>
          <p:cNvSpPr>
            <a:spLocks noGrp="1"/>
          </p:cNvSpPr>
          <p:nvPr>
            <p:ph type="sldNum" sz="quarter" idx="5"/>
          </p:nvPr>
        </p:nvSpPr>
        <p:spPr/>
        <p:txBody>
          <a:bodyPr/>
          <a:lstStyle/>
          <a:p>
            <a:fld id="{DEE414AA-92EB-4865-A5F7-560118F2768E}" type="slidenum">
              <a:rPr lang="en-US" smtClean="0"/>
              <a:t>4</a:t>
            </a:fld>
            <a:endParaRPr lang="en-US"/>
          </a:p>
        </p:txBody>
      </p:sp>
    </p:spTree>
    <p:extLst>
      <p:ext uri="{BB962C8B-B14F-4D97-AF65-F5344CB8AC3E}">
        <p14:creationId xmlns:p14="http://schemas.microsoft.com/office/powerpoint/2010/main" val="1643768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1.5 minutes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NOTES FROM MINAI’S COMMENTS: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don’t say stop investing, say stop buying stocks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 of portfolio behavior over time</a:t>
            </a:r>
          </a:p>
          <a:p>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Brokers follow the general market trends and grow over time.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Can see significant loss at 2007-2008, and spike in risk evaluations with plunging and rising market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brokers, who did not cash out when the stocks crashed, rebounded after the crisis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By 2010, the typical brokers regained the wealth that they had acquired before 2008.</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high risk brokers can be seen to rebound more quickly and exceed their peers of medium risk in some cases. (see example of broker 80, broker 2, broker 20, broker 15</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Further, it showed buying at the crash showed significant increase in portfolio value for brokers seeking medium and high levels of risk.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Note also stopping at fixed risk once the preferred risk level is reached and keeping portfolio does similarly to buying and selling to keep the risk</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5"/>
          </p:nvPr>
        </p:nvSpPr>
        <p:spPr/>
        <p:txBody>
          <a:bodyPr/>
          <a:lstStyle/>
          <a:p>
            <a:fld id="{DEE414AA-92EB-4865-A5F7-560118F2768E}" type="slidenum">
              <a:rPr lang="en-US" smtClean="0"/>
              <a:t>5</a:t>
            </a:fld>
            <a:endParaRPr lang="en-US"/>
          </a:p>
        </p:txBody>
      </p:sp>
    </p:spTree>
    <p:extLst>
      <p:ext uri="{BB962C8B-B14F-4D97-AF65-F5344CB8AC3E}">
        <p14:creationId xmlns:p14="http://schemas.microsoft.com/office/powerpoint/2010/main" val="244951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1.5 minutes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NOTES FROM MINAI’S COMMENTS: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don’t say stop investing, say stop buying stocks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 of portfolio behavior over time</a:t>
            </a:r>
          </a:p>
          <a:p>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Brokers follow the general market trends and grow over time.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Can see significant loss at 2007-2008, and spike in risk evaluations with plunging and rising market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brokers, who did not cash out when the stocks crashed, rebounded after the crisis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By 2010, the typical brokers regained the wealth that they had acquired before 2008.</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high risk brokers can be seen to rebound more quickly and exceed their peers of medium risk in some cases. (see example of broker 80, broker 2, broker 20, broker 15</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Further, it showed buying at the crash showed significant increase in portfolio value for brokers seeking medium and high levels of risk.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Note also stopping at fixed risk once the preferred risk level is reached and keeping portfolio does similarly to buying and selling to keep the risk</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5"/>
          </p:nvPr>
        </p:nvSpPr>
        <p:spPr/>
        <p:txBody>
          <a:bodyPr/>
          <a:lstStyle/>
          <a:p>
            <a:fld id="{DEE414AA-92EB-4865-A5F7-560118F2768E}" type="slidenum">
              <a:rPr lang="en-US" smtClean="0"/>
              <a:t>6</a:t>
            </a:fld>
            <a:endParaRPr lang="en-US"/>
          </a:p>
        </p:txBody>
      </p:sp>
    </p:spTree>
    <p:extLst>
      <p:ext uri="{BB962C8B-B14F-4D97-AF65-F5344CB8AC3E}">
        <p14:creationId xmlns:p14="http://schemas.microsoft.com/office/powerpoint/2010/main" val="3022597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1.5 minutes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NOTES FROM MINAI’S COMMENTS: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don’t say stop investing, say stop buying stocks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 of portfolio behavior over time</a:t>
            </a:r>
          </a:p>
          <a:p>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Brokers follow the general market trends and grow over time.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Can see significant loss at 2007-2008, and spike in risk evaluations with plunging and rising market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brokers, who did not cash out when the stocks crashed, rebounded after the crisis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By 2010, the typical brokers regained the wealth that they had acquired before 2008.</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high risk brokers can be seen to rebound more quickly and exceed their peers of medium risk in some cases. (see example of broker 80, broker 2, broker 20, broker 15</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Further, it showed buying at the crash showed significant increase in portfolio value for brokers seeking medium and high levels of risk.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Note also stopping at fixed risk once the preferred risk level is reached and keeping portfolio does similarly to buying and selling to keep the risk</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5"/>
          </p:nvPr>
        </p:nvSpPr>
        <p:spPr/>
        <p:txBody>
          <a:bodyPr/>
          <a:lstStyle/>
          <a:p>
            <a:fld id="{DEE414AA-92EB-4865-A5F7-560118F2768E}" type="slidenum">
              <a:rPr lang="en-US" smtClean="0"/>
              <a:t>7</a:t>
            </a:fld>
            <a:endParaRPr lang="en-US"/>
          </a:p>
        </p:txBody>
      </p:sp>
    </p:spTree>
    <p:extLst>
      <p:ext uri="{BB962C8B-B14F-4D97-AF65-F5344CB8AC3E}">
        <p14:creationId xmlns:p14="http://schemas.microsoft.com/office/powerpoint/2010/main" val="2779437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minutes</a:t>
            </a:r>
          </a:p>
          <a:p>
            <a:endParaRPr lang="en-US" dirty="0"/>
          </a:p>
          <a:p>
            <a:r>
              <a:rPr lang="en-US" dirty="0"/>
              <a:t>Left figure show interim portfolio values before the 2007-2008 financial crisis</a:t>
            </a:r>
          </a:p>
          <a:p>
            <a:endParaRPr lang="en-US" dirty="0"/>
          </a:p>
          <a:p>
            <a:pPr marL="171450" indent="-171450">
              <a:buFontTx/>
              <a:buChar char="-"/>
            </a:pPr>
            <a:r>
              <a:rPr lang="en-US" dirty="0"/>
              <a:t>the brokers, who did not cash out when the stocks crashed, rebounded after the crisis</a:t>
            </a:r>
          </a:p>
          <a:p>
            <a:pPr marL="171450" indent="-171450">
              <a:buFontTx/>
              <a:buChar char="-"/>
            </a:pPr>
            <a:r>
              <a:rPr lang="en-US" dirty="0"/>
              <a:t>The high risk brokers can be seen to rebound more quickly and exceed their peers of medium risk in some cases.</a:t>
            </a:r>
          </a:p>
          <a:p>
            <a:pPr marL="171450" indent="-171450">
              <a:buFontTx/>
              <a:buChar char="-"/>
            </a:pPr>
            <a:r>
              <a:rPr lang="en-US" dirty="0"/>
              <a:t>Final values shows slightly different behavior; at event, risky brokers could make the most money but didn’t necessarily win over the large period of normal operation </a:t>
            </a:r>
          </a:p>
          <a:p>
            <a:pPr marL="171450" indent="-171450">
              <a:buFontTx/>
              <a:buChar char="-"/>
            </a:pPr>
            <a:r>
              <a:rPr lang="en-US" dirty="0"/>
              <a:t>by not exiting when their portfolios spiked, did not achieve the same levels of wealth as the more moderate brokers after the Black Swan event. </a:t>
            </a:r>
          </a:p>
          <a:p>
            <a:pPr marL="171450" indent="-171450">
              <a:buFontTx/>
              <a:buChar char="-"/>
            </a:pPr>
            <a:r>
              <a:rPr lang="en-US" dirty="0"/>
              <a:t>At the end, with our method of risk formulation, moderate risk brokers won overall</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DEE414AA-92EB-4865-A5F7-560118F2768E}" type="slidenum">
              <a:rPr lang="en-US" smtClean="0"/>
              <a:t>8</a:t>
            </a:fld>
            <a:endParaRPr lang="en-US"/>
          </a:p>
        </p:txBody>
      </p:sp>
    </p:spTree>
    <p:extLst>
      <p:ext uri="{BB962C8B-B14F-4D97-AF65-F5344CB8AC3E}">
        <p14:creationId xmlns:p14="http://schemas.microsoft.com/office/powerpoint/2010/main" val="2683265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minute</a:t>
            </a:r>
          </a:p>
          <a:p>
            <a:endParaRPr lang="en-US" dirty="0"/>
          </a:p>
          <a:p>
            <a:r>
              <a:rPr lang="en-US" dirty="0"/>
              <a:t>Left side shows a couple of total influence to final portfolio value</a:t>
            </a:r>
          </a:p>
          <a:p>
            <a:r>
              <a:rPr lang="en-US" dirty="0"/>
              <a:t>Top left looked at having a negative influence but this didn’t exactly make sense with perceived risk calculation, further eval necessary</a:t>
            </a:r>
          </a:p>
          <a:p>
            <a:endParaRPr lang="en-US" dirty="0"/>
          </a:p>
          <a:p>
            <a:r>
              <a:rPr lang="en-US" dirty="0"/>
              <a:t>Even with the limitation of influence from 0 to 1, up to 50% of assessment provided by neighbor seemed to give increasing benefit</a:t>
            </a:r>
          </a:p>
          <a:p>
            <a:endParaRPr lang="en-US" dirty="0"/>
          </a:p>
          <a:p>
            <a:r>
              <a:rPr lang="en-US" dirty="0"/>
              <a:t>On right, see time series, high risk had more money as noted but influence still benefits across different levels</a:t>
            </a:r>
          </a:p>
          <a:p>
            <a:r>
              <a:rPr lang="en-US" dirty="0"/>
              <a:t>When assigning a 1/3 of brokers low, 1/3 med, 1/3 high and just adjusting influence, see a couple examples</a:t>
            </a:r>
          </a:p>
          <a:p>
            <a:r>
              <a:rPr lang="en-US" dirty="0"/>
              <a:t>Red and green in high risk do better than blue who took less input</a:t>
            </a:r>
          </a:p>
          <a:p>
            <a:r>
              <a:rPr lang="en-US" dirty="0"/>
              <a:t>Dark blue and orange doing much more poorly than mustard in </a:t>
            </a:r>
          </a:p>
          <a:p>
            <a:endParaRPr lang="en-US" dirty="0"/>
          </a:p>
          <a:p>
            <a:r>
              <a:rPr lang="en-US" dirty="0"/>
              <a:t>Basing the influence connections of the network around the risk assessment provides an expansion on a single broker's understanding of the stocks behavior to see higher ratio of good stocks but did not entirely capture the additional benefit of accessing partial information as desired.</a:t>
            </a:r>
          </a:p>
        </p:txBody>
      </p:sp>
      <p:sp>
        <p:nvSpPr>
          <p:cNvPr id="4" name="Slide Number Placeholder 3"/>
          <p:cNvSpPr>
            <a:spLocks noGrp="1"/>
          </p:cNvSpPr>
          <p:nvPr>
            <p:ph type="sldNum" sz="quarter" idx="5"/>
          </p:nvPr>
        </p:nvSpPr>
        <p:spPr/>
        <p:txBody>
          <a:bodyPr/>
          <a:lstStyle/>
          <a:p>
            <a:fld id="{DEE414AA-92EB-4865-A5F7-560118F2768E}" type="slidenum">
              <a:rPr lang="en-US" smtClean="0"/>
              <a:t>9</a:t>
            </a:fld>
            <a:endParaRPr lang="en-US"/>
          </a:p>
        </p:txBody>
      </p:sp>
    </p:spTree>
    <p:extLst>
      <p:ext uri="{BB962C8B-B14F-4D97-AF65-F5344CB8AC3E}">
        <p14:creationId xmlns:p14="http://schemas.microsoft.com/office/powerpoint/2010/main" val="3939197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26C2-3A9C-804D-83E7-45A60D5D01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109523-74CE-6F4C-9C0C-69F3C51CCF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16C909-65A3-BE45-919C-B459F5AC200E}"/>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5" name="Footer Placeholder 4">
            <a:extLst>
              <a:ext uri="{FF2B5EF4-FFF2-40B4-BE49-F238E27FC236}">
                <a16:creationId xmlns:a16="http://schemas.microsoft.com/office/drawing/2014/main" id="{9D14C3F9-13BB-7941-B1D8-A7E2D5DD6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CF664D-FAAA-8941-AF02-A1EA2FE80AD8}"/>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2728169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42E3-EF99-1643-ADBC-03741363F6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DB1F57-C50E-2E41-A303-65BB9F573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1A5FDD-A4C2-ED4D-BB4D-BAC16B77CAA9}"/>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5" name="Footer Placeholder 4">
            <a:extLst>
              <a:ext uri="{FF2B5EF4-FFF2-40B4-BE49-F238E27FC236}">
                <a16:creationId xmlns:a16="http://schemas.microsoft.com/office/drawing/2014/main" id="{FAAB2E45-FB65-6848-8F0F-48EFB7719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786DB3-7305-2945-B141-0D030B0B95AD}"/>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862167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ADD47-B50A-5740-9397-CF75BD948D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EEAD68-E37C-B341-9AC6-5A2759B278F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975192-3307-404A-B82E-44C019940BD7}"/>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5" name="Footer Placeholder 4">
            <a:extLst>
              <a:ext uri="{FF2B5EF4-FFF2-40B4-BE49-F238E27FC236}">
                <a16:creationId xmlns:a16="http://schemas.microsoft.com/office/drawing/2014/main" id="{0F7AAE6A-485F-AC42-8E25-CC7D24C5C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E8B23-E473-1243-852A-1D152F250603}"/>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387684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83B6-120A-FE45-9905-20C90F3DBA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3FF4D8-2AD3-494E-A40A-9F0FA37F16A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D01207-430B-B14A-BB70-5B25F23C77B9}"/>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5" name="Footer Placeholder 4">
            <a:extLst>
              <a:ext uri="{FF2B5EF4-FFF2-40B4-BE49-F238E27FC236}">
                <a16:creationId xmlns:a16="http://schemas.microsoft.com/office/drawing/2014/main" id="{54342A27-58E5-2F47-9E80-2550970C8A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9C31A3-D2A5-2A4E-85F3-714158CEBBEC}"/>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2502050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70E2-7395-D04D-B962-583951A2BE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192062-41A2-DB43-902E-60B57BCE1A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8A78011-E7DC-9849-AB2D-8C19F35C1C72}"/>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5" name="Footer Placeholder 4">
            <a:extLst>
              <a:ext uri="{FF2B5EF4-FFF2-40B4-BE49-F238E27FC236}">
                <a16:creationId xmlns:a16="http://schemas.microsoft.com/office/drawing/2014/main" id="{CFBB5BEC-B024-5649-A0F0-F222D13D7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334D5E-4ACE-E84D-8D48-28C10BBD1C74}"/>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945762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30E6-C96A-E945-AE78-9434DDF88D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51391D-04AB-B547-81DC-76A60501DF9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C6F124-9AD5-E94B-B33F-5F398E22B2A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B945C5-A261-F440-9A80-311C02D8BFF7}"/>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6" name="Footer Placeholder 5">
            <a:extLst>
              <a:ext uri="{FF2B5EF4-FFF2-40B4-BE49-F238E27FC236}">
                <a16:creationId xmlns:a16="http://schemas.microsoft.com/office/drawing/2014/main" id="{BDEE7FF4-FF83-9041-9E55-AC5EF3BF21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2E713-4E85-0C4C-BA42-A756789928AB}"/>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059868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93DE7-7F75-FB41-B144-1889EEDDC9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2AAD04-F623-D94D-889B-B2A55762F6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0459CAD-5B40-654B-BF87-2C362F5BCA5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523DF5-48C4-9F48-8DBC-CCD43A3BBD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E2D75C2-F283-7A49-8643-2969687107B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100DF5-4F4B-4D4B-8F5D-BEEC426C880E}"/>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8" name="Footer Placeholder 7">
            <a:extLst>
              <a:ext uri="{FF2B5EF4-FFF2-40B4-BE49-F238E27FC236}">
                <a16:creationId xmlns:a16="http://schemas.microsoft.com/office/drawing/2014/main" id="{93FE846F-3834-894F-8C22-DD909A15E9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E4CDAF-0C1C-FF40-B488-4C86E7FA1865}"/>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1024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7C7EF-1D0F-6B4A-8BEB-2BE61327BB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8A3CC5-A518-B142-A454-EA90D94AA5F8}"/>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4" name="Footer Placeholder 3">
            <a:extLst>
              <a:ext uri="{FF2B5EF4-FFF2-40B4-BE49-F238E27FC236}">
                <a16:creationId xmlns:a16="http://schemas.microsoft.com/office/drawing/2014/main" id="{739F03EA-8B04-1B46-9059-DF5977C2C0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4E6C8E-144D-114C-B54C-11997C11E681}"/>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3917430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8997B1-3171-A44D-997A-E64C52863772}"/>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3" name="Footer Placeholder 2">
            <a:extLst>
              <a:ext uri="{FF2B5EF4-FFF2-40B4-BE49-F238E27FC236}">
                <a16:creationId xmlns:a16="http://schemas.microsoft.com/office/drawing/2014/main" id="{66C442FC-09D8-2E49-9C84-67A7AA5124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978C09-144F-384C-985E-61BBAACBC4C3}"/>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3221624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98CA0-618E-2B43-BE72-7BBF187C7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4BF215-2684-5B40-A343-8CD779ECC9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ED8AE0-A638-714F-ADDB-B073C9D7FA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B71117-4DAF-F84C-BFDC-2C5F51F26CF1}"/>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6" name="Footer Placeholder 5">
            <a:extLst>
              <a:ext uri="{FF2B5EF4-FFF2-40B4-BE49-F238E27FC236}">
                <a16:creationId xmlns:a16="http://schemas.microsoft.com/office/drawing/2014/main" id="{D8F3A216-EFD5-9744-BFAC-42A3C963F2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CF4B3D-1B3E-6F43-A37B-E6FEE37D938C}"/>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48155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0583F-DF50-A34E-AE06-78A0B3F6FF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1EF328-92B7-EE43-A0AC-619CB157EB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16E9B3-3B82-DB4E-83D5-5C15BD38FD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3844E5-6317-2F43-82BB-8C4C84886F2E}"/>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6" name="Footer Placeholder 5">
            <a:extLst>
              <a:ext uri="{FF2B5EF4-FFF2-40B4-BE49-F238E27FC236}">
                <a16:creationId xmlns:a16="http://schemas.microsoft.com/office/drawing/2014/main" id="{EC8FF3F8-6C18-8647-9FEB-C139611135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A19DC7-B7BE-1947-8BAC-2E5F8A2E3AA4}"/>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2560164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8913E9-7E4F-DC45-BE2A-1F1372FC03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A487D0-CBB4-2E44-9BA6-3C271C8124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F67A58-6F45-F846-90C7-9A9D00C2D2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C2385E-BAC7-3F42-B91F-3AC00928A3BA}" type="datetimeFigureOut">
              <a:rPr lang="en-US" smtClean="0"/>
              <a:t>4/24/2024</a:t>
            </a:fld>
            <a:endParaRPr lang="en-US"/>
          </a:p>
        </p:txBody>
      </p:sp>
      <p:sp>
        <p:nvSpPr>
          <p:cNvPr id="5" name="Footer Placeholder 4">
            <a:extLst>
              <a:ext uri="{FF2B5EF4-FFF2-40B4-BE49-F238E27FC236}">
                <a16:creationId xmlns:a16="http://schemas.microsoft.com/office/drawing/2014/main" id="{0DF19659-DA8D-DD47-9BCE-0D183EA143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5C870C-E866-1E45-87F6-7061964207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33308A-F5A5-2645-A21E-6DE5546963F5}" type="slidenum">
              <a:rPr lang="en-US" smtClean="0"/>
              <a:t>‹#›</a:t>
            </a:fld>
            <a:endParaRPr lang="en-US"/>
          </a:p>
        </p:txBody>
      </p:sp>
    </p:spTree>
    <p:extLst>
      <p:ext uri="{BB962C8B-B14F-4D97-AF65-F5344CB8AC3E}">
        <p14:creationId xmlns:p14="http://schemas.microsoft.com/office/powerpoint/2010/main" val="2638959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766EDD8-AF2F-C04D-A1EB-1F674442FCE8}"/>
              </a:ext>
            </a:extLst>
          </p:cNvPr>
          <p:cNvPicPr>
            <a:picLocks noGrp="1" noRot="1" noChangeAspect="1" noMove="1" noResize="1" noEditPoints="1" noAdjustHandles="1" noChangeArrowheads="1" noChangeShapeType="1" noCrop="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912D23C-F289-2D4E-8D92-627DF9D2871A}"/>
              </a:ext>
            </a:extLst>
          </p:cNvPr>
          <p:cNvSpPr>
            <a:spLocks noGrp="1"/>
          </p:cNvSpPr>
          <p:nvPr>
            <p:ph type="ctrTitle"/>
          </p:nvPr>
        </p:nvSpPr>
        <p:spPr>
          <a:xfrm>
            <a:off x="1523999" y="2062160"/>
            <a:ext cx="9520989" cy="2387600"/>
          </a:xfrm>
        </p:spPr>
        <p:txBody>
          <a:bodyPr>
            <a:normAutofit fontScale="90000"/>
          </a:bodyPr>
          <a:lstStyle/>
          <a:p>
            <a:r>
              <a:rPr lang="en-US" dirty="0"/>
              <a:t>Exploring Stock Market Strategies with Risk and Influence using Complex Networks</a:t>
            </a:r>
          </a:p>
        </p:txBody>
      </p:sp>
      <p:sp>
        <p:nvSpPr>
          <p:cNvPr id="3" name="Subtitle 2">
            <a:extLst>
              <a:ext uri="{FF2B5EF4-FFF2-40B4-BE49-F238E27FC236}">
                <a16:creationId xmlns:a16="http://schemas.microsoft.com/office/drawing/2014/main" id="{172EFC4A-EC21-1E4F-B830-79E2536B3F3D}"/>
              </a:ext>
            </a:extLst>
          </p:cNvPr>
          <p:cNvSpPr>
            <a:spLocks noGrp="1"/>
          </p:cNvSpPr>
          <p:nvPr>
            <p:ph type="subTitle" idx="1"/>
          </p:nvPr>
        </p:nvSpPr>
        <p:spPr>
          <a:xfrm>
            <a:off x="1524000" y="5113597"/>
            <a:ext cx="9144000" cy="979293"/>
          </a:xfrm>
        </p:spPr>
        <p:txBody>
          <a:bodyPr/>
          <a:lstStyle/>
          <a:p>
            <a:r>
              <a:rPr lang="en-US" dirty="0"/>
              <a:t>Rachael Judy, Connor Klein, Josh Smith</a:t>
            </a:r>
          </a:p>
        </p:txBody>
      </p:sp>
    </p:spTree>
    <p:extLst>
      <p:ext uri="{BB962C8B-B14F-4D97-AF65-F5344CB8AC3E}">
        <p14:creationId xmlns:p14="http://schemas.microsoft.com/office/powerpoint/2010/main" val="1895477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Challenges and Future Work</a:t>
            </a:r>
          </a:p>
        </p:txBody>
      </p:sp>
      <p:sp>
        <p:nvSpPr>
          <p:cNvPr id="9" name="Content Placeholder 8">
            <a:extLst>
              <a:ext uri="{FF2B5EF4-FFF2-40B4-BE49-F238E27FC236}">
                <a16:creationId xmlns:a16="http://schemas.microsoft.com/office/drawing/2014/main" id="{661EE144-0F6C-2649-B81A-1334F4AFFB37}"/>
              </a:ext>
            </a:extLst>
          </p:cNvPr>
          <p:cNvSpPr>
            <a:spLocks noGrp="1"/>
          </p:cNvSpPr>
          <p:nvPr>
            <p:ph idx="1"/>
          </p:nvPr>
        </p:nvSpPr>
        <p:spPr>
          <a:xfrm>
            <a:off x="838200" y="1617273"/>
            <a:ext cx="4872135" cy="4559690"/>
          </a:xfrm>
        </p:spPr>
        <p:txBody>
          <a:bodyPr>
            <a:normAutofit fontScale="92500" lnSpcReduction="10000"/>
          </a:bodyPr>
          <a:lstStyle/>
          <a:p>
            <a:r>
              <a:rPr lang="en-US" dirty="0"/>
              <a:t>Influence did not account for partial information flow</a:t>
            </a:r>
          </a:p>
          <a:p>
            <a:r>
              <a:rPr lang="en-US" dirty="0"/>
              <a:t>Data filtration limits which stocks are used</a:t>
            </a:r>
          </a:p>
          <a:p>
            <a:r>
              <a:rPr lang="en-US" dirty="0"/>
              <a:t>Extend broker quantity and friend distribution</a:t>
            </a:r>
          </a:p>
          <a:p>
            <a:r>
              <a:rPr lang="en-US" dirty="0"/>
              <a:t>Expand risk evaluation for greater stock data</a:t>
            </a:r>
          </a:p>
          <a:p>
            <a:r>
              <a:rPr lang="en-US" dirty="0"/>
              <a:t>Explore and define the idea of negative influence</a:t>
            </a:r>
          </a:p>
          <a:p>
            <a:r>
              <a:rPr lang="en-US" dirty="0"/>
              <a:t>Make model more dynamic to actually adjust stock prices</a:t>
            </a:r>
          </a:p>
          <a:p>
            <a:endParaRPr lang="en-US" dirty="0"/>
          </a:p>
        </p:txBody>
      </p:sp>
      <p:pic>
        <p:nvPicPr>
          <p:cNvPr id="2" name="Content Placeholder 2" descr="A graph of a graph&#10;&#10;Description automatically generated">
            <a:extLst>
              <a:ext uri="{FF2B5EF4-FFF2-40B4-BE49-F238E27FC236}">
                <a16:creationId xmlns:a16="http://schemas.microsoft.com/office/drawing/2014/main" id="{A55B29B9-2E35-C23D-11D8-4041581283AE}"/>
              </a:ext>
            </a:extLst>
          </p:cNvPr>
          <p:cNvPicPr>
            <a:picLocks noChangeAspect="1"/>
          </p:cNvPicPr>
          <p:nvPr/>
        </p:nvPicPr>
        <p:blipFill>
          <a:blip r:embed="rId4"/>
          <a:stretch>
            <a:fillRect/>
          </a:stretch>
        </p:blipFill>
        <p:spPr>
          <a:xfrm>
            <a:off x="6096000" y="1371600"/>
            <a:ext cx="6079587" cy="4559690"/>
          </a:xfrm>
          <a:prstGeom prst="rect">
            <a:avLst/>
          </a:prstGeom>
        </p:spPr>
      </p:pic>
    </p:spTree>
    <p:extLst>
      <p:ext uri="{BB962C8B-B14F-4D97-AF65-F5344CB8AC3E}">
        <p14:creationId xmlns:p14="http://schemas.microsoft.com/office/powerpoint/2010/main" val="844184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References</a:t>
            </a:r>
          </a:p>
        </p:txBody>
      </p:sp>
      <p:sp>
        <p:nvSpPr>
          <p:cNvPr id="9" name="Content Placeholder 8">
            <a:extLst>
              <a:ext uri="{FF2B5EF4-FFF2-40B4-BE49-F238E27FC236}">
                <a16:creationId xmlns:a16="http://schemas.microsoft.com/office/drawing/2014/main" id="{661EE144-0F6C-2649-B81A-1334F4AFFB37}"/>
              </a:ext>
            </a:extLst>
          </p:cNvPr>
          <p:cNvSpPr>
            <a:spLocks noGrp="1"/>
          </p:cNvSpPr>
          <p:nvPr>
            <p:ph idx="1"/>
          </p:nvPr>
        </p:nvSpPr>
        <p:spPr>
          <a:xfrm>
            <a:off x="412490" y="1595535"/>
            <a:ext cx="11367019" cy="4665404"/>
          </a:xfrm>
        </p:spPr>
        <p:txBody>
          <a:bodyPr>
            <a:normAutofit lnSpcReduction="10000"/>
          </a:bodyPr>
          <a:lstStyle/>
          <a:p>
            <a:pPr marL="0" indent="0">
              <a:buNone/>
            </a:pPr>
            <a:r>
              <a:rPr lang="en-US" sz="1000" dirty="0"/>
              <a:t>X. </a:t>
            </a:r>
            <a:r>
              <a:rPr lang="en-US" sz="1000" dirty="0" err="1"/>
              <a:t>Gabaix</a:t>
            </a:r>
            <a:r>
              <a:rPr lang="en-US" sz="1000" dirty="0"/>
              <a:t>, “Power laws in economics: an introduction,” \</a:t>
            </a:r>
            <a:r>
              <a:rPr lang="en-US" sz="1000" dirty="0" err="1"/>
              <a:t>textit</a:t>
            </a:r>
            <a:r>
              <a:rPr lang="en-US" sz="1000" dirty="0"/>
              <a:t>{Journal of Economic Perspectives}, vol. 30, no. 1, pp. 185–206, Feb. 2016.</a:t>
            </a:r>
          </a:p>
          <a:p>
            <a:pPr marL="0" indent="0">
              <a:buNone/>
            </a:pPr>
            <a:r>
              <a:rPr lang="en-US" sz="1000" dirty="0"/>
              <a:t>N. N. </a:t>
            </a:r>
            <a:r>
              <a:rPr lang="en-US" sz="1000" dirty="0" err="1"/>
              <a:t>Taleb</a:t>
            </a:r>
            <a:r>
              <a:rPr lang="en-US" sz="1000" dirty="0"/>
              <a:t>, Antifragile: Things that gain from disorder. Harlow, England: Penguin Books, 2013.</a:t>
            </a:r>
          </a:p>
          <a:p>
            <a:pPr marL="0" indent="0">
              <a:buNone/>
            </a:pPr>
            <a:r>
              <a:rPr lang="en-US" sz="1000" dirty="0"/>
              <a:t>D. Easley and J. Kleinberg, Networks, crowds, and markets: Reasoning about a highly connected world. Cambridge, England: Cambridge University Press, 2012.</a:t>
            </a:r>
          </a:p>
          <a:p>
            <a:pPr marL="0" indent="0">
              <a:buNone/>
            </a:pPr>
            <a:r>
              <a:rPr lang="en-US" sz="1000" dirty="0"/>
              <a:t>C. Hommes, “Behavioral and Experimental Macroeconomics and Policy Analysis: A Complex Systems Approach,” Journal of Economic Literature, vol. 59, no. 1, pp. 149–219, Mar. 2021, </a:t>
            </a:r>
            <a:r>
              <a:rPr lang="en-US" sz="1000" dirty="0" err="1"/>
              <a:t>doi</a:t>
            </a:r>
            <a:r>
              <a:rPr lang="en-US" sz="1000" dirty="0"/>
              <a:t>: 10.1257/jel.20191434.</a:t>
            </a:r>
          </a:p>
          <a:p>
            <a:pPr marL="0" indent="0">
              <a:buNone/>
            </a:pPr>
            <a:r>
              <a:rPr lang="en-US" sz="1000" dirty="0"/>
              <a:t>C. K. </a:t>
            </a:r>
            <a:r>
              <a:rPr lang="en-US" sz="1000" dirty="0" err="1"/>
              <a:t>Tse</a:t>
            </a:r>
            <a:r>
              <a:rPr lang="en-US" sz="1000" dirty="0"/>
              <a:t>, J. Liu, and F. C. M. Lau, “A network perspective of the stock market,” Journal of Empirical Finance, vol. 17, no. 4, pp. 659–667, Sep. 2010, </a:t>
            </a:r>
            <a:r>
              <a:rPr lang="en-US" sz="1000" dirty="0" err="1"/>
              <a:t>doi</a:t>
            </a:r>
            <a:r>
              <a:rPr lang="en-US" sz="1000" dirty="0"/>
              <a:t>: 10.1016/j.jempfin.2010.04.008.</a:t>
            </a:r>
          </a:p>
          <a:p>
            <a:pPr marL="0" indent="0">
              <a:buNone/>
            </a:pPr>
            <a:r>
              <a:rPr lang="en-US" sz="1000" dirty="0"/>
              <a:t>M. Kuhlmann, "Explaining financial markets in terms of complex systems," \</a:t>
            </a:r>
            <a:r>
              <a:rPr lang="en-US" sz="1000" dirty="0" err="1"/>
              <a:t>textit</a:t>
            </a:r>
            <a:r>
              <a:rPr lang="en-US" sz="1000" dirty="0"/>
              <a:t>{</a:t>
            </a:r>
            <a:r>
              <a:rPr lang="en-US" sz="1000" dirty="0" err="1"/>
              <a:t>Philosphy</a:t>
            </a:r>
            <a:r>
              <a:rPr lang="en-US" sz="1000" dirty="0"/>
              <a:t> of Science}, vol. 81, no. 5, pp. 1117-1130, Dec. 2014. %</a:t>
            </a:r>
            <a:r>
              <a:rPr lang="en-US" sz="1000" dirty="0" err="1"/>
              <a:t>doi</a:t>
            </a:r>
            <a:r>
              <a:rPr lang="en-US" sz="1000" dirty="0"/>
              <a:t>: 10.1086/677699.</a:t>
            </a:r>
          </a:p>
          <a:p>
            <a:pPr marL="0" indent="0">
              <a:buNone/>
            </a:pPr>
            <a:r>
              <a:rPr lang="en-US" sz="1000" dirty="0"/>
              <a:t>M. Di Maggio, F. </a:t>
            </a:r>
            <a:r>
              <a:rPr lang="en-US" sz="1000" dirty="0" err="1"/>
              <a:t>Franzoni</a:t>
            </a:r>
            <a:r>
              <a:rPr lang="en-US" sz="1000" dirty="0"/>
              <a:t>, A. </a:t>
            </a:r>
            <a:r>
              <a:rPr lang="en-US" sz="1000" dirty="0" err="1"/>
              <a:t>Kermani</a:t>
            </a:r>
            <a:r>
              <a:rPr lang="en-US" sz="1000" dirty="0"/>
              <a:t>, and C. </a:t>
            </a:r>
            <a:r>
              <a:rPr lang="en-US" sz="1000" dirty="0" err="1"/>
              <a:t>Sommavilla</a:t>
            </a:r>
            <a:r>
              <a:rPr lang="en-US" sz="1000" dirty="0"/>
              <a:t>, "The relevance of broker networks for information diffusion in the stock market," \</a:t>
            </a:r>
            <a:r>
              <a:rPr lang="en-US" sz="1000" dirty="0" err="1"/>
              <a:t>textit</a:t>
            </a:r>
            <a:r>
              <a:rPr lang="en-US" sz="1000" dirty="0"/>
              <a:t>{Journal of Financial Economics}, vol. 134, no. 2, pp. 419-446, Nov. 2019. </a:t>
            </a:r>
          </a:p>
          <a:p>
            <a:pPr marL="0" indent="0">
              <a:buNone/>
            </a:pPr>
            <a:r>
              <a:rPr lang="en-US" sz="1000" dirty="0"/>
              <a:t>P. Gai and S. Kapadia, "Contagion in financial networks," \</a:t>
            </a:r>
            <a:r>
              <a:rPr lang="en-US" sz="1000" dirty="0" err="1"/>
              <a:t>textit</a:t>
            </a:r>
            <a:r>
              <a:rPr lang="en-US" sz="1000" dirty="0"/>
              <a:t>{Proceedings of the Royal Society}, vol. 466, no. 2120, pp. 2401–2423, Aug. 2010.</a:t>
            </a:r>
          </a:p>
          <a:p>
            <a:pPr marL="0" indent="0">
              <a:buNone/>
            </a:pPr>
            <a:r>
              <a:rPr lang="en-US" sz="1000" dirty="0"/>
              <a:t>C. K. </a:t>
            </a:r>
            <a:r>
              <a:rPr lang="en-US" sz="1000" dirty="0" err="1"/>
              <a:t>Tse</a:t>
            </a:r>
            <a:r>
              <a:rPr lang="en-US" sz="1000" dirty="0"/>
              <a:t>, J. Liu, and F. C. M. Lau, “A network perspective of the stock market,” \</a:t>
            </a:r>
            <a:r>
              <a:rPr lang="en-US" sz="1000" dirty="0" err="1"/>
              <a:t>textit</a:t>
            </a:r>
            <a:r>
              <a:rPr lang="en-US" sz="1000" dirty="0"/>
              <a:t>{Journal of Empirical Finance}, vol. 17, no. 4, pp. 659–667, Sep. 2010. % </a:t>
            </a:r>
            <a:r>
              <a:rPr lang="en-US" sz="1000" dirty="0" err="1"/>
              <a:t>doi</a:t>
            </a:r>
            <a:r>
              <a:rPr lang="en-US" sz="1000" dirty="0"/>
              <a:t>: 10.1016/j.jempfin.2010.04.008.</a:t>
            </a:r>
          </a:p>
          <a:p>
            <a:pPr marL="0" indent="0">
              <a:buNone/>
            </a:pPr>
            <a:r>
              <a:rPr lang="en-US" sz="1000" dirty="0"/>
              <a:t>G. Li, A. Zhang, Q. Zhang, D. Wu, and C. Zhan, “Pearson correlation coefficient-based performance enhancement of broad learning system for stock price prediction,” \</a:t>
            </a:r>
            <a:r>
              <a:rPr lang="en-US" sz="1000" dirty="0" err="1"/>
              <a:t>textit</a:t>
            </a:r>
            <a:r>
              <a:rPr lang="en-US" sz="1000" dirty="0"/>
              <a:t>{IEEE Transactions on Circuits and Systems II: Express Briefs}, vol. 69, no. 5, pp. 2413–2417, May 2022. </a:t>
            </a:r>
          </a:p>
          <a:p>
            <a:pPr marL="0" indent="0">
              <a:buNone/>
            </a:pPr>
            <a:r>
              <a:rPr lang="en-US" sz="1000" dirty="0"/>
              <a:t>P. </a:t>
            </a:r>
            <a:r>
              <a:rPr lang="en-US" sz="1000" dirty="0" err="1"/>
              <a:t>Fiedor</a:t>
            </a:r>
            <a:r>
              <a:rPr lang="en-US" sz="1000" dirty="0"/>
              <a:t>, “Networks in financial markets based on the mutual information rate,” \</a:t>
            </a:r>
            <a:r>
              <a:rPr lang="en-US" sz="1000" dirty="0" err="1"/>
              <a:t>textit</a:t>
            </a:r>
            <a:r>
              <a:rPr lang="en-US" sz="1000" dirty="0"/>
              <a:t>{Physical Review E}, vol. 89, no. 5, May 2014. % </a:t>
            </a:r>
            <a:r>
              <a:rPr lang="en-US" sz="1000" dirty="0" err="1"/>
              <a:t>doi</a:t>
            </a:r>
            <a:r>
              <a:rPr lang="en-US" sz="1000" dirty="0"/>
              <a:t>: 10.1103/PhysRevE.89.052801.</a:t>
            </a:r>
          </a:p>
          <a:p>
            <a:pPr marL="0" indent="0">
              <a:buNone/>
            </a:pPr>
            <a:r>
              <a:rPr lang="en-US" sz="1000" dirty="0"/>
              <a:t>I. Cooper and R. Priestley. "Real investment and risk dynamics," \</a:t>
            </a:r>
            <a:r>
              <a:rPr lang="en-US" sz="1000" dirty="0" err="1"/>
              <a:t>textit</a:t>
            </a:r>
            <a:r>
              <a:rPr lang="en-US" sz="1000" dirty="0"/>
              <a:t>{Journal of Financial Economics}, vol. 101, no. 1, pp. 182-205, July 2011.</a:t>
            </a:r>
          </a:p>
          <a:p>
            <a:pPr marL="0" indent="0">
              <a:buNone/>
            </a:pPr>
            <a:r>
              <a:rPr lang="en-US" sz="1000" dirty="0"/>
              <a:t>K. J. Lansing and S. F. LeRoy, “Risk aversion, investor information and stock market volatility,” \</a:t>
            </a:r>
            <a:r>
              <a:rPr lang="en-US" sz="1000" dirty="0" err="1"/>
              <a:t>textit</a:t>
            </a:r>
            <a:r>
              <a:rPr lang="en-US" sz="1000" dirty="0"/>
              <a:t>{European Economic Review}, vol. 70, pp. 88-107, July 2014. </a:t>
            </a:r>
          </a:p>
          <a:p>
            <a:pPr marL="0" indent="0">
              <a:buNone/>
            </a:pPr>
            <a:r>
              <a:rPr lang="en-US" sz="1000" dirty="0"/>
              <a:t>J. E. </a:t>
            </a:r>
            <a:r>
              <a:rPr lang="en-US" sz="1000" dirty="0" err="1"/>
              <a:t>Corter</a:t>
            </a:r>
            <a:r>
              <a:rPr lang="en-US" sz="1000" dirty="0"/>
              <a:t> and Y. J. Chen, “Do investment risk tolerance attitudes predict portfolio risk?,” \</a:t>
            </a:r>
            <a:r>
              <a:rPr lang="en-US" sz="1100" dirty="0" err="1"/>
              <a:t>textit</a:t>
            </a:r>
            <a:r>
              <a:rPr lang="en-US" sz="1000" dirty="0"/>
              <a:t>{Journal of Business and Psychology}, vol. 20, no. 3, pp. 369-381, 2006.</a:t>
            </a:r>
          </a:p>
          <a:p>
            <a:pPr marL="0" indent="0">
              <a:buNone/>
            </a:pPr>
            <a:r>
              <a:rPr lang="en-US" sz="1000" dirty="0"/>
              <a:t>D. Harmon, B. Stacey, Y. Bar-Yam, and Y. Bar-Yam, "Networks of economic market interdependence and systemic risk," New England Complex Systems Institute, Cambridge, MA, Tech. Report 1011.3707, Mar. 2009.</a:t>
            </a:r>
          </a:p>
          <a:p>
            <a:pPr marL="0" indent="0">
              <a:buNone/>
            </a:pPr>
            <a:r>
              <a:rPr lang="en-US" sz="1000" dirty="0"/>
              <a:t>Y. Y. </a:t>
            </a:r>
            <a:r>
              <a:rPr lang="en-US" sz="1000" dirty="0" err="1"/>
              <a:t>Baydilli</a:t>
            </a:r>
            <a:r>
              <a:rPr lang="en-US" sz="1000" dirty="0"/>
              <a:t>, S. </a:t>
            </a:r>
            <a:r>
              <a:rPr lang="en-US" sz="1000" dirty="0" err="1"/>
              <a:t>Bayir</a:t>
            </a:r>
            <a:r>
              <a:rPr lang="en-US" sz="1000" dirty="0"/>
              <a:t>, and I. </a:t>
            </a:r>
            <a:r>
              <a:rPr lang="en-US" sz="1000" dirty="0" err="1"/>
              <a:t>Tuker</a:t>
            </a:r>
            <a:r>
              <a:rPr lang="en-US" sz="1000" dirty="0"/>
              <a:t>, “A hierarchical view of a national stock market as a complex network,” \</a:t>
            </a:r>
            <a:r>
              <a:rPr lang="en-US" sz="1000" dirty="0" err="1"/>
              <a:t>textit</a:t>
            </a:r>
            <a:r>
              <a:rPr lang="en-US" sz="1000" dirty="0"/>
              <a:t>{Economic Computation \&amp; Economic Cybernetics Studies \&amp; Research}, vol. 51, no. 1, pp. 205–222, Jan. 2017.</a:t>
            </a:r>
          </a:p>
          <a:p>
            <a:pPr marL="0" indent="0">
              <a:buNone/>
            </a:pPr>
            <a:r>
              <a:rPr lang="en-US" sz="1000" dirty="0"/>
              <a:t>		</a:t>
            </a:r>
          </a:p>
        </p:txBody>
      </p:sp>
    </p:spTree>
    <p:extLst>
      <p:ext uri="{BB962C8B-B14F-4D97-AF65-F5344CB8AC3E}">
        <p14:creationId xmlns:p14="http://schemas.microsoft.com/office/powerpoint/2010/main" val="3598801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a:xfrm>
            <a:off x="2596243" y="1234104"/>
            <a:ext cx="6999514" cy="4776042"/>
          </a:xfrm>
        </p:spPr>
        <p:txBody>
          <a:bodyPr>
            <a:normAutofit/>
          </a:bodyPr>
          <a:lstStyle/>
          <a:p>
            <a:r>
              <a:rPr lang="en-US" sz="11500" dirty="0"/>
              <a:t>Questions?</a:t>
            </a:r>
          </a:p>
        </p:txBody>
      </p:sp>
    </p:spTree>
    <p:extLst>
      <p:ext uri="{BB962C8B-B14F-4D97-AF65-F5344CB8AC3E}">
        <p14:creationId xmlns:p14="http://schemas.microsoft.com/office/powerpoint/2010/main" val="248227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The Complex Systems of Economic Markets</a:t>
            </a:r>
          </a:p>
        </p:txBody>
      </p:sp>
      <p:sp>
        <p:nvSpPr>
          <p:cNvPr id="4" name="Content Placeholder 8">
            <a:extLst>
              <a:ext uri="{FF2B5EF4-FFF2-40B4-BE49-F238E27FC236}">
                <a16:creationId xmlns:a16="http://schemas.microsoft.com/office/drawing/2014/main" id="{8D481D02-7061-70B4-A000-882EB5D15BBA}"/>
              </a:ext>
            </a:extLst>
          </p:cNvPr>
          <p:cNvSpPr txBox="1">
            <a:spLocks/>
          </p:cNvSpPr>
          <p:nvPr/>
        </p:nvSpPr>
        <p:spPr>
          <a:xfrm>
            <a:off x="838200" y="1672125"/>
            <a:ext cx="1044251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dirty="0"/>
              <a:t>Economic markets demonstrate many traits of complex systems.</a:t>
            </a:r>
          </a:p>
          <a:p>
            <a:pPr marL="0" indent="0">
              <a:lnSpc>
                <a:spcPct val="100000"/>
              </a:lnSpc>
              <a:buNone/>
            </a:pPr>
            <a:endParaRPr lang="en-US" sz="800" dirty="0"/>
          </a:p>
          <a:p>
            <a:pPr marL="0" indent="0">
              <a:lnSpc>
                <a:spcPct val="100000"/>
              </a:lnSpc>
              <a:buNone/>
            </a:pPr>
            <a:r>
              <a:rPr lang="en-US" sz="2400" dirty="0"/>
              <a:t>Complex Features</a:t>
            </a:r>
            <a:r>
              <a:rPr lang="en-US" dirty="0"/>
              <a:t>:</a:t>
            </a:r>
          </a:p>
          <a:p>
            <a:pPr lvl="1">
              <a:lnSpc>
                <a:spcPct val="100000"/>
              </a:lnSpc>
              <a:buFontTx/>
              <a:buChar char="-"/>
            </a:pPr>
            <a:r>
              <a:rPr lang="en-US" sz="2000" dirty="0"/>
              <a:t>Volatility</a:t>
            </a:r>
          </a:p>
          <a:p>
            <a:pPr lvl="1">
              <a:lnSpc>
                <a:spcPct val="100000"/>
              </a:lnSpc>
              <a:buFontTx/>
              <a:buChar char="-"/>
            </a:pPr>
            <a:r>
              <a:rPr lang="en-US" sz="2000" dirty="0"/>
              <a:t>Fat-tailed distributions</a:t>
            </a:r>
          </a:p>
          <a:p>
            <a:pPr lvl="1">
              <a:lnSpc>
                <a:spcPct val="100000"/>
              </a:lnSpc>
              <a:buFontTx/>
              <a:buChar char="-"/>
            </a:pPr>
            <a:r>
              <a:rPr lang="en-US" sz="2000" dirty="0"/>
              <a:t>Interconnected entities and agents </a:t>
            </a:r>
          </a:p>
          <a:p>
            <a:pPr lvl="1">
              <a:lnSpc>
                <a:spcPct val="100000"/>
              </a:lnSpc>
              <a:buFontTx/>
              <a:buChar char="-"/>
            </a:pPr>
            <a:r>
              <a:rPr lang="en-US" sz="2000" dirty="0"/>
              <a:t>Nonlinear and dynamic relationships</a:t>
            </a:r>
          </a:p>
          <a:p>
            <a:pPr lvl="1">
              <a:lnSpc>
                <a:spcPct val="100000"/>
              </a:lnSpc>
              <a:buFontTx/>
              <a:buChar char="-"/>
            </a:pPr>
            <a:r>
              <a:rPr lang="en-US" sz="2000" dirty="0"/>
              <a:t>Self-organizing</a:t>
            </a:r>
          </a:p>
          <a:p>
            <a:pPr lvl="1">
              <a:lnSpc>
                <a:spcPct val="100000"/>
              </a:lnSpc>
              <a:buFontTx/>
              <a:buChar char="-"/>
            </a:pPr>
            <a:endParaRPr lang="en-US" sz="2000" dirty="0"/>
          </a:p>
          <a:p>
            <a:pPr marL="0" indent="0">
              <a:lnSpc>
                <a:spcPct val="100000"/>
              </a:lnSpc>
              <a:buNone/>
            </a:pPr>
            <a:r>
              <a:rPr lang="en-US" sz="2400" dirty="0"/>
              <a:t>These features have been explored in many fields such as psychology, economics, statistics, graph theory, and complex systems. Attempting to model the stock market with its facets of complex risk, interconnections between entities, and market strategies over time is a key area of research.</a:t>
            </a:r>
            <a:endParaRPr lang="en-US" dirty="0"/>
          </a:p>
          <a:p>
            <a:pPr>
              <a:lnSpc>
                <a:spcPct val="100000"/>
              </a:lnSpc>
            </a:pPr>
            <a:endParaRPr lang="en-US" dirty="0"/>
          </a:p>
        </p:txBody>
      </p:sp>
      <p:pic>
        <p:nvPicPr>
          <p:cNvPr id="13" name="Picture 12">
            <a:extLst>
              <a:ext uri="{FF2B5EF4-FFF2-40B4-BE49-F238E27FC236}">
                <a16:creationId xmlns:a16="http://schemas.microsoft.com/office/drawing/2014/main" id="{41954EF2-54FA-73AC-0767-282DC5B8DFC3}"/>
              </a:ext>
            </a:extLst>
          </p:cNvPr>
          <p:cNvPicPr>
            <a:picLocks noChangeAspect="1"/>
          </p:cNvPicPr>
          <p:nvPr/>
        </p:nvPicPr>
        <p:blipFill>
          <a:blip r:embed="rId4"/>
          <a:stretch>
            <a:fillRect/>
          </a:stretch>
        </p:blipFill>
        <p:spPr>
          <a:xfrm>
            <a:off x="5824373" y="2322929"/>
            <a:ext cx="3599545" cy="2026060"/>
          </a:xfrm>
          <a:prstGeom prst="rect">
            <a:avLst/>
          </a:prstGeom>
        </p:spPr>
      </p:pic>
    </p:spTree>
    <p:extLst>
      <p:ext uri="{BB962C8B-B14F-4D97-AF65-F5344CB8AC3E}">
        <p14:creationId xmlns:p14="http://schemas.microsoft.com/office/powerpoint/2010/main" val="3338784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Key Elements: Influence</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661EE144-0F6C-2649-B81A-1334F4AFFB37}"/>
                  </a:ext>
                </a:extLst>
              </p:cNvPr>
              <p:cNvSpPr>
                <a:spLocks noGrp="1"/>
              </p:cNvSpPr>
              <p:nvPr>
                <p:ph idx="1"/>
              </p:nvPr>
            </p:nvSpPr>
            <p:spPr>
              <a:xfrm>
                <a:off x="7147248" y="1859772"/>
                <a:ext cx="4486469" cy="4351338"/>
              </a:xfrm>
            </p:spPr>
            <p:txBody>
              <a:bodyPr>
                <a:normAutofit/>
              </a:bodyPr>
              <a:lstStyle/>
              <a:p>
                <a:r>
                  <a:rPr lang="en-US" dirty="0">
                    <a:latin typeface="Cambria Math" panose="02040503050406030204" pitchFamily="18" charset="0"/>
                  </a:rPr>
                  <a:t>Directed path of influence for risk</a:t>
                </a:r>
                <a:endParaRPr lang="en-US" b="0"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𝐹𝑟𝑖𝑒𝑛𝑑𝑠</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−2.7</m:t>
                        </m:r>
                      </m:sup>
                    </m:sSup>
                    <m:r>
                      <a:rPr lang="en-US" b="0" i="1" smtClean="0">
                        <a:latin typeface="Cambria Math" panose="02040503050406030204" pitchFamily="18" charset="0"/>
                      </a:rPr>
                      <m:t> </m:t>
                    </m:r>
                  </m:oMath>
                </a14:m>
                <a:endParaRPr lang="en-US" b="0" dirty="0"/>
              </a:p>
              <a:p>
                <a:r>
                  <a:rPr lang="en-US" dirty="0"/>
                  <a:t> Risk with influence:</a:t>
                </a:r>
              </a:p>
            </p:txBody>
          </p:sp>
        </mc:Choice>
        <mc:Fallback xmlns="">
          <p:sp>
            <p:nvSpPr>
              <p:cNvPr id="9" name="Content Placeholder 8">
                <a:extLst>
                  <a:ext uri="{FF2B5EF4-FFF2-40B4-BE49-F238E27FC236}">
                    <a16:creationId xmlns:a16="http://schemas.microsoft.com/office/drawing/2014/main" id="{661EE144-0F6C-2649-B81A-1334F4AFFB37}"/>
                  </a:ext>
                </a:extLst>
              </p:cNvPr>
              <p:cNvSpPr>
                <a:spLocks noGrp="1" noRot="1" noChangeAspect="1" noMove="1" noResize="1" noEditPoints="1" noAdjustHandles="1" noChangeArrowheads="1" noChangeShapeType="1" noTextEdit="1"/>
              </p:cNvSpPr>
              <p:nvPr>
                <p:ph idx="1"/>
              </p:nvPr>
            </p:nvSpPr>
            <p:spPr>
              <a:xfrm>
                <a:off x="7147248" y="1859772"/>
                <a:ext cx="4486469" cy="4351338"/>
              </a:xfrm>
              <a:blipFill>
                <a:blip r:embed="rId4"/>
                <a:stretch>
                  <a:fillRect l="-2446" t="-2381" r="-1087"/>
                </a:stretch>
              </a:blipFill>
            </p:spPr>
            <p:txBody>
              <a:bodyPr/>
              <a:lstStyle/>
              <a:p>
                <a:r>
                  <a:rPr lang="en-US">
                    <a:noFill/>
                  </a:rPr>
                  <a:t> </a:t>
                </a:r>
              </a:p>
            </p:txBody>
          </p:sp>
        </mc:Fallback>
      </mc:AlternateContent>
      <p:pic>
        <p:nvPicPr>
          <p:cNvPr id="3" name="Picture 2" descr="A network of blue circles and black lines&#10;&#10;Description automatically generated">
            <a:extLst>
              <a:ext uri="{FF2B5EF4-FFF2-40B4-BE49-F238E27FC236}">
                <a16:creationId xmlns:a16="http://schemas.microsoft.com/office/drawing/2014/main" id="{D201963C-93FF-1664-2732-BAFACC9ECC0C}"/>
              </a:ext>
            </a:extLst>
          </p:cNvPr>
          <p:cNvPicPr>
            <a:picLocks noChangeAspect="1"/>
          </p:cNvPicPr>
          <p:nvPr/>
        </p:nvPicPr>
        <p:blipFill rotWithShape="1">
          <a:blip r:embed="rId5"/>
          <a:srcRect l="11841" t="10396" r="8759" b="9715"/>
          <a:stretch/>
        </p:blipFill>
        <p:spPr>
          <a:xfrm>
            <a:off x="278363" y="1690688"/>
            <a:ext cx="6512767" cy="4914681"/>
          </a:xfrm>
          <a:prstGeom prst="rect">
            <a:avLst/>
          </a:prstGeom>
        </p:spPr>
      </p:pic>
      <p:pic>
        <p:nvPicPr>
          <p:cNvPr id="5" name="Picture 4">
            <a:extLst>
              <a:ext uri="{FF2B5EF4-FFF2-40B4-BE49-F238E27FC236}">
                <a16:creationId xmlns:a16="http://schemas.microsoft.com/office/drawing/2014/main" id="{B1C52669-37E9-A1A1-FD18-10117DA0C5D2}"/>
              </a:ext>
            </a:extLst>
          </p:cNvPr>
          <p:cNvPicPr>
            <a:picLocks noChangeAspect="1"/>
          </p:cNvPicPr>
          <p:nvPr/>
        </p:nvPicPr>
        <p:blipFill>
          <a:blip r:embed="rId6"/>
          <a:stretch>
            <a:fillRect/>
          </a:stretch>
        </p:blipFill>
        <p:spPr>
          <a:xfrm>
            <a:off x="7310083" y="3780741"/>
            <a:ext cx="4043717" cy="734573"/>
          </a:xfrm>
          <a:prstGeom prst="rect">
            <a:avLst/>
          </a:prstGeom>
        </p:spPr>
      </p:pic>
    </p:spTree>
    <p:extLst>
      <p:ext uri="{BB962C8B-B14F-4D97-AF65-F5344CB8AC3E}">
        <p14:creationId xmlns:p14="http://schemas.microsoft.com/office/powerpoint/2010/main" val="3754737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stock prices&#10;&#10;Description automatically generated">
            <a:extLst>
              <a:ext uri="{FF2B5EF4-FFF2-40B4-BE49-F238E27FC236}">
                <a16:creationId xmlns:a16="http://schemas.microsoft.com/office/drawing/2014/main" id="{1A3498AC-996F-3B9F-291C-FF941368A7AA}"/>
              </a:ext>
            </a:extLst>
          </p:cNvPr>
          <p:cNvPicPr>
            <a:picLocks noChangeAspect="1"/>
          </p:cNvPicPr>
          <p:nvPr/>
        </p:nvPicPr>
        <p:blipFill rotWithShape="1">
          <a:blip r:embed="rId3"/>
          <a:srcRect l="4746" t="6296" r="7341"/>
          <a:stretch/>
        </p:blipFill>
        <p:spPr>
          <a:xfrm>
            <a:off x="6622139" y="84779"/>
            <a:ext cx="5022159" cy="3211817"/>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Key Elements: Risk</a:t>
            </a:r>
          </a:p>
        </p:txBody>
      </p:sp>
      <p:pic>
        <p:nvPicPr>
          <p:cNvPr id="3" name="Content Placeholder 2" descr="A graph with blue dots&#10;&#10;Description automatically generated">
            <a:extLst>
              <a:ext uri="{FF2B5EF4-FFF2-40B4-BE49-F238E27FC236}">
                <a16:creationId xmlns:a16="http://schemas.microsoft.com/office/drawing/2014/main" id="{78026D99-ADD0-0321-3196-5C051A61D30A}"/>
              </a:ext>
            </a:extLst>
          </p:cNvPr>
          <p:cNvPicPr>
            <a:picLocks noGrp="1" noChangeAspect="1"/>
          </p:cNvPicPr>
          <p:nvPr>
            <p:ph idx="1"/>
          </p:nvPr>
        </p:nvPicPr>
        <p:blipFill rotWithShape="1">
          <a:blip r:embed="rId4"/>
          <a:srcRect l="7780" r="8276"/>
          <a:stretch/>
        </p:blipFill>
        <p:spPr>
          <a:xfrm>
            <a:off x="6839835" y="3296596"/>
            <a:ext cx="4795440" cy="3427605"/>
          </a:xfrm>
        </p:spPr>
      </p:pic>
      <mc:AlternateContent xmlns:mc="http://schemas.openxmlformats.org/markup-compatibility/2006" xmlns:a14="http://schemas.microsoft.com/office/drawing/2010/main">
        <mc:Choice Requires="a14">
          <p:sp>
            <p:nvSpPr>
              <p:cNvPr id="6" name="Content Placeholder 8">
                <a:extLst>
                  <a:ext uri="{FF2B5EF4-FFF2-40B4-BE49-F238E27FC236}">
                    <a16:creationId xmlns:a16="http://schemas.microsoft.com/office/drawing/2014/main" id="{339F3022-4A80-B1F0-DE9F-BA17F2AB2B39}"/>
                  </a:ext>
                </a:extLst>
              </p:cNvPr>
              <p:cNvSpPr txBox="1">
                <a:spLocks/>
              </p:cNvSpPr>
              <p:nvPr/>
            </p:nvSpPr>
            <p:spPr>
              <a:xfrm>
                <a:off x="838200" y="1825625"/>
                <a:ext cx="605517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𝑠</m:t>
                        </m:r>
                      </m:sub>
                    </m:sSub>
                    <m:r>
                      <a:rPr lang="en-US" b="0" i="1" dirty="0" smtClean="0">
                        <a:latin typeface="Cambria Math" panose="02040503050406030204" pitchFamily="18" charset="0"/>
                      </a:rPr>
                      <m:t>=</m:t>
                    </m:r>
                    <m:r>
                      <a:rPr lang="en-US" b="0" i="1" dirty="0" smtClean="0">
                        <a:latin typeface="Cambria Math" panose="02040503050406030204" pitchFamily="18" charset="0"/>
                      </a:rPr>
                      <m:t>𝑎</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m:t>
                        </m:r>
                        <m:r>
                          <a:rPr lang="en-US" b="0" i="1" dirty="0" smtClean="0">
                            <a:latin typeface="Cambria Math" panose="02040503050406030204" pitchFamily="18" charset="0"/>
                          </a:rPr>
                          <m:t>𝑘</m:t>
                        </m:r>
                      </m:sup>
                    </m:sSup>
                  </m:oMath>
                </a14:m>
                <a:endParaRPr lang="en-US" b="0" dirty="0"/>
              </a:p>
              <a:p>
                <a:endParaRPr lang="en-US" dirty="0"/>
              </a:p>
              <a:p>
                <a:endParaRPr lang="en-US" dirty="0"/>
              </a:p>
              <a:p>
                <a:endParaRPr lang="en-US" dirty="0"/>
              </a:p>
              <a:p>
                <a:endParaRPr lang="en-US" dirty="0"/>
              </a:p>
              <a:p>
                <a:r>
                  <a:rPr lang="en-US" sz="2400" dirty="0"/>
                  <a:t>Portfolio risk represented as sum of individual risks multiplied by volume in portfolio</a:t>
                </a:r>
              </a:p>
            </p:txBody>
          </p:sp>
        </mc:Choice>
        <mc:Fallback xmlns="">
          <p:sp>
            <p:nvSpPr>
              <p:cNvPr id="6" name="Content Placeholder 8">
                <a:extLst>
                  <a:ext uri="{FF2B5EF4-FFF2-40B4-BE49-F238E27FC236}">
                    <a16:creationId xmlns:a16="http://schemas.microsoft.com/office/drawing/2014/main" id="{339F3022-4A80-B1F0-DE9F-BA17F2AB2B39}"/>
                  </a:ext>
                </a:extLst>
              </p:cNvPr>
              <p:cNvSpPr txBox="1">
                <a:spLocks noRot="1" noChangeAspect="1" noMove="1" noResize="1" noEditPoints="1" noAdjustHandles="1" noChangeArrowheads="1" noChangeShapeType="1" noTextEdit="1"/>
              </p:cNvSpPr>
              <p:nvPr/>
            </p:nvSpPr>
            <p:spPr>
              <a:xfrm>
                <a:off x="838200" y="1825625"/>
                <a:ext cx="6055177" cy="4351338"/>
              </a:xfrm>
              <a:prstGeom prst="rect">
                <a:avLst/>
              </a:prstGeom>
              <a:blipFill>
                <a:blip r:embed="rId5"/>
                <a:stretch>
                  <a:fillRect l="-1410"/>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1063B22E-83C4-82B4-AEA5-49DA703CE45D}"/>
              </a:ext>
            </a:extLst>
          </p:cNvPr>
          <p:cNvPicPr>
            <a:picLocks noChangeAspect="1"/>
          </p:cNvPicPr>
          <p:nvPr/>
        </p:nvPicPr>
        <p:blipFill>
          <a:blip r:embed="rId6"/>
          <a:stretch>
            <a:fillRect/>
          </a:stretch>
        </p:blipFill>
        <p:spPr>
          <a:xfrm>
            <a:off x="1248503" y="2267591"/>
            <a:ext cx="3351490" cy="1571790"/>
          </a:xfrm>
          <a:prstGeom prst="rect">
            <a:avLst/>
          </a:prstGeom>
        </p:spPr>
      </p:pic>
    </p:spTree>
    <p:extLst>
      <p:ext uri="{BB962C8B-B14F-4D97-AF65-F5344CB8AC3E}">
        <p14:creationId xmlns:p14="http://schemas.microsoft.com/office/powerpoint/2010/main" val="4267734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Results: Risk</a:t>
            </a:r>
          </a:p>
        </p:txBody>
      </p:sp>
      <p:pic>
        <p:nvPicPr>
          <p:cNvPr id="5" name="Picture 4" descr="A graph of a financial graph&#10;&#10;Description automatically generated with medium confidence">
            <a:extLst>
              <a:ext uri="{FF2B5EF4-FFF2-40B4-BE49-F238E27FC236}">
                <a16:creationId xmlns:a16="http://schemas.microsoft.com/office/drawing/2014/main" id="{8A7EC642-919D-496E-65B9-1F0E438C6171}"/>
              </a:ext>
            </a:extLst>
          </p:cNvPr>
          <p:cNvPicPr>
            <a:picLocks noChangeAspect="1"/>
          </p:cNvPicPr>
          <p:nvPr/>
        </p:nvPicPr>
        <p:blipFill rotWithShape="1">
          <a:blip r:embed="rId4"/>
          <a:srcRect r="8919"/>
          <a:stretch/>
        </p:blipFill>
        <p:spPr>
          <a:xfrm>
            <a:off x="34114" y="2296152"/>
            <a:ext cx="6095999" cy="4015748"/>
          </a:xfrm>
          <a:prstGeom prst="rect">
            <a:avLst/>
          </a:prstGeom>
        </p:spPr>
      </p:pic>
      <p:pic>
        <p:nvPicPr>
          <p:cNvPr id="4" name="Picture 3" descr="A graph of different colored lines&#10;&#10;Description automatically generated">
            <a:extLst>
              <a:ext uri="{FF2B5EF4-FFF2-40B4-BE49-F238E27FC236}">
                <a16:creationId xmlns:a16="http://schemas.microsoft.com/office/drawing/2014/main" id="{05EB6825-4390-CDF6-D0CD-805071E16345}"/>
              </a:ext>
            </a:extLst>
          </p:cNvPr>
          <p:cNvPicPr>
            <a:picLocks noChangeAspect="1"/>
          </p:cNvPicPr>
          <p:nvPr/>
        </p:nvPicPr>
        <p:blipFill>
          <a:blip r:embed="rId5"/>
          <a:stretch>
            <a:fillRect/>
          </a:stretch>
        </p:blipFill>
        <p:spPr>
          <a:xfrm>
            <a:off x="6148238" y="137155"/>
            <a:ext cx="6009648" cy="3605789"/>
          </a:xfrm>
          <a:prstGeom prst="rect">
            <a:avLst/>
          </a:prstGeom>
        </p:spPr>
      </p:pic>
    </p:spTree>
    <p:extLst>
      <p:ext uri="{BB962C8B-B14F-4D97-AF65-F5344CB8AC3E}">
        <p14:creationId xmlns:p14="http://schemas.microsoft.com/office/powerpoint/2010/main" val="89127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Results: Risk</a:t>
            </a:r>
          </a:p>
        </p:txBody>
      </p:sp>
      <p:pic>
        <p:nvPicPr>
          <p:cNvPr id="5" name="Picture 4" descr="A graph of a financial graph&#10;&#10;Description automatically generated with medium confidence">
            <a:extLst>
              <a:ext uri="{FF2B5EF4-FFF2-40B4-BE49-F238E27FC236}">
                <a16:creationId xmlns:a16="http://schemas.microsoft.com/office/drawing/2014/main" id="{8A7EC642-919D-496E-65B9-1F0E438C6171}"/>
              </a:ext>
            </a:extLst>
          </p:cNvPr>
          <p:cNvPicPr>
            <a:picLocks noChangeAspect="1"/>
          </p:cNvPicPr>
          <p:nvPr/>
        </p:nvPicPr>
        <p:blipFill rotWithShape="1">
          <a:blip r:embed="rId4"/>
          <a:srcRect r="8919"/>
          <a:stretch/>
        </p:blipFill>
        <p:spPr>
          <a:xfrm>
            <a:off x="34114" y="2296152"/>
            <a:ext cx="6095999" cy="4015748"/>
          </a:xfrm>
          <a:prstGeom prst="rect">
            <a:avLst/>
          </a:prstGeom>
        </p:spPr>
      </p:pic>
      <p:pic>
        <p:nvPicPr>
          <p:cNvPr id="4" name="Picture 3" descr="A graph of different colored lines&#10;&#10;Description automatically generated">
            <a:extLst>
              <a:ext uri="{FF2B5EF4-FFF2-40B4-BE49-F238E27FC236}">
                <a16:creationId xmlns:a16="http://schemas.microsoft.com/office/drawing/2014/main" id="{05EB6825-4390-CDF6-D0CD-805071E16345}"/>
              </a:ext>
            </a:extLst>
          </p:cNvPr>
          <p:cNvPicPr>
            <a:picLocks noChangeAspect="1"/>
          </p:cNvPicPr>
          <p:nvPr/>
        </p:nvPicPr>
        <p:blipFill>
          <a:blip r:embed="rId5"/>
          <a:stretch>
            <a:fillRect/>
          </a:stretch>
        </p:blipFill>
        <p:spPr>
          <a:xfrm>
            <a:off x="-318985" y="-419991"/>
            <a:ext cx="12829969" cy="7697981"/>
          </a:xfrm>
          <a:prstGeom prst="rect">
            <a:avLst/>
          </a:prstGeom>
        </p:spPr>
      </p:pic>
    </p:spTree>
    <p:extLst>
      <p:ext uri="{BB962C8B-B14F-4D97-AF65-F5344CB8AC3E}">
        <p14:creationId xmlns:p14="http://schemas.microsoft.com/office/powerpoint/2010/main" val="22998156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Results: Risk</a:t>
            </a:r>
          </a:p>
        </p:txBody>
      </p:sp>
      <p:pic>
        <p:nvPicPr>
          <p:cNvPr id="5" name="Picture 4" descr="A graph of a financial graph&#10;&#10;Description automatically generated with medium confidence">
            <a:extLst>
              <a:ext uri="{FF2B5EF4-FFF2-40B4-BE49-F238E27FC236}">
                <a16:creationId xmlns:a16="http://schemas.microsoft.com/office/drawing/2014/main" id="{8A7EC642-919D-496E-65B9-1F0E438C6171}"/>
              </a:ext>
            </a:extLst>
          </p:cNvPr>
          <p:cNvPicPr>
            <a:picLocks noChangeAspect="1"/>
          </p:cNvPicPr>
          <p:nvPr/>
        </p:nvPicPr>
        <p:blipFill rotWithShape="1">
          <a:blip r:embed="rId4"/>
          <a:srcRect r="8919"/>
          <a:stretch/>
        </p:blipFill>
        <p:spPr>
          <a:xfrm>
            <a:off x="34114" y="2296152"/>
            <a:ext cx="6095999" cy="4015748"/>
          </a:xfrm>
          <a:prstGeom prst="rect">
            <a:avLst/>
          </a:prstGeom>
        </p:spPr>
      </p:pic>
      <p:pic>
        <p:nvPicPr>
          <p:cNvPr id="4" name="Picture 3" descr="A graph of different colored lines&#10;&#10;Description automatically generated">
            <a:extLst>
              <a:ext uri="{FF2B5EF4-FFF2-40B4-BE49-F238E27FC236}">
                <a16:creationId xmlns:a16="http://schemas.microsoft.com/office/drawing/2014/main" id="{05EB6825-4390-CDF6-D0CD-805071E16345}"/>
              </a:ext>
            </a:extLst>
          </p:cNvPr>
          <p:cNvPicPr>
            <a:picLocks noChangeAspect="1"/>
          </p:cNvPicPr>
          <p:nvPr/>
        </p:nvPicPr>
        <p:blipFill>
          <a:blip r:embed="rId5"/>
          <a:stretch>
            <a:fillRect/>
          </a:stretch>
        </p:blipFill>
        <p:spPr>
          <a:xfrm>
            <a:off x="6148238" y="137155"/>
            <a:ext cx="6009648" cy="3605789"/>
          </a:xfrm>
          <a:prstGeom prst="rect">
            <a:avLst/>
          </a:prstGeom>
        </p:spPr>
      </p:pic>
    </p:spTree>
    <p:extLst>
      <p:ext uri="{BB962C8B-B14F-4D97-AF65-F5344CB8AC3E}">
        <p14:creationId xmlns:p14="http://schemas.microsoft.com/office/powerpoint/2010/main" val="2165410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Antifragile Strategy</a:t>
            </a:r>
          </a:p>
        </p:txBody>
      </p:sp>
      <p:pic>
        <p:nvPicPr>
          <p:cNvPr id="3" name="Content Placeholder 2" descr="A graph with blue dots&#10;&#10;Description automatically generated">
            <a:extLst>
              <a:ext uri="{FF2B5EF4-FFF2-40B4-BE49-F238E27FC236}">
                <a16:creationId xmlns:a16="http://schemas.microsoft.com/office/drawing/2014/main" id="{8A347DE1-345E-3DEC-6871-6C5807BF3F8F}"/>
              </a:ext>
            </a:extLst>
          </p:cNvPr>
          <p:cNvPicPr>
            <a:picLocks noGrp="1" noChangeAspect="1"/>
          </p:cNvPicPr>
          <p:nvPr>
            <p:ph idx="1"/>
          </p:nvPr>
        </p:nvPicPr>
        <p:blipFill>
          <a:blip r:embed="rId4"/>
          <a:stretch>
            <a:fillRect/>
          </a:stretch>
        </p:blipFill>
        <p:spPr>
          <a:xfrm>
            <a:off x="0" y="2122718"/>
            <a:ext cx="6372808" cy="3823685"/>
          </a:xfrm>
        </p:spPr>
      </p:pic>
      <p:pic>
        <p:nvPicPr>
          <p:cNvPr id="5" name="Picture 4" descr="A graph with blue dots&#10;&#10;Description automatically generated">
            <a:extLst>
              <a:ext uri="{FF2B5EF4-FFF2-40B4-BE49-F238E27FC236}">
                <a16:creationId xmlns:a16="http://schemas.microsoft.com/office/drawing/2014/main" id="{37D2CDAD-9995-17B7-BF86-C0C2C793EF41}"/>
              </a:ext>
            </a:extLst>
          </p:cNvPr>
          <p:cNvPicPr>
            <a:picLocks noChangeAspect="1"/>
          </p:cNvPicPr>
          <p:nvPr/>
        </p:nvPicPr>
        <p:blipFill>
          <a:blip r:embed="rId5"/>
          <a:stretch>
            <a:fillRect/>
          </a:stretch>
        </p:blipFill>
        <p:spPr>
          <a:xfrm>
            <a:off x="5874019" y="2122718"/>
            <a:ext cx="6282613" cy="3769568"/>
          </a:xfrm>
          <a:prstGeom prst="rect">
            <a:avLst/>
          </a:prstGeom>
        </p:spPr>
      </p:pic>
    </p:spTree>
    <p:extLst>
      <p:ext uri="{BB962C8B-B14F-4D97-AF65-F5344CB8AC3E}">
        <p14:creationId xmlns:p14="http://schemas.microsoft.com/office/powerpoint/2010/main" val="1924241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Results: Influence</a:t>
            </a:r>
          </a:p>
        </p:txBody>
      </p:sp>
      <p:pic>
        <p:nvPicPr>
          <p:cNvPr id="11" name="Content Placeholder 10" descr="A graph with blue dots&#10;&#10;Description automatically generated">
            <a:extLst>
              <a:ext uri="{FF2B5EF4-FFF2-40B4-BE49-F238E27FC236}">
                <a16:creationId xmlns:a16="http://schemas.microsoft.com/office/drawing/2014/main" id="{24830A22-0BF7-6202-4C6C-F229496D065A}"/>
              </a:ext>
            </a:extLst>
          </p:cNvPr>
          <p:cNvPicPr>
            <a:picLocks noGrp="1" noChangeAspect="1"/>
          </p:cNvPicPr>
          <p:nvPr>
            <p:ph idx="1"/>
          </p:nvPr>
        </p:nvPicPr>
        <p:blipFill rotWithShape="1">
          <a:blip r:embed="rId4"/>
          <a:srcRect l="6986" t="4970" r="7325"/>
          <a:stretch/>
        </p:blipFill>
        <p:spPr>
          <a:xfrm>
            <a:off x="58172" y="75607"/>
            <a:ext cx="5183259" cy="3363517"/>
          </a:xfrm>
        </p:spPr>
      </p:pic>
      <p:pic>
        <p:nvPicPr>
          <p:cNvPr id="3" name="Picture 2">
            <a:extLst>
              <a:ext uri="{FF2B5EF4-FFF2-40B4-BE49-F238E27FC236}">
                <a16:creationId xmlns:a16="http://schemas.microsoft.com/office/drawing/2014/main" id="{14E52140-081F-3634-F676-965151CC3548}"/>
              </a:ext>
            </a:extLst>
          </p:cNvPr>
          <p:cNvPicPr>
            <a:picLocks noChangeAspect="1"/>
          </p:cNvPicPr>
          <p:nvPr/>
        </p:nvPicPr>
        <p:blipFill rotWithShape="1">
          <a:blip r:embed="rId5"/>
          <a:srcRect r="7539"/>
          <a:stretch/>
        </p:blipFill>
        <p:spPr>
          <a:xfrm>
            <a:off x="6836850" y="8929"/>
            <a:ext cx="5183259" cy="3363517"/>
          </a:xfrm>
          <a:prstGeom prst="rect">
            <a:avLst/>
          </a:prstGeom>
        </p:spPr>
      </p:pic>
      <p:pic>
        <p:nvPicPr>
          <p:cNvPr id="5" name="Picture 4">
            <a:extLst>
              <a:ext uri="{FF2B5EF4-FFF2-40B4-BE49-F238E27FC236}">
                <a16:creationId xmlns:a16="http://schemas.microsoft.com/office/drawing/2014/main" id="{950BB36A-E30E-1126-2EC7-8B8B18F5A4D0}"/>
              </a:ext>
            </a:extLst>
          </p:cNvPr>
          <p:cNvPicPr>
            <a:picLocks noChangeAspect="1"/>
          </p:cNvPicPr>
          <p:nvPr/>
        </p:nvPicPr>
        <p:blipFill rotWithShape="1">
          <a:blip r:embed="rId6"/>
          <a:srcRect r="5783"/>
          <a:stretch/>
        </p:blipFill>
        <p:spPr>
          <a:xfrm>
            <a:off x="6836850" y="3329362"/>
            <a:ext cx="5281659" cy="3363517"/>
          </a:xfrm>
          <a:prstGeom prst="rect">
            <a:avLst/>
          </a:prstGeom>
        </p:spPr>
      </p:pic>
      <p:pic>
        <p:nvPicPr>
          <p:cNvPr id="10" name="Picture 9">
            <a:extLst>
              <a:ext uri="{FF2B5EF4-FFF2-40B4-BE49-F238E27FC236}">
                <a16:creationId xmlns:a16="http://schemas.microsoft.com/office/drawing/2014/main" id="{FE5D7BF4-AA2E-6E7C-72FE-AB8D6DFC4AE2}"/>
              </a:ext>
            </a:extLst>
          </p:cNvPr>
          <p:cNvPicPr>
            <a:picLocks noChangeAspect="1"/>
          </p:cNvPicPr>
          <p:nvPr/>
        </p:nvPicPr>
        <p:blipFill rotWithShape="1">
          <a:blip r:embed="rId7"/>
          <a:srcRect l="6433" t="4303" r="7623"/>
          <a:stretch/>
        </p:blipFill>
        <p:spPr>
          <a:xfrm>
            <a:off x="0" y="3329362"/>
            <a:ext cx="5281659" cy="3528638"/>
          </a:xfrm>
          <a:prstGeom prst="rect">
            <a:avLst/>
          </a:prstGeom>
        </p:spPr>
      </p:pic>
      <p:sp>
        <p:nvSpPr>
          <p:cNvPr id="12" name="Title 7">
            <a:extLst>
              <a:ext uri="{FF2B5EF4-FFF2-40B4-BE49-F238E27FC236}">
                <a16:creationId xmlns:a16="http://schemas.microsoft.com/office/drawing/2014/main" id="{0CD9814B-EDCB-6FE8-D70F-24036EE0B7DF}"/>
              </a:ext>
            </a:extLst>
          </p:cNvPr>
          <p:cNvSpPr txBox="1">
            <a:spLocks/>
          </p:cNvSpPr>
          <p:nvPr/>
        </p:nvSpPr>
        <p:spPr>
          <a:xfrm>
            <a:off x="5185773" y="-194796"/>
            <a:ext cx="216675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Influence</a:t>
            </a:r>
          </a:p>
        </p:txBody>
      </p:sp>
    </p:spTree>
    <p:extLst>
      <p:ext uri="{BB962C8B-B14F-4D97-AF65-F5344CB8AC3E}">
        <p14:creationId xmlns:p14="http://schemas.microsoft.com/office/powerpoint/2010/main" val="2255651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1189</TotalTime>
  <Words>3054</Words>
  <Application>Microsoft Office PowerPoint</Application>
  <PresentationFormat>Widescreen</PresentationFormat>
  <Paragraphs>197</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Arial</vt:lpstr>
      <vt:lpstr>Calibri</vt:lpstr>
      <vt:lpstr>Calibri Light</vt:lpstr>
      <vt:lpstr>Cambria Math</vt:lpstr>
      <vt:lpstr>Office Theme</vt:lpstr>
      <vt:lpstr>Exploring Stock Market Strategies with Risk and Influence using Complex Networks</vt:lpstr>
      <vt:lpstr>The Complex Systems of Economic Markets</vt:lpstr>
      <vt:lpstr>Key Elements: Influence</vt:lpstr>
      <vt:lpstr>Key Elements: Risk</vt:lpstr>
      <vt:lpstr>Results: Risk</vt:lpstr>
      <vt:lpstr>Results: Risk</vt:lpstr>
      <vt:lpstr>Results: Risk</vt:lpstr>
      <vt:lpstr>Antifragile Strategy</vt:lpstr>
      <vt:lpstr>Results: Influence</vt:lpstr>
      <vt:lpstr>Challenges and Future Work</vt:lpstr>
      <vt:lpstr>References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Angela Klocke</dc:creator>
  <cp:lastModifiedBy>Smith, Josh (smit6ju)</cp:lastModifiedBy>
  <cp:revision>15</cp:revision>
  <dcterms:created xsi:type="dcterms:W3CDTF">2021-01-06T15:17:42Z</dcterms:created>
  <dcterms:modified xsi:type="dcterms:W3CDTF">2024-04-25T01:52:31Z</dcterms:modified>
</cp:coreProperties>
</file>