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9" r:id="rId3"/>
    <p:sldId id="260" r:id="rId4"/>
    <p:sldId id="264" r:id="rId5"/>
    <p:sldId id="263" r:id="rId6"/>
    <p:sldId id="266" r:id="rId7"/>
    <p:sldId id="267" r:id="rId8"/>
    <p:sldId id="265"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E61B9-D4F5-4963-A157-FB30947813D7}" v="1" dt="2024-04-23T20:13:43.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5203" autoAdjust="0"/>
  </p:normalViewPr>
  <p:slideViewPr>
    <p:cSldViewPr snapToGrid="0" snapToObjects="1">
      <p:cViewPr varScale="1">
        <p:scale>
          <a:sx n="119" d="100"/>
          <a:sy n="119" d="100"/>
        </p:scale>
        <p:origin x="18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Klein" userId="78d541d9bbd5520c" providerId="LiveId" clId="{345E61B9-D4F5-4963-A157-FB30947813D7}"/>
    <pc:docChg chg="undo custSel modSld">
      <pc:chgData name="Connor Klein" userId="78d541d9bbd5520c" providerId="LiveId" clId="{345E61B9-D4F5-4963-A157-FB30947813D7}" dt="2024-04-23T20:13:55.386" v="164" actId="20577"/>
      <pc:docMkLst>
        <pc:docMk/>
      </pc:docMkLst>
      <pc:sldChg chg="delSp mod">
        <pc:chgData name="Connor Klein" userId="78d541d9bbd5520c" providerId="LiveId" clId="{345E61B9-D4F5-4963-A157-FB30947813D7}" dt="2024-04-23T19:11:56.237" v="0" actId="478"/>
        <pc:sldMkLst>
          <pc:docMk/>
          <pc:sldMk cId="89127787" sldId="263"/>
        </pc:sldMkLst>
        <pc:spChg chg="del">
          <ac:chgData name="Connor Klein" userId="78d541d9bbd5520c" providerId="LiveId" clId="{345E61B9-D4F5-4963-A157-FB30947813D7}" dt="2024-04-23T19:11:56.237" v="0" actId="478"/>
          <ac:spMkLst>
            <pc:docMk/>
            <pc:sldMk cId="89127787" sldId="263"/>
            <ac:spMk id="9" creationId="{661EE144-0F6C-2649-B81A-1334F4AFFB37}"/>
          </ac:spMkLst>
        </pc:spChg>
      </pc:sldChg>
      <pc:sldChg chg="modNotesTx">
        <pc:chgData name="Connor Klein" userId="78d541d9bbd5520c" providerId="LiveId" clId="{345E61B9-D4F5-4963-A157-FB30947813D7}" dt="2024-04-23T20:13:55.386" v="164" actId="20577"/>
        <pc:sldMkLst>
          <pc:docMk/>
          <pc:sldMk cId="844184953" sldId="265"/>
        </pc:sldMkLst>
      </pc:sldChg>
      <pc:sldChg chg="modSp mod">
        <pc:chgData name="Connor Klein" userId="78d541d9bbd5520c" providerId="LiveId" clId="{345E61B9-D4F5-4963-A157-FB30947813D7}" dt="2024-04-23T19:58:29.837" v="109" actId="14100"/>
        <pc:sldMkLst>
          <pc:docMk/>
          <pc:sldMk cId="2255651184" sldId="267"/>
        </pc:sldMkLst>
        <pc:picChg chg="mod">
          <ac:chgData name="Connor Klein" userId="78d541d9bbd5520c" providerId="LiveId" clId="{345E61B9-D4F5-4963-A157-FB30947813D7}" dt="2024-04-23T19:58:29.837" v="109" actId="14100"/>
          <ac:picMkLst>
            <pc:docMk/>
            <pc:sldMk cId="2255651184" sldId="267"/>
            <ac:picMk id="11" creationId="{24830A22-0BF7-6202-4C6C-F229496D065A}"/>
          </ac:picMkLst>
        </pc:picChg>
      </pc:sldChg>
      <pc:sldChg chg="modNotesTx">
        <pc:chgData name="Connor Klein" userId="78d541d9bbd5520c" providerId="LiveId" clId="{345E61B9-D4F5-4963-A157-FB30947813D7}" dt="2024-04-23T20:13:20.056" v="133" actId="20577"/>
        <pc:sldMkLst>
          <pc:docMk/>
          <pc:sldMk cId="2482271579"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6ECBBD-C828-4D65-BAA1-D5361C751F0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E414AA-92EB-4865-A5F7-560118F2768E}" type="slidenum">
              <a:rPr lang="en-US" smtClean="0"/>
              <a:t>‹#›</a:t>
            </a:fld>
            <a:endParaRPr lang="en-US"/>
          </a:p>
        </p:txBody>
      </p:sp>
    </p:spTree>
    <p:extLst>
      <p:ext uri="{BB962C8B-B14F-4D97-AF65-F5344CB8AC3E}">
        <p14:creationId xmlns:p14="http://schemas.microsoft.com/office/powerpoint/2010/main" val="204653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minute presentation</a:t>
            </a:r>
          </a:p>
        </p:txBody>
      </p:sp>
      <p:sp>
        <p:nvSpPr>
          <p:cNvPr id="4" name="Slide Number Placeholder 3"/>
          <p:cNvSpPr>
            <a:spLocks noGrp="1"/>
          </p:cNvSpPr>
          <p:nvPr>
            <p:ph type="sldNum" sz="quarter" idx="5"/>
          </p:nvPr>
        </p:nvSpPr>
        <p:spPr/>
        <p:txBody>
          <a:bodyPr/>
          <a:lstStyle/>
          <a:p>
            <a:fld id="{DEE414AA-92EB-4865-A5F7-560118F2768E}" type="slidenum">
              <a:rPr lang="en-US" smtClean="0"/>
              <a:t>1</a:t>
            </a:fld>
            <a:endParaRPr lang="en-US"/>
          </a:p>
        </p:txBody>
      </p:sp>
    </p:spTree>
    <p:extLst>
      <p:ext uri="{BB962C8B-B14F-4D97-AF65-F5344CB8AC3E}">
        <p14:creationId xmlns:p14="http://schemas.microsoft.com/office/powerpoint/2010/main" val="332266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p:txBody>
      </p:sp>
      <p:sp>
        <p:nvSpPr>
          <p:cNvPr id="4" name="Slide Number Placeholder 3"/>
          <p:cNvSpPr>
            <a:spLocks noGrp="1"/>
          </p:cNvSpPr>
          <p:nvPr>
            <p:ph type="sldNum" sz="quarter" idx="5"/>
          </p:nvPr>
        </p:nvSpPr>
        <p:spPr/>
        <p:txBody>
          <a:bodyPr/>
          <a:lstStyle/>
          <a:p>
            <a:fld id="{DEE414AA-92EB-4865-A5F7-560118F2768E}" type="slidenum">
              <a:rPr lang="en-US" smtClean="0"/>
              <a:t>10</a:t>
            </a:fld>
            <a:endParaRPr lang="en-US"/>
          </a:p>
        </p:txBody>
      </p:sp>
    </p:spTree>
    <p:extLst>
      <p:ext uri="{BB962C8B-B14F-4D97-AF65-F5344CB8AC3E}">
        <p14:creationId xmlns:p14="http://schemas.microsoft.com/office/powerpoint/2010/main" val="410957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Background – markets show traits of complex systems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Volatility visible in the wild fluctuation of stock prices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Fat-tailed distributions in growth rates and stock returns and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Interconnections in terms of influence, partial information, shared investments, diffusion of information, correlation of stocks, </a:t>
            </a:r>
            <a:r>
              <a:rPr lang="en-US" dirty="0" err="1">
                <a:solidFill>
                  <a:srgbClr val="BCBEC4"/>
                </a:solidFill>
                <a:effectLst/>
                <a:highlight>
                  <a:srgbClr val="1E1F22"/>
                </a:highlight>
              </a:rPr>
              <a:t>etc</a:t>
            </a: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Nonlinear relationships (small changes in portfolios or behaviors) or choices at different times dynamic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Largely self organizing structure of brokers and stocks within constraints of legal regulation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Explored in many fields about risk, networks of stocks and brokers, looking for cliches in network of brokers and nodes, modeling crashes,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Presents an opportunity to explore the market and develop strategies based on the risk and interconnections in the network.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We chose to focus on 2003-2013 for our simulations in order to capture what can be considered expected operation of the market but also look for antifragile strategy based on that risk and influence that can do better during drastic Black Swan events that </a:t>
            </a:r>
            <a:r>
              <a:rPr lang="en-US" dirty="0" err="1">
                <a:solidFill>
                  <a:srgbClr val="BCBEC4"/>
                </a:solidFill>
                <a:effectLst/>
                <a:highlight>
                  <a:srgbClr val="1E1F22"/>
                </a:highlight>
              </a:rPr>
              <a:t>Taleb</a:t>
            </a:r>
            <a:r>
              <a:rPr lang="en-US" dirty="0">
                <a:solidFill>
                  <a:srgbClr val="BCBEC4"/>
                </a:solidFill>
                <a:effectLst/>
                <a:highlight>
                  <a:srgbClr val="1E1F22"/>
                </a:highlight>
              </a:rPr>
              <a:t> discusses in his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We suggested that there may be strategies that do well during normal operations but not as well during drastic events and likewise strategies that are suboptimal in normal events but benefit from drastic changes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In order to do this, we designed a simulation to be run over various time intervals for interconnected brokers that can influence on another and with individually preferred risk levels</a:t>
            </a:r>
          </a:p>
        </p:txBody>
      </p:sp>
      <p:sp>
        <p:nvSpPr>
          <p:cNvPr id="4" name="Slide Number Placeholder 3"/>
          <p:cNvSpPr>
            <a:spLocks noGrp="1"/>
          </p:cNvSpPr>
          <p:nvPr>
            <p:ph type="sldNum" sz="quarter" idx="5"/>
          </p:nvPr>
        </p:nvSpPr>
        <p:spPr/>
        <p:txBody>
          <a:bodyPr/>
          <a:lstStyle/>
          <a:p>
            <a:fld id="{DEE414AA-92EB-4865-A5F7-560118F2768E}" type="slidenum">
              <a:rPr lang="en-US" smtClean="0"/>
              <a:t>2</a:t>
            </a:fld>
            <a:endParaRPr lang="en-US"/>
          </a:p>
        </p:txBody>
      </p:sp>
    </p:spTree>
    <p:extLst>
      <p:ext uri="{BB962C8B-B14F-4D97-AF65-F5344CB8AC3E}">
        <p14:creationId xmlns:p14="http://schemas.microsoft.com/office/powerpoint/2010/main" val="319981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2 minute</a:t>
                </a:r>
              </a:p>
              <a:p>
                <a:endParaRPr lang="en-US" dirty="0"/>
              </a:p>
              <a:p>
                <a:r>
                  <a:rPr lang="en-US" dirty="0"/>
                  <a:t>Simulation over 100 brokers, interconnected with the ability to influence each other’s assessment of the risk. We refer to broker’s friends as people who can provide this input, sort of like how a broker might ask the advice of connections in the financial world or copy high performing broker strategies</a:t>
                </a:r>
              </a:p>
              <a:p>
                <a:r>
                  <a:rPr lang="en-US" dirty="0"/>
                  <a:t>Important to note was set up directionally (</a:t>
                </a:r>
                <a:r>
                  <a:rPr lang="en-US" dirty="0" err="1"/>
                  <a:t>ie</a:t>
                </a:r>
                <a:r>
                  <a:rPr lang="en-US" dirty="0"/>
                  <a:t> a broker might listen to an influencer but not bi directionally), distributed number of inputs to influence risk based on </a:t>
                </a:r>
                <a:r>
                  <a:rPr lang="en-US" dirty="0" err="1"/>
                  <a:t>fattailed</a:t>
                </a:r>
                <a:r>
                  <a:rPr lang="en-US" dirty="0"/>
                  <a:t> distribution with exponent 2.7, based on approximate in degree of a general social network</a:t>
                </a:r>
              </a:p>
              <a:p>
                <a:r>
                  <a:rPr lang="en-US" dirty="0"/>
                  <a:t>To populate the set of friends, the brokers were sampled randomly uniformly</a:t>
                </a:r>
              </a:p>
              <a:p>
                <a:endParaRPr lang="en-US" dirty="0"/>
              </a:p>
              <a:p>
                <a:r>
                  <a:rPr lang="en-US" dirty="0"/>
                  <a:t>Equation shows perceived risk for each broker which is a linear combination of the brokers assessment and the friends’ influence, each friend started with a set percent $</a:t>
                </a:r>
                <a:r>
                  <a:rPr lang="en-US" dirty="0" err="1"/>
                  <a:t>w_i</a:t>
                </a:r>
                <a:r>
                  <a:rPr lang="en-US" dirty="0"/>
                  <a:t> = .04$, limited to 0 to 1</a:t>
                </a:r>
              </a:p>
              <a:p>
                <a:r>
                  <a:rPr lang="en-US" dirty="0"/>
                  <a:t>Connections were strengthened if the advising broker was doing better in the last couple days than the given broker and weakened if doing more poorly.</a:t>
                </a:r>
              </a:p>
              <a:p>
                <a:endParaRPr lang="en-US" dirty="0"/>
              </a:p>
              <a:p>
                <a:r>
                  <a:rPr lang="en-US" dirty="0"/>
                  <a:t>The agent’s strategies = maintain perceived levels of risk within 10% of their desired risk level. We also briefly explored achieving desired level and just holding the portfolio.</a:t>
                </a:r>
              </a:p>
              <a:p>
                <a:r>
                  <a:rPr lang="en-US" dirty="0"/>
                  <a:t>Each agent would look at all the stocks available on a given day and perform their assessment of risk + get neighbor’s assessment according to equation here. . If they achieved desired level, they would stop or if they hit their max transactions for the day. </a:t>
                </a:r>
              </a:p>
              <a:p>
                <a:r>
                  <a:rPr lang="en-US" dirty="0"/>
                  <a:t>If too low, they would sell some low risk stocks and purchase some higher risk stocks. If too high, they would sell some higher risk stocks. They also had a tertiary priority of buying stocks and not sit on the money they had either initially or from dividends</a:t>
                </a:r>
              </a:p>
              <a:p>
                <a:endParaRPr lang="en-US" dirty="0"/>
              </a:p>
              <a:p>
                <a:r>
                  <a:rPr lang="en-US" dirty="0"/>
                  <a:t>This perceived risk and individual risk would also be considered distributed according to a power law distribution; agents were given a default preferred risk which for simplicity of interpreting corresponded to a constant times their broker id</a:t>
                </a:r>
              </a:p>
              <a:p>
                <a:endParaRPr lang="en-US" dirty="0"/>
              </a:p>
            </p:txBody>
          </p:sp>
        </mc:Choice>
        <mc:Fallback xmlns="">
          <p:sp>
            <p:nvSpPr>
              <p:cNvPr id="3" name="Notes Placeholder 2"/>
              <p:cNvSpPr>
                <a:spLocks noGrp="1"/>
              </p:cNvSpPr>
              <p:nvPr>
                <p:ph type="body" idx="1"/>
              </p:nvPr>
            </p:nvSpPr>
            <p:spPr/>
            <p:txBody>
              <a:bodyPr/>
              <a:lstStyle/>
              <a:p>
                <a:r>
                  <a:rPr lang="en-US" dirty="0"/>
                  <a:t>1 minute</a:t>
                </a:r>
              </a:p>
              <a:p>
                <a:endParaRPr lang="en-US" dirty="0"/>
              </a:p>
              <a:p>
                <a:r>
                  <a:rPr lang="en-US" dirty="0"/>
                  <a:t>Simulation over 100 brokers, interconnected with the ability to influence each other’s assessment of the risk </a:t>
                </a:r>
              </a:p>
              <a:p>
                <a:r>
                  <a:rPr lang="en-US" dirty="0"/>
                  <a:t>Highlight directed graph indicating directional influence resembling real world, distributed number of inputs to influence risk based on </a:t>
                </a:r>
                <a:r>
                  <a:rPr lang="en-US" dirty="0" err="1"/>
                  <a:t>fattailed</a:t>
                </a:r>
                <a:r>
                  <a:rPr lang="en-US" dirty="0"/>
                  <a:t> distribution with exponent 2.7</a:t>
                </a:r>
              </a:p>
              <a:p>
                <a:r>
                  <a:rPr lang="en-US" dirty="0"/>
                  <a:t>To populate the set of friends, the brokers were sampled randomly uniformly</a:t>
                </a:r>
                <a:r>
                  <a:rPr lang="en-US" i="0">
                    <a:latin typeface="Cambria Math" panose="02040503050406030204" pitchFamily="18" charset="0"/>
                  </a:rPr>
                  <a:t>"Type equation here."</a:t>
                </a:r>
                <a:endParaRPr lang="en-US" dirty="0"/>
              </a:p>
              <a:p>
                <a:endParaRPr lang="en-US" dirty="0"/>
              </a:p>
              <a:p>
                <a:r>
                  <a:rPr lang="en-US" dirty="0"/>
                  <a:t>each friend started with a set percent $</a:t>
                </a:r>
                <a:r>
                  <a:rPr lang="en-US" dirty="0" err="1"/>
                  <a:t>w_i</a:t>
                </a:r>
                <a:r>
                  <a:rPr lang="en-US" dirty="0"/>
                  <a:t> = .04$</a:t>
                </a:r>
              </a:p>
            </p:txBody>
          </p:sp>
        </mc:Fallback>
      </mc:AlternateContent>
      <p:sp>
        <p:nvSpPr>
          <p:cNvPr id="4" name="Slide Number Placeholder 3"/>
          <p:cNvSpPr>
            <a:spLocks noGrp="1"/>
          </p:cNvSpPr>
          <p:nvPr>
            <p:ph type="sldNum" sz="quarter" idx="5"/>
          </p:nvPr>
        </p:nvSpPr>
        <p:spPr/>
        <p:txBody>
          <a:bodyPr/>
          <a:lstStyle/>
          <a:p>
            <a:fld id="{DEE414AA-92EB-4865-A5F7-560118F2768E}" type="slidenum">
              <a:rPr lang="en-US" smtClean="0"/>
              <a:t>3</a:t>
            </a:fld>
            <a:endParaRPr lang="en-US"/>
          </a:p>
        </p:txBody>
      </p:sp>
    </p:spTree>
    <p:extLst>
      <p:ext uri="{BB962C8B-B14F-4D97-AF65-F5344CB8AC3E}">
        <p14:creationId xmlns:p14="http://schemas.microsoft.com/office/powerpoint/2010/main" val="35468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minutes</a:t>
            </a:r>
          </a:p>
          <a:p>
            <a:endParaRPr lang="en-US" dirty="0"/>
          </a:p>
          <a:p>
            <a:r>
              <a:rPr lang="en-US" dirty="0"/>
              <a:t>NOTES FROM MINAI ON REPORT:</a:t>
            </a:r>
          </a:p>
          <a:p>
            <a:pPr marL="171450" indent="-171450">
              <a:buFontTx/>
              <a:buChar char="-"/>
            </a:pPr>
            <a:r>
              <a:rPr lang="en-US" dirty="0"/>
              <a:t>Justify why k=3 was chosen</a:t>
            </a:r>
          </a:p>
          <a:p>
            <a:pPr marL="171450" indent="-171450">
              <a:buFontTx/>
              <a:buChar char="-"/>
            </a:pPr>
            <a:r>
              <a:rPr lang="en-US" dirty="0"/>
              <a:t>Explain more about why these parameters were chosen for the model; What is the source of this model, and what is its logic?</a:t>
            </a:r>
          </a:p>
          <a:p>
            <a:pPr marL="171450" indent="-171450">
              <a:buFontTx/>
              <a:buChar char="-"/>
            </a:pPr>
            <a:r>
              <a:rPr lang="en-US" dirty="0"/>
              <a:t>What does impact mean here?</a:t>
            </a:r>
          </a:p>
          <a:p>
            <a:pPr marL="171450" indent="-171450">
              <a:buFontTx/>
              <a:buChar char="-"/>
            </a:pPr>
            <a:r>
              <a:rPr lang="en-US" dirty="0"/>
              <a:t>From Rachael: maybe note that this behavioral model of purchasing fewer stocks but more expensive ones at high risk emerged naturally and was not enforced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risk is represented by a fat-tailed distribution with an exponent of $k=3$ with $H_{52}$ as the 52-week high, $L_{52}$ as the 52-week low, $</a:t>
            </a:r>
            <a:r>
              <a:rPr lang="en-US" dirty="0" err="1"/>
              <a:t>d_r</a:t>
            </a:r>
            <a:r>
              <a:rPr lang="en-US" dirty="0"/>
              <a:t>$ as the dividend ratio, $m_{50}$ as the 50 day average, $</a:t>
            </a:r>
            <a:r>
              <a:rPr lang="en-US" dirty="0" err="1"/>
              <a:t>e_g</a:t>
            </a:r>
            <a:r>
              <a:rPr lang="en-US" dirty="0"/>
              <a:t>$ as the earnings growth, $f_{eps}$ as the forward earnings per share, and $</a:t>
            </a:r>
            <a:r>
              <a:rPr lang="en-US" dirty="0" err="1"/>
              <a:t>p_a</a:t>
            </a:r>
            <a:r>
              <a:rPr lang="en-US" dirty="0"/>
              <a:t>$ as the portfolio allocation of equity for the given stock. </a:t>
            </a:r>
          </a:p>
          <a:p>
            <a:endParaRPr lang="en-US" dirty="0"/>
          </a:p>
          <a:p>
            <a:r>
              <a:rPr lang="en-US" dirty="0"/>
              <a:t>A represents likelihood of risk with x as the potential impact of the stock, keeping in range 1, infinity</a:t>
            </a:r>
          </a:p>
          <a:p>
            <a:endParaRPr lang="en-US" dirty="0"/>
          </a:p>
          <a:p>
            <a:r>
              <a:rPr lang="en-US" dirty="0"/>
              <a:t>See plots showing how high risk brokers led to fewer total stocks but more expensive stocks, middle risk leads to more different stocks but less expensive average</a:t>
            </a:r>
          </a:p>
          <a:p>
            <a:r>
              <a:rPr lang="en-US" dirty="0"/>
              <a:t>Brokers are ordered by risk level from 0 to 10_000</a:t>
            </a:r>
          </a:p>
          <a:p>
            <a:endParaRPr lang="en-US" dirty="0"/>
          </a:p>
          <a:p>
            <a:r>
              <a:rPr lang="en-US" dirty="0"/>
              <a:t>Also note that risk adverse brokers often kept more of their assets liquid</a:t>
            </a:r>
          </a:p>
          <a:p>
            <a:endParaRPr lang="en-US" dirty="0"/>
          </a:p>
          <a:p>
            <a:r>
              <a:rPr lang="en-US" dirty="0"/>
              <a:t>Data collected was filtered to only those with the data necessary for this risk calculation </a:t>
            </a:r>
          </a:p>
        </p:txBody>
      </p:sp>
      <p:sp>
        <p:nvSpPr>
          <p:cNvPr id="4" name="Slide Number Placeholder 3"/>
          <p:cNvSpPr>
            <a:spLocks noGrp="1"/>
          </p:cNvSpPr>
          <p:nvPr>
            <p:ph type="sldNum" sz="quarter" idx="5"/>
          </p:nvPr>
        </p:nvSpPr>
        <p:spPr/>
        <p:txBody>
          <a:bodyPr/>
          <a:lstStyle/>
          <a:p>
            <a:fld id="{DEE414AA-92EB-4865-A5F7-560118F2768E}" type="slidenum">
              <a:rPr lang="en-US" smtClean="0"/>
              <a:t>4</a:t>
            </a:fld>
            <a:endParaRPr lang="en-US"/>
          </a:p>
        </p:txBody>
      </p:sp>
    </p:spTree>
    <p:extLst>
      <p:ext uri="{BB962C8B-B14F-4D97-AF65-F5344CB8AC3E}">
        <p14:creationId xmlns:p14="http://schemas.microsoft.com/office/powerpoint/2010/main" val="1643768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NOTES FROM MINAI’S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don’t say stop investing, say stop buying stocks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of portfolio behavior over time</a:t>
            </a:r>
          </a:p>
          <a:p>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Brokers follow the general market trends and grow over time.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Can see significant loss at 2007-2008, and spike in risk evaluations with plunging and rising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brokers, who did not cash out when the stocks crashed, rebounded after the crisis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By 2010, the typical brokers regained the wealth that they had acquired before 2008.</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high risk brokers can be seen to rebound more quickly and exceed their peers of medium risk in some cases. (see example of broker 80, broker 2, broker 20, broker 15</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Further, it showed buying at the crash showed significant increase in portfolio value for brokers seeking medium and high levels of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also stopping at fixed risk once the preferred risk level is reached and keeping portfolio does similarly to buying and selling to keep the risk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5</a:t>
            </a:fld>
            <a:endParaRPr lang="en-US"/>
          </a:p>
        </p:txBody>
      </p:sp>
    </p:spTree>
    <p:extLst>
      <p:ext uri="{BB962C8B-B14F-4D97-AF65-F5344CB8AC3E}">
        <p14:creationId xmlns:p14="http://schemas.microsoft.com/office/powerpoint/2010/main" val="244951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minutes</a:t>
            </a:r>
          </a:p>
          <a:p>
            <a:endParaRPr lang="en-US" dirty="0"/>
          </a:p>
          <a:p>
            <a:r>
              <a:rPr lang="en-US" dirty="0"/>
              <a:t>Left figure show interim portfolio values before the 2007-2008 financial crisis</a:t>
            </a:r>
          </a:p>
          <a:p>
            <a:endParaRPr lang="en-US" dirty="0"/>
          </a:p>
          <a:p>
            <a:pPr marL="171450" indent="-171450">
              <a:buFontTx/>
              <a:buChar char="-"/>
            </a:pPr>
            <a:r>
              <a:rPr lang="en-US" dirty="0"/>
              <a:t>the brokers, who did not cash out when the stocks crashed, rebounded after the crisis</a:t>
            </a:r>
          </a:p>
          <a:p>
            <a:pPr marL="171450" indent="-171450">
              <a:buFontTx/>
              <a:buChar char="-"/>
            </a:pPr>
            <a:r>
              <a:rPr lang="en-US" dirty="0"/>
              <a:t>The high risk brokers can be seen to rebound more quickly and exceed their peers of medium risk in some cases.</a:t>
            </a:r>
          </a:p>
          <a:p>
            <a:pPr marL="171450" indent="-171450">
              <a:buFontTx/>
              <a:buChar char="-"/>
            </a:pPr>
            <a:r>
              <a:rPr lang="en-US" dirty="0"/>
              <a:t>Final values shows slightly different behavior; at event, risky brokers could make the most money but didn’t necessarily win over the large period of normal operation </a:t>
            </a:r>
          </a:p>
          <a:p>
            <a:pPr marL="171450" indent="-171450">
              <a:buFontTx/>
              <a:buChar char="-"/>
            </a:pPr>
            <a:r>
              <a:rPr lang="en-US" dirty="0"/>
              <a:t>by not exiting when their portfolios spiked, did not achieve the same levels of wealth as the more moderate brokers after the Black Swan event. </a:t>
            </a:r>
          </a:p>
          <a:p>
            <a:pPr marL="171450" indent="-171450">
              <a:buFontTx/>
              <a:buChar char="-"/>
            </a:pPr>
            <a:r>
              <a:rPr lang="en-US" dirty="0"/>
              <a:t>At the end, with our method of risk formulation, moderate risk brokers won overall</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DEE414AA-92EB-4865-A5F7-560118F2768E}" type="slidenum">
              <a:rPr lang="en-US" smtClean="0"/>
              <a:t>6</a:t>
            </a:fld>
            <a:endParaRPr lang="en-US"/>
          </a:p>
        </p:txBody>
      </p:sp>
    </p:spTree>
    <p:extLst>
      <p:ext uri="{BB962C8B-B14F-4D97-AF65-F5344CB8AC3E}">
        <p14:creationId xmlns:p14="http://schemas.microsoft.com/office/powerpoint/2010/main" val="2683265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1.5 minute</a:t>
            </a:r>
          </a:p>
          <a:p>
            <a:endParaRPr lang="en-US" dirty="0"/>
          </a:p>
          <a:p>
            <a:r>
              <a:rPr lang="en-US" dirty="0"/>
              <a:t>Left side shows a couple of total influence to final portfolio value</a:t>
            </a:r>
          </a:p>
          <a:p>
            <a:r>
              <a:rPr lang="en-US" dirty="0"/>
              <a:t>Top left looked at having a negative influence but this didn’t exactly make sense with perceived risk calculation, further eval necessary</a:t>
            </a:r>
          </a:p>
          <a:p>
            <a:endParaRPr lang="en-US" dirty="0"/>
          </a:p>
          <a:p>
            <a:r>
              <a:rPr lang="en-US" dirty="0"/>
              <a:t>Even with the limitation of influence from 0 to 1, over 50% of assessment provided by neighbor seemed to give most benefit in capturing change in value the risk assessment did not capture</a:t>
            </a:r>
          </a:p>
          <a:p>
            <a:endParaRPr lang="en-US" dirty="0"/>
          </a:p>
          <a:p>
            <a:r>
              <a:rPr lang="en-US" dirty="0"/>
              <a:t>On right, see time series, high risk had more money as noted but influence still benefits across different levels</a:t>
            </a:r>
          </a:p>
          <a:p>
            <a:r>
              <a:rPr lang="en-US" dirty="0"/>
              <a:t>When assigning a 1/3 of brokers low, 1/3 med, 1/3 high and just adjusting influence, see a couple examples</a:t>
            </a:r>
          </a:p>
          <a:p>
            <a:r>
              <a:rPr lang="en-US" dirty="0"/>
              <a:t>Red and green in high risk do better than blue who took less input</a:t>
            </a:r>
          </a:p>
          <a:p>
            <a:r>
              <a:rPr lang="en-US" dirty="0"/>
              <a:t>Dark blue and orange doing much more poorly than mustard in </a:t>
            </a:r>
          </a:p>
          <a:p>
            <a:endParaRPr lang="en-US" dirty="0"/>
          </a:p>
          <a:p>
            <a:r>
              <a:rPr lang="en-US" dirty="0"/>
              <a:t>Basing the influence connections of the network around the risk assessment provides an expansion on a single broker's understanding of the stocks behavior but did not entirely capture the additional benefit of accessing partial information as desired.</a:t>
            </a:r>
          </a:p>
        </p:txBody>
      </p:sp>
      <p:sp>
        <p:nvSpPr>
          <p:cNvPr id="4" name="Slide Number Placeholder 3"/>
          <p:cNvSpPr>
            <a:spLocks noGrp="1"/>
          </p:cNvSpPr>
          <p:nvPr>
            <p:ph type="sldNum" sz="quarter" idx="5"/>
          </p:nvPr>
        </p:nvSpPr>
        <p:spPr/>
        <p:txBody>
          <a:bodyPr/>
          <a:lstStyle/>
          <a:p>
            <a:fld id="{DEE414AA-92EB-4865-A5F7-560118F2768E}" type="slidenum">
              <a:rPr lang="en-US" smtClean="0"/>
              <a:t>7</a:t>
            </a:fld>
            <a:endParaRPr lang="en-US"/>
          </a:p>
        </p:txBody>
      </p:sp>
    </p:spTree>
    <p:extLst>
      <p:ext uri="{BB962C8B-B14F-4D97-AF65-F5344CB8AC3E}">
        <p14:creationId xmlns:p14="http://schemas.microsoft.com/office/powerpoint/2010/main" val="3939197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1.5 minutes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From this simulation, we achieved a better understanding of risk and influence but there were some limitations of our model to be explored later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BCBEC4"/>
              </a:solidFill>
              <a:effectLst/>
              <a:highlight>
                <a:srgbClr val="1E1F22"/>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BCBEC4"/>
                </a:solidFill>
                <a:effectLst/>
                <a:highlight>
                  <a:srgbClr val="1E1F22"/>
                </a:highlight>
              </a:rPr>
              <a:t>- Information flow </a:t>
            </a:r>
            <a:r>
              <a:rPr lang="en-US" dirty="0"/>
              <a:t>mostly accounted for expansion of risk data but needs to be elaborated to better capture the idea of partial information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Data filtration cuts out stocks in which only partial information is available and stocks were removed from public market for private buyout or bankruptcy limiting types of stocks being considered – need to reference figure if keeping it to say the distribution isn’t entirely clear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Should expand to more brokers and possible make the connections more dynamic </a:t>
            </a:r>
            <a:r>
              <a:rPr lang="en-US" dirty="0" err="1">
                <a:solidFill>
                  <a:srgbClr val="BCBEC4"/>
                </a:solidFill>
                <a:effectLst/>
                <a:highlight>
                  <a:srgbClr val="1E1F22"/>
                </a:highlight>
              </a:rPr>
              <a:t>ie</a:t>
            </a:r>
            <a:r>
              <a:rPr lang="en-US" dirty="0">
                <a:solidFill>
                  <a:srgbClr val="BCBEC4"/>
                </a:solidFill>
                <a:effectLst/>
                <a:highlight>
                  <a:srgbClr val="1E1F22"/>
                </a:highlight>
              </a:rPr>
              <a:t> follow the best broker instead of being stuck entirely with initial connections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 extend stock risk evaluation to better account for more relationships in stock statistics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Explore idea of negative influence in the market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Couldn’t actually affect stock prices – assumed small enough subset of actors to be able to use historical 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solidFill>
                <a:srgbClr val="BCBEC4"/>
              </a:solidFill>
              <a:effectLst/>
              <a:highlight>
                <a:srgbClr val="1E1F22"/>
              </a:highligh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 thesis statement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BCBEC4"/>
                </a:solidFill>
                <a:effectLst/>
                <a:highlight>
                  <a:srgbClr val="1E1F22"/>
                </a:highlight>
              </a:rPr>
              <a:t>Address the graph</a:t>
            </a:r>
          </a:p>
        </p:txBody>
      </p:sp>
      <p:sp>
        <p:nvSpPr>
          <p:cNvPr id="4" name="Slide Number Placeholder 3"/>
          <p:cNvSpPr>
            <a:spLocks noGrp="1"/>
          </p:cNvSpPr>
          <p:nvPr>
            <p:ph type="sldNum" sz="quarter" idx="5"/>
          </p:nvPr>
        </p:nvSpPr>
        <p:spPr/>
        <p:txBody>
          <a:bodyPr/>
          <a:lstStyle/>
          <a:p>
            <a:fld id="{DEE414AA-92EB-4865-A5F7-560118F2768E}" type="slidenum">
              <a:rPr lang="en-US" smtClean="0"/>
              <a:t>8</a:t>
            </a:fld>
            <a:endParaRPr lang="en-US"/>
          </a:p>
        </p:txBody>
      </p:sp>
    </p:spTree>
    <p:extLst>
      <p:ext uri="{BB962C8B-B14F-4D97-AF65-F5344CB8AC3E}">
        <p14:creationId xmlns:p14="http://schemas.microsoft.com/office/powerpoint/2010/main" val="1611523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references for the model</a:t>
            </a:r>
          </a:p>
        </p:txBody>
      </p:sp>
      <p:sp>
        <p:nvSpPr>
          <p:cNvPr id="4" name="Slide Number Placeholder 3"/>
          <p:cNvSpPr>
            <a:spLocks noGrp="1"/>
          </p:cNvSpPr>
          <p:nvPr>
            <p:ph type="sldNum" sz="quarter" idx="5"/>
          </p:nvPr>
        </p:nvSpPr>
        <p:spPr/>
        <p:txBody>
          <a:bodyPr/>
          <a:lstStyle/>
          <a:p>
            <a:fld id="{DEE414AA-92EB-4865-A5F7-560118F2768E}" type="slidenum">
              <a:rPr lang="en-US" smtClean="0"/>
              <a:t>9</a:t>
            </a:fld>
            <a:endParaRPr lang="en-US"/>
          </a:p>
        </p:txBody>
      </p:sp>
    </p:spTree>
    <p:extLst>
      <p:ext uri="{BB962C8B-B14F-4D97-AF65-F5344CB8AC3E}">
        <p14:creationId xmlns:p14="http://schemas.microsoft.com/office/powerpoint/2010/main" val="1089127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D26C2-3A9C-804D-83E7-45A60D5D01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109523-74CE-6F4C-9C0C-69F3C51CC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16C909-65A3-BE45-919C-B459F5AC20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9D14C3F9-13BB-7941-B1D8-A7E2D5DD6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F664D-FAAA-8941-AF02-A1EA2FE80AD8}"/>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728169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42E3-EF99-1643-ADBC-03741363F6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DB1F57-C50E-2E41-A303-65BB9F573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A5FDD-A4C2-ED4D-BB4D-BAC16B77CAA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FAAB2E45-FB65-6848-8F0F-48EFB77199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6DB3-7305-2945-B141-0D030B0B95AD}"/>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862167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3ADD47-B50A-5740-9397-CF75BD948D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EEAD68-E37C-B341-9AC6-5A2759B278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975192-3307-404A-B82E-44C019940BD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F7AAE6A-485F-AC42-8E25-CC7D24C5C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E8B23-E473-1243-852A-1D152F25060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87684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83B6-120A-FE45-9905-20C90F3DBA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3FF4D8-2AD3-494E-A40A-9F0FA37F16A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D01207-430B-B14A-BB70-5B25F23C77B9}"/>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54342A27-58E5-2F47-9E80-2550970C8A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C31A3-D2A5-2A4E-85F3-714158CEBBE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02050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70E2-7395-D04D-B962-583951A2B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192062-41A2-DB43-902E-60B57BCE1A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8A78011-E7DC-9849-AB2D-8C19F35C1C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CFBB5BEC-B024-5649-A0F0-F222D13D7D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334D5E-4ACE-E84D-8D48-28C10BBD1C7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945762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30E6-C96A-E945-AE78-9434DDF88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1391D-04AB-B547-81DC-76A60501DF9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C6F124-9AD5-E94B-B33F-5F398E22B2A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B945C5-A261-F440-9A80-311C02D8BFF7}"/>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BDEE7FF4-FF83-9041-9E55-AC5EF3BF2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2E713-4E85-0C4C-BA42-A756789928AB}"/>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059868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3DE7-7F75-FB41-B144-1889EEDDC9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AAD04-F623-D94D-889B-B2A55762F6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0459CAD-5B40-654B-BF87-2C362F5BCA5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523DF5-48C4-9F48-8DBC-CCD43A3BB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E2D75C2-F283-7A49-8643-2969687107B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100DF5-4F4B-4D4B-8F5D-BEEC426C880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8" name="Footer Placeholder 7">
            <a:extLst>
              <a:ext uri="{FF2B5EF4-FFF2-40B4-BE49-F238E27FC236}">
                <a16:creationId xmlns:a16="http://schemas.microsoft.com/office/drawing/2014/main" id="{93FE846F-3834-894F-8C22-DD909A15E9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E4CDAF-0C1C-FF40-B488-4C86E7FA1865}"/>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102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7C7EF-1D0F-6B4A-8BEB-2BE61327BB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A3CC5-A518-B142-A454-EA90D94AA5F8}"/>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4" name="Footer Placeholder 3">
            <a:extLst>
              <a:ext uri="{FF2B5EF4-FFF2-40B4-BE49-F238E27FC236}">
                <a16:creationId xmlns:a16="http://schemas.microsoft.com/office/drawing/2014/main" id="{739F03EA-8B04-1B46-9059-DF5977C2C0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4E6C8E-144D-114C-B54C-11997C11E681}"/>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91743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8997B1-3171-A44D-997A-E64C52863772}"/>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3" name="Footer Placeholder 2">
            <a:extLst>
              <a:ext uri="{FF2B5EF4-FFF2-40B4-BE49-F238E27FC236}">
                <a16:creationId xmlns:a16="http://schemas.microsoft.com/office/drawing/2014/main" id="{66C442FC-09D8-2E49-9C84-67A7AA5124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78C09-144F-384C-985E-61BBAACBC4C3}"/>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322162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98CA0-618E-2B43-BE72-7BBF187C7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BF215-2684-5B40-A343-8CD779ECC9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5ED8AE0-A638-714F-ADDB-B073C9D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B71117-4DAF-F84C-BFDC-2C5F51F26CF1}"/>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D8F3A216-EFD5-9744-BFAC-42A3C963F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CF4B3D-1B3E-6F43-A37B-E6FEE37D938C}"/>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148155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583F-DF50-A34E-AE06-78A0B3F6FF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1EF328-92B7-EE43-A0AC-619CB157E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16E9B3-3B82-DB4E-83D5-5C15BD38F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3844E5-6317-2F43-82BB-8C4C84886F2E}"/>
              </a:ext>
            </a:extLst>
          </p:cNvPr>
          <p:cNvSpPr>
            <a:spLocks noGrp="1"/>
          </p:cNvSpPr>
          <p:nvPr>
            <p:ph type="dt" sz="half" idx="10"/>
          </p:nvPr>
        </p:nvSpPr>
        <p:spPr/>
        <p:txBody>
          <a:bodyPr/>
          <a:lstStyle/>
          <a:p>
            <a:fld id="{3CC2385E-BAC7-3F42-B91F-3AC00928A3BA}" type="datetimeFigureOut">
              <a:rPr lang="en-US" smtClean="0"/>
              <a:t>4/24/2024</a:t>
            </a:fld>
            <a:endParaRPr lang="en-US"/>
          </a:p>
        </p:txBody>
      </p:sp>
      <p:sp>
        <p:nvSpPr>
          <p:cNvPr id="6" name="Footer Placeholder 5">
            <a:extLst>
              <a:ext uri="{FF2B5EF4-FFF2-40B4-BE49-F238E27FC236}">
                <a16:creationId xmlns:a16="http://schemas.microsoft.com/office/drawing/2014/main" id="{EC8FF3F8-6C18-8647-9FEB-C139611135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19DC7-B7BE-1947-8BAC-2E5F8A2E3AA4}"/>
              </a:ext>
            </a:extLst>
          </p:cNvPr>
          <p:cNvSpPr>
            <a:spLocks noGrp="1"/>
          </p:cNvSpPr>
          <p:nvPr>
            <p:ph type="sldNum" sz="quarter" idx="12"/>
          </p:nvPr>
        </p:nvSpPr>
        <p:spPr/>
        <p:txBody>
          <a:bodyPr/>
          <a:lstStyle/>
          <a:p>
            <a:fld id="{3333308A-F5A5-2645-A21E-6DE5546963F5}" type="slidenum">
              <a:rPr lang="en-US" smtClean="0"/>
              <a:t>‹#›</a:t>
            </a:fld>
            <a:endParaRPr lang="en-US"/>
          </a:p>
        </p:txBody>
      </p:sp>
    </p:spTree>
    <p:extLst>
      <p:ext uri="{BB962C8B-B14F-4D97-AF65-F5344CB8AC3E}">
        <p14:creationId xmlns:p14="http://schemas.microsoft.com/office/powerpoint/2010/main" val="256016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8913E9-7E4F-DC45-BE2A-1F1372FC03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A487D0-CBB4-2E44-9BA6-3C271C812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F67A58-6F45-F846-90C7-9A9D00C2D2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C2385E-BAC7-3F42-B91F-3AC00928A3BA}" type="datetimeFigureOut">
              <a:rPr lang="en-US" smtClean="0"/>
              <a:t>4/24/2024</a:t>
            </a:fld>
            <a:endParaRPr lang="en-US"/>
          </a:p>
        </p:txBody>
      </p:sp>
      <p:sp>
        <p:nvSpPr>
          <p:cNvPr id="5" name="Footer Placeholder 4">
            <a:extLst>
              <a:ext uri="{FF2B5EF4-FFF2-40B4-BE49-F238E27FC236}">
                <a16:creationId xmlns:a16="http://schemas.microsoft.com/office/drawing/2014/main" id="{0DF19659-DA8D-DD47-9BCE-0D183EA14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E5C870C-E866-1E45-87F6-706196420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33308A-F5A5-2645-A21E-6DE5546963F5}" type="slidenum">
              <a:rPr lang="en-US" smtClean="0"/>
              <a:t>‹#›</a:t>
            </a:fld>
            <a:endParaRPr lang="en-US"/>
          </a:p>
        </p:txBody>
      </p:sp>
    </p:spTree>
    <p:extLst>
      <p:ext uri="{BB962C8B-B14F-4D97-AF65-F5344CB8AC3E}">
        <p14:creationId xmlns:p14="http://schemas.microsoft.com/office/powerpoint/2010/main" val="2638959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66EDD8-AF2F-C04D-A1EB-1F674442FCE8}"/>
              </a:ext>
            </a:extLst>
          </p:cNvPr>
          <p:cNvPicPr>
            <a:picLocks noGrp="1" noRot="1" noChangeAspect="1" noMove="1" noResize="1" noEditPoints="1" noAdjustHandles="1" noChangeArrowheads="1" noChangeShapeType="1" noCrop="1"/>
          </p:cNvPicPr>
          <p:nvPr/>
        </p:nvPicPr>
        <p:blipFill>
          <a:blip r:embed="rId3"/>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12D23C-F289-2D4E-8D92-627DF9D2871A}"/>
              </a:ext>
            </a:extLst>
          </p:cNvPr>
          <p:cNvSpPr>
            <a:spLocks noGrp="1"/>
          </p:cNvSpPr>
          <p:nvPr>
            <p:ph type="ctrTitle"/>
          </p:nvPr>
        </p:nvSpPr>
        <p:spPr>
          <a:xfrm>
            <a:off x="1523999" y="2062160"/>
            <a:ext cx="9520989" cy="2387600"/>
          </a:xfrm>
        </p:spPr>
        <p:txBody>
          <a:bodyPr>
            <a:normAutofit fontScale="90000"/>
          </a:bodyPr>
          <a:lstStyle/>
          <a:p>
            <a:r>
              <a:rPr lang="en-US" dirty="0"/>
              <a:t>Exploring Stock Market Strategies with Risk and Influence using Complex Networks</a:t>
            </a:r>
          </a:p>
        </p:txBody>
      </p:sp>
      <p:sp>
        <p:nvSpPr>
          <p:cNvPr id="3" name="Subtitle 2">
            <a:extLst>
              <a:ext uri="{FF2B5EF4-FFF2-40B4-BE49-F238E27FC236}">
                <a16:creationId xmlns:a16="http://schemas.microsoft.com/office/drawing/2014/main" id="{172EFC4A-EC21-1E4F-B830-79E2536B3F3D}"/>
              </a:ext>
            </a:extLst>
          </p:cNvPr>
          <p:cNvSpPr>
            <a:spLocks noGrp="1"/>
          </p:cNvSpPr>
          <p:nvPr>
            <p:ph type="subTitle" idx="1"/>
          </p:nvPr>
        </p:nvSpPr>
        <p:spPr>
          <a:xfrm>
            <a:off x="1524000" y="5113597"/>
            <a:ext cx="9144000" cy="979293"/>
          </a:xfrm>
        </p:spPr>
        <p:txBody>
          <a:bodyPr/>
          <a:lstStyle/>
          <a:p>
            <a:r>
              <a:rPr lang="en-US" dirty="0"/>
              <a:t>Rachael Judy, Connor Klein, Josh Smith</a:t>
            </a:r>
          </a:p>
        </p:txBody>
      </p:sp>
    </p:spTree>
    <p:extLst>
      <p:ext uri="{BB962C8B-B14F-4D97-AF65-F5344CB8AC3E}">
        <p14:creationId xmlns:p14="http://schemas.microsoft.com/office/powerpoint/2010/main" val="1895477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a:xfrm>
            <a:off x="2596243" y="1234104"/>
            <a:ext cx="6999514" cy="4776042"/>
          </a:xfrm>
        </p:spPr>
        <p:txBody>
          <a:bodyPr>
            <a:normAutofit/>
          </a:bodyPr>
          <a:lstStyle/>
          <a:p>
            <a:r>
              <a:rPr lang="en-US" sz="11500" dirty="0"/>
              <a:t>Questions?</a:t>
            </a:r>
          </a:p>
        </p:txBody>
      </p:sp>
    </p:spTree>
    <p:extLst>
      <p:ext uri="{BB962C8B-B14F-4D97-AF65-F5344CB8AC3E}">
        <p14:creationId xmlns:p14="http://schemas.microsoft.com/office/powerpoint/2010/main" val="24822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The Complex Systems of Economic Markets</a:t>
            </a:r>
          </a:p>
        </p:txBody>
      </p:sp>
      <p:sp>
        <p:nvSpPr>
          <p:cNvPr id="4" name="Content Placeholder 8">
            <a:extLst>
              <a:ext uri="{FF2B5EF4-FFF2-40B4-BE49-F238E27FC236}">
                <a16:creationId xmlns:a16="http://schemas.microsoft.com/office/drawing/2014/main" id="{8D481D02-7061-70B4-A000-882EB5D15BBA}"/>
              </a:ext>
            </a:extLst>
          </p:cNvPr>
          <p:cNvSpPr txBox="1">
            <a:spLocks/>
          </p:cNvSpPr>
          <p:nvPr/>
        </p:nvSpPr>
        <p:spPr>
          <a:xfrm>
            <a:off x="838200" y="1672125"/>
            <a:ext cx="1044251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Economic markets demonstrate many traits of complex systems.</a:t>
            </a:r>
          </a:p>
          <a:p>
            <a:pPr marL="0" indent="0">
              <a:lnSpc>
                <a:spcPct val="100000"/>
              </a:lnSpc>
              <a:buNone/>
            </a:pPr>
            <a:endParaRPr lang="en-US" sz="800" dirty="0"/>
          </a:p>
          <a:p>
            <a:pPr marL="0" indent="0">
              <a:lnSpc>
                <a:spcPct val="100000"/>
              </a:lnSpc>
              <a:buNone/>
            </a:pPr>
            <a:r>
              <a:rPr lang="en-US" sz="2400" dirty="0"/>
              <a:t>Complex Features</a:t>
            </a:r>
            <a:r>
              <a:rPr lang="en-US" dirty="0"/>
              <a:t>:</a:t>
            </a:r>
          </a:p>
          <a:p>
            <a:pPr lvl="1">
              <a:lnSpc>
                <a:spcPct val="100000"/>
              </a:lnSpc>
              <a:buFontTx/>
              <a:buChar char="-"/>
            </a:pPr>
            <a:r>
              <a:rPr lang="en-US" sz="2000" dirty="0"/>
              <a:t>Volatility in prices, returns, behaviors</a:t>
            </a:r>
          </a:p>
          <a:p>
            <a:pPr lvl="1">
              <a:lnSpc>
                <a:spcPct val="100000"/>
              </a:lnSpc>
              <a:buFontTx/>
              <a:buChar char="-"/>
            </a:pPr>
            <a:r>
              <a:rPr lang="en-US" sz="2000" dirty="0"/>
              <a:t>Contain many fat-tailed distributions</a:t>
            </a:r>
          </a:p>
          <a:p>
            <a:pPr lvl="1">
              <a:lnSpc>
                <a:spcPct val="100000"/>
              </a:lnSpc>
              <a:buFontTx/>
              <a:buChar char="-"/>
            </a:pPr>
            <a:r>
              <a:rPr lang="en-US" sz="2000" dirty="0"/>
              <a:t>Interconnected entities and agents </a:t>
            </a:r>
          </a:p>
          <a:p>
            <a:pPr lvl="1">
              <a:lnSpc>
                <a:spcPct val="100000"/>
              </a:lnSpc>
              <a:buFontTx/>
              <a:buChar char="-"/>
            </a:pPr>
            <a:r>
              <a:rPr lang="en-US" sz="2000" dirty="0"/>
              <a:t>Nonlinear and dynamic relationships</a:t>
            </a:r>
          </a:p>
          <a:p>
            <a:pPr lvl="1">
              <a:lnSpc>
                <a:spcPct val="100000"/>
              </a:lnSpc>
              <a:buFontTx/>
              <a:buChar char="-"/>
            </a:pPr>
            <a:r>
              <a:rPr lang="en-US" sz="2000" dirty="0"/>
              <a:t>Self-organizing</a:t>
            </a:r>
          </a:p>
          <a:p>
            <a:pPr lvl="1">
              <a:lnSpc>
                <a:spcPct val="100000"/>
              </a:lnSpc>
              <a:buFontTx/>
              <a:buChar char="-"/>
            </a:pPr>
            <a:endParaRPr lang="en-US" sz="2000" dirty="0"/>
          </a:p>
          <a:p>
            <a:pPr marL="0" indent="0">
              <a:lnSpc>
                <a:spcPct val="100000"/>
              </a:lnSpc>
              <a:buNone/>
            </a:pPr>
            <a:r>
              <a:rPr lang="en-US" sz="2400" dirty="0"/>
              <a:t>These features have been explored in many fields such as psychology, economics, statistics, graph theory, and complex systems. Attempting to model the stock market with its facets of complex risk, interconnections between entities, and market strategies over time is a key area of research.</a:t>
            </a:r>
            <a:endParaRPr lang="en-US" dirty="0"/>
          </a:p>
          <a:p>
            <a:pPr>
              <a:lnSpc>
                <a:spcPct val="100000"/>
              </a:lnSpc>
            </a:pPr>
            <a:endParaRPr lang="en-US" dirty="0"/>
          </a:p>
        </p:txBody>
      </p:sp>
      <p:pic>
        <p:nvPicPr>
          <p:cNvPr id="13" name="Picture 12">
            <a:extLst>
              <a:ext uri="{FF2B5EF4-FFF2-40B4-BE49-F238E27FC236}">
                <a16:creationId xmlns:a16="http://schemas.microsoft.com/office/drawing/2014/main" id="{41954EF2-54FA-73AC-0767-282DC5B8DFC3}"/>
              </a:ext>
            </a:extLst>
          </p:cNvPr>
          <p:cNvPicPr>
            <a:picLocks noChangeAspect="1"/>
          </p:cNvPicPr>
          <p:nvPr/>
        </p:nvPicPr>
        <p:blipFill>
          <a:blip r:embed="rId4"/>
          <a:stretch>
            <a:fillRect/>
          </a:stretch>
        </p:blipFill>
        <p:spPr>
          <a:xfrm>
            <a:off x="5824373" y="2322929"/>
            <a:ext cx="3599545" cy="2026060"/>
          </a:xfrm>
          <a:prstGeom prst="rect">
            <a:avLst/>
          </a:prstGeom>
        </p:spPr>
      </p:pic>
    </p:spTree>
    <p:extLst>
      <p:ext uri="{BB962C8B-B14F-4D97-AF65-F5344CB8AC3E}">
        <p14:creationId xmlns:p14="http://schemas.microsoft.com/office/powerpoint/2010/main" val="333878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Influence</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7147248" y="1859772"/>
                <a:ext cx="4486469" cy="4351338"/>
              </a:xfrm>
            </p:spPr>
            <p:txBody>
              <a:bodyPr>
                <a:normAutofit/>
              </a:bodyPr>
              <a:lstStyle/>
              <a:p>
                <a:r>
                  <a:rPr lang="en-US" dirty="0">
                    <a:latin typeface="Cambria Math" panose="02040503050406030204" pitchFamily="18" charset="0"/>
                  </a:rPr>
                  <a:t>Directed path of influence for risk</a:t>
                </a: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𝐹𝑟𝑖𝑒𝑛𝑑𝑠</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−2.7</m:t>
                        </m:r>
                      </m:sup>
                    </m:sSup>
                    <m:r>
                      <a:rPr lang="en-US" b="0" i="1" smtClean="0">
                        <a:latin typeface="Cambria Math" panose="02040503050406030204" pitchFamily="18" charset="0"/>
                      </a:rPr>
                      <m:t> </m:t>
                    </m:r>
                  </m:oMath>
                </a14:m>
                <a:endParaRPr lang="en-US" b="0" dirty="0"/>
              </a:p>
              <a:p>
                <a:r>
                  <a:rPr lang="en-US" dirty="0"/>
                  <a:t> Risk with influence:</a:t>
                </a:r>
              </a:p>
            </p:txBody>
          </p:sp>
        </mc:Choice>
        <mc:Fallback xmlns="">
          <p:sp>
            <p:nvSpPr>
              <p:cNvPr id="9" name="Content Placeholder 8">
                <a:extLst>
                  <a:ext uri="{FF2B5EF4-FFF2-40B4-BE49-F238E27FC236}">
                    <a16:creationId xmlns:a16="http://schemas.microsoft.com/office/drawing/2014/main" id="{661EE144-0F6C-2649-B81A-1334F4AFFB37}"/>
                  </a:ext>
                </a:extLst>
              </p:cNvPr>
              <p:cNvSpPr>
                <a:spLocks noGrp="1" noRot="1" noChangeAspect="1" noMove="1" noResize="1" noEditPoints="1" noAdjustHandles="1" noChangeArrowheads="1" noChangeShapeType="1" noTextEdit="1"/>
              </p:cNvSpPr>
              <p:nvPr>
                <p:ph idx="1"/>
              </p:nvPr>
            </p:nvSpPr>
            <p:spPr>
              <a:xfrm>
                <a:off x="7147248" y="1859772"/>
                <a:ext cx="4486469" cy="4351338"/>
              </a:xfrm>
              <a:blipFill>
                <a:blip r:embed="rId4"/>
                <a:stretch>
                  <a:fillRect l="-2446" t="-2381" r="-1087"/>
                </a:stretch>
              </a:blipFill>
            </p:spPr>
            <p:txBody>
              <a:bodyPr/>
              <a:lstStyle/>
              <a:p>
                <a:r>
                  <a:rPr lang="en-US">
                    <a:noFill/>
                  </a:rPr>
                  <a:t> </a:t>
                </a:r>
              </a:p>
            </p:txBody>
          </p:sp>
        </mc:Fallback>
      </mc:AlternateContent>
      <p:pic>
        <p:nvPicPr>
          <p:cNvPr id="3" name="Picture 2" descr="A network of blue circles and black lines&#10;&#10;Description automatically generated">
            <a:extLst>
              <a:ext uri="{FF2B5EF4-FFF2-40B4-BE49-F238E27FC236}">
                <a16:creationId xmlns:a16="http://schemas.microsoft.com/office/drawing/2014/main" id="{D201963C-93FF-1664-2732-BAFACC9ECC0C}"/>
              </a:ext>
            </a:extLst>
          </p:cNvPr>
          <p:cNvPicPr>
            <a:picLocks noChangeAspect="1"/>
          </p:cNvPicPr>
          <p:nvPr/>
        </p:nvPicPr>
        <p:blipFill rotWithShape="1">
          <a:blip r:embed="rId5"/>
          <a:srcRect l="11841" t="10396" r="8759" b="9715"/>
          <a:stretch/>
        </p:blipFill>
        <p:spPr>
          <a:xfrm>
            <a:off x="278363" y="1690688"/>
            <a:ext cx="6512767" cy="4914681"/>
          </a:xfrm>
          <a:prstGeom prst="rect">
            <a:avLst/>
          </a:prstGeom>
        </p:spPr>
      </p:pic>
      <p:pic>
        <p:nvPicPr>
          <p:cNvPr id="5" name="Picture 4">
            <a:extLst>
              <a:ext uri="{FF2B5EF4-FFF2-40B4-BE49-F238E27FC236}">
                <a16:creationId xmlns:a16="http://schemas.microsoft.com/office/drawing/2014/main" id="{B1C52669-37E9-A1A1-FD18-10117DA0C5D2}"/>
              </a:ext>
            </a:extLst>
          </p:cNvPr>
          <p:cNvPicPr>
            <a:picLocks noChangeAspect="1"/>
          </p:cNvPicPr>
          <p:nvPr/>
        </p:nvPicPr>
        <p:blipFill>
          <a:blip r:embed="rId6"/>
          <a:stretch>
            <a:fillRect/>
          </a:stretch>
        </p:blipFill>
        <p:spPr>
          <a:xfrm>
            <a:off x="7310083" y="3780741"/>
            <a:ext cx="4043717" cy="734573"/>
          </a:xfrm>
          <a:prstGeom prst="rect">
            <a:avLst/>
          </a:prstGeom>
        </p:spPr>
      </p:pic>
    </p:spTree>
    <p:extLst>
      <p:ext uri="{BB962C8B-B14F-4D97-AF65-F5344CB8AC3E}">
        <p14:creationId xmlns:p14="http://schemas.microsoft.com/office/powerpoint/2010/main" val="375473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stock prices&#10;&#10;Description automatically generated">
            <a:extLst>
              <a:ext uri="{FF2B5EF4-FFF2-40B4-BE49-F238E27FC236}">
                <a16:creationId xmlns:a16="http://schemas.microsoft.com/office/drawing/2014/main" id="{1A3498AC-996F-3B9F-291C-FF941368A7AA}"/>
              </a:ext>
            </a:extLst>
          </p:cNvPr>
          <p:cNvPicPr>
            <a:picLocks noChangeAspect="1"/>
          </p:cNvPicPr>
          <p:nvPr/>
        </p:nvPicPr>
        <p:blipFill rotWithShape="1">
          <a:blip r:embed="rId3"/>
          <a:srcRect l="4746" t="6296" r="7341"/>
          <a:stretch/>
        </p:blipFill>
        <p:spPr>
          <a:xfrm>
            <a:off x="6622139" y="84779"/>
            <a:ext cx="5022159" cy="3211817"/>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Key Elements: Risk</a:t>
            </a:r>
          </a:p>
        </p:txBody>
      </p:sp>
      <p:pic>
        <p:nvPicPr>
          <p:cNvPr id="3" name="Content Placeholder 2" descr="A graph with blue dots&#10;&#10;Description automatically generated">
            <a:extLst>
              <a:ext uri="{FF2B5EF4-FFF2-40B4-BE49-F238E27FC236}">
                <a16:creationId xmlns:a16="http://schemas.microsoft.com/office/drawing/2014/main" id="{78026D99-ADD0-0321-3196-5C051A61D30A}"/>
              </a:ext>
            </a:extLst>
          </p:cNvPr>
          <p:cNvPicPr>
            <a:picLocks noGrp="1" noChangeAspect="1"/>
          </p:cNvPicPr>
          <p:nvPr>
            <p:ph idx="1"/>
          </p:nvPr>
        </p:nvPicPr>
        <p:blipFill rotWithShape="1">
          <a:blip r:embed="rId4"/>
          <a:srcRect l="7780" r="8276"/>
          <a:stretch/>
        </p:blipFill>
        <p:spPr>
          <a:xfrm>
            <a:off x="6839835" y="3296596"/>
            <a:ext cx="4795440" cy="3427605"/>
          </a:xfrm>
        </p:spPr>
      </p:pic>
      <mc:AlternateContent xmlns:mc="http://schemas.openxmlformats.org/markup-compatibility/2006" xmlns:a14="http://schemas.microsoft.com/office/drawing/2010/main">
        <mc:Choice Requires="a14">
          <p:sp>
            <p:nvSpPr>
              <p:cNvPr id="6" name="Content Placeholder 8">
                <a:extLst>
                  <a:ext uri="{FF2B5EF4-FFF2-40B4-BE49-F238E27FC236}">
                    <a16:creationId xmlns:a16="http://schemas.microsoft.com/office/drawing/2014/main" id="{339F3022-4A80-B1F0-DE9F-BA17F2AB2B39}"/>
                  </a:ext>
                </a:extLst>
              </p:cNvPr>
              <p:cNvSpPr txBox="1">
                <a:spLocks/>
              </p:cNvSpPr>
              <p:nvPr/>
            </p:nvSpPr>
            <p:spPr>
              <a:xfrm>
                <a:off x="838200" y="1825625"/>
                <a:ext cx="605517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𝑅</m:t>
                        </m:r>
                      </m:e>
                      <m:sub>
                        <m:r>
                          <a:rPr lang="en-US" b="0" i="1" dirty="0" smtClean="0">
                            <a:latin typeface="Cambria Math" panose="02040503050406030204" pitchFamily="18" charset="0"/>
                          </a:rPr>
                          <m:t>𝑠</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r>
                          <a:rPr lang="en-US" b="0" i="1" dirty="0" smtClean="0">
                            <a:latin typeface="Cambria Math" panose="02040503050406030204" pitchFamily="18" charset="0"/>
                          </a:rPr>
                          <m:t>𝑘</m:t>
                        </m:r>
                      </m:sup>
                    </m:sSup>
                  </m:oMath>
                </a14:m>
                <a:endParaRPr lang="en-US" b="0" dirty="0"/>
              </a:p>
              <a:p>
                <a:endParaRPr lang="en-US" dirty="0"/>
              </a:p>
              <a:p>
                <a:endParaRPr lang="en-US" dirty="0"/>
              </a:p>
              <a:p>
                <a:endParaRPr lang="en-US" dirty="0"/>
              </a:p>
              <a:p>
                <a:endParaRPr lang="en-US" dirty="0"/>
              </a:p>
              <a:p>
                <a:r>
                  <a:rPr lang="en-US" sz="2400" dirty="0"/>
                  <a:t>Portfolio risk represented as sum of individual risks multiplied by volume in portfolio</a:t>
                </a:r>
              </a:p>
            </p:txBody>
          </p:sp>
        </mc:Choice>
        <mc:Fallback xmlns="">
          <p:sp>
            <p:nvSpPr>
              <p:cNvPr id="6" name="Content Placeholder 8">
                <a:extLst>
                  <a:ext uri="{FF2B5EF4-FFF2-40B4-BE49-F238E27FC236}">
                    <a16:creationId xmlns:a16="http://schemas.microsoft.com/office/drawing/2014/main" id="{339F3022-4A80-B1F0-DE9F-BA17F2AB2B39}"/>
                  </a:ext>
                </a:extLst>
              </p:cNvPr>
              <p:cNvSpPr txBox="1">
                <a:spLocks noRot="1" noChangeAspect="1" noMove="1" noResize="1" noEditPoints="1" noAdjustHandles="1" noChangeArrowheads="1" noChangeShapeType="1" noTextEdit="1"/>
              </p:cNvSpPr>
              <p:nvPr/>
            </p:nvSpPr>
            <p:spPr>
              <a:xfrm>
                <a:off x="838200" y="1825625"/>
                <a:ext cx="6055177" cy="4351338"/>
              </a:xfrm>
              <a:prstGeom prst="rect">
                <a:avLst/>
              </a:prstGeom>
              <a:blipFill>
                <a:blip r:embed="rId5"/>
                <a:stretch>
                  <a:fillRect l="-1410"/>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1063B22E-83C4-82B4-AEA5-49DA703CE45D}"/>
              </a:ext>
            </a:extLst>
          </p:cNvPr>
          <p:cNvPicPr>
            <a:picLocks noChangeAspect="1"/>
          </p:cNvPicPr>
          <p:nvPr/>
        </p:nvPicPr>
        <p:blipFill>
          <a:blip r:embed="rId6"/>
          <a:stretch>
            <a:fillRect/>
          </a:stretch>
        </p:blipFill>
        <p:spPr>
          <a:xfrm>
            <a:off x="1248503" y="2267591"/>
            <a:ext cx="3351490" cy="1571790"/>
          </a:xfrm>
          <a:prstGeom prst="rect">
            <a:avLst/>
          </a:prstGeom>
        </p:spPr>
      </p:pic>
    </p:spTree>
    <p:extLst>
      <p:ext uri="{BB962C8B-B14F-4D97-AF65-F5344CB8AC3E}">
        <p14:creationId xmlns:p14="http://schemas.microsoft.com/office/powerpoint/2010/main" val="42677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Risk</a:t>
            </a:r>
          </a:p>
        </p:txBody>
      </p:sp>
      <p:pic>
        <p:nvPicPr>
          <p:cNvPr id="3" name="Picture 2" descr="A graph of a stock market&#10;&#10;Description automatically generated">
            <a:extLst>
              <a:ext uri="{FF2B5EF4-FFF2-40B4-BE49-F238E27FC236}">
                <a16:creationId xmlns:a16="http://schemas.microsoft.com/office/drawing/2014/main" id="{C3BF7B2A-A131-07A5-EBD2-96A4793957A9}"/>
              </a:ext>
            </a:extLst>
          </p:cNvPr>
          <p:cNvPicPr>
            <a:picLocks noChangeAspect="1"/>
          </p:cNvPicPr>
          <p:nvPr/>
        </p:nvPicPr>
        <p:blipFill rotWithShape="1">
          <a:blip r:embed="rId4"/>
          <a:srcRect l="6416"/>
          <a:stretch/>
        </p:blipFill>
        <p:spPr>
          <a:xfrm>
            <a:off x="6164227" y="681037"/>
            <a:ext cx="5959543" cy="3820887"/>
          </a:xfrm>
          <a:prstGeom prst="rect">
            <a:avLst/>
          </a:prstGeom>
        </p:spPr>
      </p:pic>
      <p:pic>
        <p:nvPicPr>
          <p:cNvPr id="5" name="Picture 4" descr="A graph of a financial graph&#10;&#10;Description automatically generated with medium confidence">
            <a:extLst>
              <a:ext uri="{FF2B5EF4-FFF2-40B4-BE49-F238E27FC236}">
                <a16:creationId xmlns:a16="http://schemas.microsoft.com/office/drawing/2014/main" id="{8A7EC642-919D-496E-65B9-1F0E438C6171}"/>
              </a:ext>
            </a:extLst>
          </p:cNvPr>
          <p:cNvPicPr>
            <a:picLocks noChangeAspect="1"/>
          </p:cNvPicPr>
          <p:nvPr/>
        </p:nvPicPr>
        <p:blipFill rotWithShape="1">
          <a:blip r:embed="rId5"/>
          <a:srcRect r="8919"/>
          <a:stretch/>
        </p:blipFill>
        <p:spPr>
          <a:xfrm>
            <a:off x="34114" y="2296152"/>
            <a:ext cx="6095999" cy="4015748"/>
          </a:xfrm>
          <a:prstGeom prst="rect">
            <a:avLst/>
          </a:prstGeom>
        </p:spPr>
      </p:pic>
    </p:spTree>
    <p:extLst>
      <p:ext uri="{BB962C8B-B14F-4D97-AF65-F5344CB8AC3E}">
        <p14:creationId xmlns:p14="http://schemas.microsoft.com/office/powerpoint/2010/main" val="89127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Antifragile Strategy</a:t>
            </a:r>
          </a:p>
        </p:txBody>
      </p:sp>
      <p:pic>
        <p:nvPicPr>
          <p:cNvPr id="3" name="Content Placeholder 2" descr="A graph with blue dots&#10;&#10;Description automatically generated">
            <a:extLst>
              <a:ext uri="{FF2B5EF4-FFF2-40B4-BE49-F238E27FC236}">
                <a16:creationId xmlns:a16="http://schemas.microsoft.com/office/drawing/2014/main" id="{8A347DE1-345E-3DEC-6871-6C5807BF3F8F}"/>
              </a:ext>
            </a:extLst>
          </p:cNvPr>
          <p:cNvPicPr>
            <a:picLocks noGrp="1" noChangeAspect="1"/>
          </p:cNvPicPr>
          <p:nvPr>
            <p:ph idx="1"/>
          </p:nvPr>
        </p:nvPicPr>
        <p:blipFill>
          <a:blip r:embed="rId4"/>
          <a:stretch>
            <a:fillRect/>
          </a:stretch>
        </p:blipFill>
        <p:spPr>
          <a:xfrm>
            <a:off x="0" y="2122718"/>
            <a:ext cx="6372808" cy="3823685"/>
          </a:xfrm>
        </p:spPr>
      </p:pic>
      <p:pic>
        <p:nvPicPr>
          <p:cNvPr id="5" name="Picture 4" descr="A graph with blue dots&#10;&#10;Description automatically generated">
            <a:extLst>
              <a:ext uri="{FF2B5EF4-FFF2-40B4-BE49-F238E27FC236}">
                <a16:creationId xmlns:a16="http://schemas.microsoft.com/office/drawing/2014/main" id="{37D2CDAD-9995-17B7-BF86-C0C2C793EF41}"/>
              </a:ext>
            </a:extLst>
          </p:cNvPr>
          <p:cNvPicPr>
            <a:picLocks noChangeAspect="1"/>
          </p:cNvPicPr>
          <p:nvPr/>
        </p:nvPicPr>
        <p:blipFill>
          <a:blip r:embed="rId5"/>
          <a:stretch>
            <a:fillRect/>
          </a:stretch>
        </p:blipFill>
        <p:spPr>
          <a:xfrm>
            <a:off x="5874019" y="2122718"/>
            <a:ext cx="6282613" cy="3769568"/>
          </a:xfrm>
          <a:prstGeom prst="rect">
            <a:avLst/>
          </a:prstGeom>
        </p:spPr>
      </p:pic>
    </p:spTree>
    <p:extLst>
      <p:ext uri="{BB962C8B-B14F-4D97-AF65-F5344CB8AC3E}">
        <p14:creationId xmlns:p14="http://schemas.microsoft.com/office/powerpoint/2010/main" val="192424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Results: Influence</a:t>
            </a:r>
          </a:p>
        </p:txBody>
      </p:sp>
      <p:pic>
        <p:nvPicPr>
          <p:cNvPr id="11" name="Content Placeholder 10" descr="A graph with blue dots&#10;&#10;Description automatically generated">
            <a:extLst>
              <a:ext uri="{FF2B5EF4-FFF2-40B4-BE49-F238E27FC236}">
                <a16:creationId xmlns:a16="http://schemas.microsoft.com/office/drawing/2014/main" id="{24830A22-0BF7-6202-4C6C-F229496D065A}"/>
              </a:ext>
            </a:extLst>
          </p:cNvPr>
          <p:cNvPicPr>
            <a:picLocks noGrp="1" noChangeAspect="1"/>
          </p:cNvPicPr>
          <p:nvPr>
            <p:ph idx="1"/>
          </p:nvPr>
        </p:nvPicPr>
        <p:blipFill rotWithShape="1">
          <a:blip r:embed="rId4"/>
          <a:srcRect l="6986" t="4970" r="7325"/>
          <a:stretch/>
        </p:blipFill>
        <p:spPr>
          <a:xfrm>
            <a:off x="58172" y="75607"/>
            <a:ext cx="5183259" cy="3363517"/>
          </a:xfrm>
        </p:spPr>
      </p:pic>
      <p:pic>
        <p:nvPicPr>
          <p:cNvPr id="3" name="Picture 2">
            <a:extLst>
              <a:ext uri="{FF2B5EF4-FFF2-40B4-BE49-F238E27FC236}">
                <a16:creationId xmlns:a16="http://schemas.microsoft.com/office/drawing/2014/main" id="{14E52140-081F-3634-F676-965151CC3548}"/>
              </a:ext>
            </a:extLst>
          </p:cNvPr>
          <p:cNvPicPr>
            <a:picLocks noChangeAspect="1"/>
          </p:cNvPicPr>
          <p:nvPr/>
        </p:nvPicPr>
        <p:blipFill rotWithShape="1">
          <a:blip r:embed="rId5"/>
          <a:srcRect r="7539"/>
          <a:stretch/>
        </p:blipFill>
        <p:spPr>
          <a:xfrm>
            <a:off x="6836850" y="8929"/>
            <a:ext cx="5183259" cy="3363517"/>
          </a:xfrm>
          <a:prstGeom prst="rect">
            <a:avLst/>
          </a:prstGeom>
        </p:spPr>
      </p:pic>
      <p:pic>
        <p:nvPicPr>
          <p:cNvPr id="5" name="Picture 4">
            <a:extLst>
              <a:ext uri="{FF2B5EF4-FFF2-40B4-BE49-F238E27FC236}">
                <a16:creationId xmlns:a16="http://schemas.microsoft.com/office/drawing/2014/main" id="{950BB36A-E30E-1126-2EC7-8B8B18F5A4D0}"/>
              </a:ext>
            </a:extLst>
          </p:cNvPr>
          <p:cNvPicPr>
            <a:picLocks noChangeAspect="1"/>
          </p:cNvPicPr>
          <p:nvPr/>
        </p:nvPicPr>
        <p:blipFill rotWithShape="1">
          <a:blip r:embed="rId6"/>
          <a:srcRect r="5783"/>
          <a:stretch/>
        </p:blipFill>
        <p:spPr>
          <a:xfrm>
            <a:off x="6836850" y="3329362"/>
            <a:ext cx="5281659" cy="3363517"/>
          </a:xfrm>
          <a:prstGeom prst="rect">
            <a:avLst/>
          </a:prstGeom>
        </p:spPr>
      </p:pic>
      <p:pic>
        <p:nvPicPr>
          <p:cNvPr id="10" name="Picture 9">
            <a:extLst>
              <a:ext uri="{FF2B5EF4-FFF2-40B4-BE49-F238E27FC236}">
                <a16:creationId xmlns:a16="http://schemas.microsoft.com/office/drawing/2014/main" id="{FE5D7BF4-AA2E-6E7C-72FE-AB8D6DFC4AE2}"/>
              </a:ext>
            </a:extLst>
          </p:cNvPr>
          <p:cNvPicPr>
            <a:picLocks noChangeAspect="1"/>
          </p:cNvPicPr>
          <p:nvPr/>
        </p:nvPicPr>
        <p:blipFill rotWithShape="1">
          <a:blip r:embed="rId7"/>
          <a:srcRect l="6433" t="4303" r="7623"/>
          <a:stretch/>
        </p:blipFill>
        <p:spPr>
          <a:xfrm>
            <a:off x="0" y="3329362"/>
            <a:ext cx="5281659" cy="3528638"/>
          </a:xfrm>
          <a:prstGeom prst="rect">
            <a:avLst/>
          </a:prstGeom>
        </p:spPr>
      </p:pic>
      <p:sp>
        <p:nvSpPr>
          <p:cNvPr id="12" name="Title 7">
            <a:extLst>
              <a:ext uri="{FF2B5EF4-FFF2-40B4-BE49-F238E27FC236}">
                <a16:creationId xmlns:a16="http://schemas.microsoft.com/office/drawing/2014/main" id="{0CD9814B-EDCB-6FE8-D70F-24036EE0B7DF}"/>
              </a:ext>
            </a:extLst>
          </p:cNvPr>
          <p:cNvSpPr txBox="1">
            <a:spLocks/>
          </p:cNvSpPr>
          <p:nvPr/>
        </p:nvSpPr>
        <p:spPr>
          <a:xfrm>
            <a:off x="5185773" y="-194796"/>
            <a:ext cx="216675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Influence</a:t>
            </a:r>
          </a:p>
        </p:txBody>
      </p:sp>
    </p:spTree>
    <p:extLst>
      <p:ext uri="{BB962C8B-B14F-4D97-AF65-F5344CB8AC3E}">
        <p14:creationId xmlns:p14="http://schemas.microsoft.com/office/powerpoint/2010/main" val="2255651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Challenges and Future Work</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838200" y="1617273"/>
            <a:ext cx="4872135" cy="4559690"/>
          </a:xfrm>
        </p:spPr>
        <p:txBody>
          <a:bodyPr>
            <a:normAutofit fontScale="92500" lnSpcReduction="10000"/>
          </a:bodyPr>
          <a:lstStyle/>
          <a:p>
            <a:r>
              <a:rPr lang="en-US" dirty="0"/>
              <a:t>Influence did not account for partial information flow</a:t>
            </a:r>
          </a:p>
          <a:p>
            <a:r>
              <a:rPr lang="en-US" dirty="0"/>
              <a:t>Data filtration limits which stocks are used</a:t>
            </a:r>
          </a:p>
          <a:p>
            <a:r>
              <a:rPr lang="en-US" dirty="0"/>
              <a:t>Extend broker quantity and friend distribution</a:t>
            </a:r>
          </a:p>
          <a:p>
            <a:r>
              <a:rPr lang="en-US" dirty="0"/>
              <a:t>Expand risk evaluation for greater stock data</a:t>
            </a:r>
          </a:p>
          <a:p>
            <a:r>
              <a:rPr lang="en-US" dirty="0"/>
              <a:t>Explore and define the idea of negative influence</a:t>
            </a:r>
          </a:p>
          <a:p>
            <a:r>
              <a:rPr lang="en-US" dirty="0"/>
              <a:t>Make model more dynamic to actually adjust stock prices</a:t>
            </a:r>
          </a:p>
          <a:p>
            <a:endParaRPr lang="en-US" dirty="0"/>
          </a:p>
        </p:txBody>
      </p:sp>
      <p:pic>
        <p:nvPicPr>
          <p:cNvPr id="2" name="Content Placeholder 2" descr="A graph of a graph&#10;&#10;Description automatically generated">
            <a:extLst>
              <a:ext uri="{FF2B5EF4-FFF2-40B4-BE49-F238E27FC236}">
                <a16:creationId xmlns:a16="http://schemas.microsoft.com/office/drawing/2014/main" id="{A55B29B9-2E35-C23D-11D8-4041581283AE}"/>
              </a:ext>
            </a:extLst>
          </p:cNvPr>
          <p:cNvPicPr>
            <a:picLocks noChangeAspect="1"/>
          </p:cNvPicPr>
          <p:nvPr/>
        </p:nvPicPr>
        <p:blipFill>
          <a:blip r:embed="rId4"/>
          <a:stretch>
            <a:fillRect/>
          </a:stretch>
        </p:blipFill>
        <p:spPr>
          <a:xfrm>
            <a:off x="6096000" y="1371600"/>
            <a:ext cx="6079587" cy="4559690"/>
          </a:xfrm>
          <a:prstGeom prst="rect">
            <a:avLst/>
          </a:prstGeom>
        </p:spPr>
      </p:pic>
    </p:spTree>
    <p:extLst>
      <p:ext uri="{BB962C8B-B14F-4D97-AF65-F5344CB8AC3E}">
        <p14:creationId xmlns:p14="http://schemas.microsoft.com/office/powerpoint/2010/main" val="844184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0CC9A47-2D13-1543-A7C8-F8088C1A337E}"/>
              </a:ext>
            </a:extLst>
          </p:cNvPr>
          <p:cNvPicPr>
            <a:picLocks noChangeAspect="1"/>
          </p:cNvPicPr>
          <p:nvPr/>
        </p:nvPicPr>
        <p:blipFill>
          <a:blip r:embed="rId3"/>
          <a:stretch>
            <a:fillRect/>
          </a:stretch>
        </p:blipFill>
        <p:spPr>
          <a:xfrm>
            <a:off x="0" y="0"/>
            <a:ext cx="12192000" cy="6858000"/>
          </a:xfrm>
          <a:prstGeom prst="rect">
            <a:avLst/>
          </a:prstGeom>
        </p:spPr>
      </p:pic>
      <p:sp>
        <p:nvSpPr>
          <p:cNvPr id="8" name="Title 7">
            <a:extLst>
              <a:ext uri="{FF2B5EF4-FFF2-40B4-BE49-F238E27FC236}">
                <a16:creationId xmlns:a16="http://schemas.microsoft.com/office/drawing/2014/main" id="{A9A7AB69-D1A4-194D-B544-292C74F04FCD}"/>
              </a:ext>
            </a:extLst>
          </p:cNvPr>
          <p:cNvSpPr>
            <a:spLocks noGrp="1"/>
          </p:cNvSpPr>
          <p:nvPr>
            <p:ph type="title"/>
          </p:nvPr>
        </p:nvSpPr>
        <p:spPr/>
        <p:txBody>
          <a:bodyPr/>
          <a:lstStyle/>
          <a:p>
            <a:r>
              <a:rPr lang="en-US" dirty="0"/>
              <a:t>References</a:t>
            </a:r>
          </a:p>
        </p:txBody>
      </p:sp>
      <p:sp>
        <p:nvSpPr>
          <p:cNvPr id="9" name="Content Placeholder 8">
            <a:extLst>
              <a:ext uri="{FF2B5EF4-FFF2-40B4-BE49-F238E27FC236}">
                <a16:creationId xmlns:a16="http://schemas.microsoft.com/office/drawing/2014/main" id="{661EE144-0F6C-2649-B81A-1334F4AFFB37}"/>
              </a:ext>
            </a:extLst>
          </p:cNvPr>
          <p:cNvSpPr>
            <a:spLocks noGrp="1"/>
          </p:cNvSpPr>
          <p:nvPr>
            <p:ph idx="1"/>
          </p:nvPr>
        </p:nvSpPr>
        <p:spPr>
          <a:xfrm>
            <a:off x="412490" y="1595535"/>
            <a:ext cx="11367019" cy="4665404"/>
          </a:xfrm>
        </p:spPr>
        <p:txBody>
          <a:bodyPr>
            <a:normAutofit lnSpcReduction="10000"/>
          </a:bodyPr>
          <a:lstStyle/>
          <a:p>
            <a:pPr marL="0" indent="0">
              <a:buNone/>
            </a:pPr>
            <a:r>
              <a:rPr lang="en-US" sz="1000" dirty="0"/>
              <a:t>X. </a:t>
            </a:r>
            <a:r>
              <a:rPr lang="en-US" sz="1000" dirty="0" err="1"/>
              <a:t>Gabaix</a:t>
            </a:r>
            <a:r>
              <a:rPr lang="en-US" sz="1000" dirty="0"/>
              <a:t>, “Power laws in economics: an introduction,” \</a:t>
            </a:r>
            <a:r>
              <a:rPr lang="en-US" sz="1000" dirty="0" err="1"/>
              <a:t>textit</a:t>
            </a:r>
            <a:r>
              <a:rPr lang="en-US" sz="1000" dirty="0"/>
              <a:t>{Journal of Economic Perspectives}, vol. 30, no. 1, pp. 185–206, Feb. 2016.</a:t>
            </a:r>
          </a:p>
          <a:p>
            <a:pPr marL="0" indent="0">
              <a:buNone/>
            </a:pPr>
            <a:r>
              <a:rPr lang="en-US" sz="1000" dirty="0"/>
              <a:t>N. N. </a:t>
            </a:r>
            <a:r>
              <a:rPr lang="en-US" sz="1000" dirty="0" err="1"/>
              <a:t>Taleb</a:t>
            </a:r>
            <a:r>
              <a:rPr lang="en-US" sz="1000" dirty="0"/>
              <a:t>, Antifragile: Things that gain from disorder. Harlow, England: Penguin Books, 2013.</a:t>
            </a:r>
          </a:p>
          <a:p>
            <a:pPr marL="0" indent="0">
              <a:buNone/>
            </a:pPr>
            <a:r>
              <a:rPr lang="en-US" sz="1000" dirty="0"/>
              <a:t>D. Easley and J. Kleinberg, Networks, crowds, and markets: Reasoning about a highly connected world. Cambridge, England: Cambridge University Press, 2012.</a:t>
            </a:r>
          </a:p>
          <a:p>
            <a:pPr marL="0" indent="0">
              <a:buNone/>
            </a:pPr>
            <a:r>
              <a:rPr lang="en-US" sz="1000" dirty="0"/>
              <a:t>C. Hommes, “Behavioral and Experimental Macroeconomics and Policy Analysis: A Complex Systems Approach,” Journal of Economic Literature, vol. 59, no. 1, pp. 149–219, Mar. 2021, </a:t>
            </a:r>
            <a:r>
              <a:rPr lang="en-US" sz="1000" dirty="0" err="1"/>
              <a:t>doi</a:t>
            </a:r>
            <a:r>
              <a:rPr lang="en-US" sz="1000" dirty="0"/>
              <a:t>: 10.1257/jel.20191434.</a:t>
            </a:r>
          </a:p>
          <a:p>
            <a:pPr marL="0" indent="0">
              <a:buNone/>
            </a:pPr>
            <a:r>
              <a:rPr lang="en-US" sz="1000" dirty="0"/>
              <a:t>C. K. </a:t>
            </a:r>
            <a:r>
              <a:rPr lang="en-US" sz="1000" dirty="0" err="1"/>
              <a:t>Tse</a:t>
            </a:r>
            <a:r>
              <a:rPr lang="en-US" sz="1000" dirty="0"/>
              <a:t>, J. Liu, and F. C. M. Lau, “A network perspective of the stock market,” Journal of Empirical Finance, vol. 17, no. 4, pp. 659–667, Sep. 2010, </a:t>
            </a:r>
            <a:r>
              <a:rPr lang="en-US" sz="1000" dirty="0" err="1"/>
              <a:t>doi</a:t>
            </a:r>
            <a:r>
              <a:rPr lang="en-US" sz="1000" dirty="0"/>
              <a:t>: 10.1016/j.jempfin.2010.04.008.</a:t>
            </a:r>
          </a:p>
          <a:p>
            <a:pPr marL="0" indent="0">
              <a:buNone/>
            </a:pPr>
            <a:r>
              <a:rPr lang="en-US" sz="1000" dirty="0"/>
              <a:t>M. Kuhlmann, "Explaining financial markets in terms of complex systems," \</a:t>
            </a:r>
            <a:r>
              <a:rPr lang="en-US" sz="1000" dirty="0" err="1"/>
              <a:t>textit</a:t>
            </a:r>
            <a:r>
              <a:rPr lang="en-US" sz="1000" dirty="0"/>
              <a:t>{</a:t>
            </a:r>
            <a:r>
              <a:rPr lang="en-US" sz="1000" dirty="0" err="1"/>
              <a:t>Philosphy</a:t>
            </a:r>
            <a:r>
              <a:rPr lang="en-US" sz="1000" dirty="0"/>
              <a:t> of Science}, vol. 81, no. 5, pp. 1117-1130, Dec. 2014. %</a:t>
            </a:r>
            <a:r>
              <a:rPr lang="en-US" sz="1000" dirty="0" err="1"/>
              <a:t>doi</a:t>
            </a:r>
            <a:r>
              <a:rPr lang="en-US" sz="1000" dirty="0"/>
              <a:t>: 10.1086/677699.</a:t>
            </a:r>
          </a:p>
          <a:p>
            <a:pPr marL="0" indent="0">
              <a:buNone/>
            </a:pPr>
            <a:r>
              <a:rPr lang="en-US" sz="1000" dirty="0"/>
              <a:t>M. Di Maggio, F. </a:t>
            </a:r>
            <a:r>
              <a:rPr lang="en-US" sz="1000" dirty="0" err="1"/>
              <a:t>Franzoni</a:t>
            </a:r>
            <a:r>
              <a:rPr lang="en-US" sz="1000" dirty="0"/>
              <a:t>, A. </a:t>
            </a:r>
            <a:r>
              <a:rPr lang="en-US" sz="1000" dirty="0" err="1"/>
              <a:t>Kermani</a:t>
            </a:r>
            <a:r>
              <a:rPr lang="en-US" sz="1000" dirty="0"/>
              <a:t>, and C. </a:t>
            </a:r>
            <a:r>
              <a:rPr lang="en-US" sz="1000" dirty="0" err="1"/>
              <a:t>Sommavilla</a:t>
            </a:r>
            <a:r>
              <a:rPr lang="en-US" sz="1000" dirty="0"/>
              <a:t>, "The relevance of broker networks for information diffusion in the stock market," \</a:t>
            </a:r>
            <a:r>
              <a:rPr lang="en-US" sz="1000" dirty="0" err="1"/>
              <a:t>textit</a:t>
            </a:r>
            <a:r>
              <a:rPr lang="en-US" sz="1000" dirty="0"/>
              <a:t>{Journal of Financial Economics}, vol. 134, no. 2, pp. 419-446, Nov. 2019. </a:t>
            </a:r>
          </a:p>
          <a:p>
            <a:pPr marL="0" indent="0">
              <a:buNone/>
            </a:pPr>
            <a:r>
              <a:rPr lang="en-US" sz="1000" dirty="0"/>
              <a:t>P. Gai and S. Kapadia, "Contagion in financial networks," \</a:t>
            </a:r>
            <a:r>
              <a:rPr lang="en-US" sz="1000" dirty="0" err="1"/>
              <a:t>textit</a:t>
            </a:r>
            <a:r>
              <a:rPr lang="en-US" sz="1000" dirty="0"/>
              <a:t>{Proceedings of the Royal Society}, vol. 466, no. 2120, pp. 2401–2423, Aug. 2010.</a:t>
            </a:r>
          </a:p>
          <a:p>
            <a:pPr marL="0" indent="0">
              <a:buNone/>
            </a:pPr>
            <a:r>
              <a:rPr lang="en-US" sz="1000" dirty="0"/>
              <a:t>C. K. </a:t>
            </a:r>
            <a:r>
              <a:rPr lang="en-US" sz="1000" dirty="0" err="1"/>
              <a:t>Tse</a:t>
            </a:r>
            <a:r>
              <a:rPr lang="en-US" sz="1000" dirty="0"/>
              <a:t>, J. Liu, and F. C. M. Lau, “A network perspective of the stock market,” \</a:t>
            </a:r>
            <a:r>
              <a:rPr lang="en-US" sz="1000" dirty="0" err="1"/>
              <a:t>textit</a:t>
            </a:r>
            <a:r>
              <a:rPr lang="en-US" sz="1000" dirty="0"/>
              <a:t>{Journal of Empirical Finance}, vol. 17, no. 4, pp. 659–667, Sep. 2010. % </a:t>
            </a:r>
            <a:r>
              <a:rPr lang="en-US" sz="1000" dirty="0" err="1"/>
              <a:t>doi</a:t>
            </a:r>
            <a:r>
              <a:rPr lang="en-US" sz="1000" dirty="0"/>
              <a:t>: 10.1016/j.jempfin.2010.04.008.</a:t>
            </a:r>
          </a:p>
          <a:p>
            <a:pPr marL="0" indent="0">
              <a:buNone/>
            </a:pPr>
            <a:r>
              <a:rPr lang="en-US" sz="1000" dirty="0"/>
              <a:t>G. Li, A. Zhang, Q. Zhang, D. Wu, and C. Zhan, “Pearson correlation coefficient-based performance enhancement of broad learning system for stock price prediction,” \</a:t>
            </a:r>
            <a:r>
              <a:rPr lang="en-US" sz="1000" dirty="0" err="1"/>
              <a:t>textit</a:t>
            </a:r>
            <a:r>
              <a:rPr lang="en-US" sz="1000" dirty="0"/>
              <a:t>{IEEE Transactions on Circuits and Systems II: Express Briefs}, vol. 69, no. 5, pp. 2413–2417, May 2022. </a:t>
            </a:r>
          </a:p>
          <a:p>
            <a:pPr marL="0" indent="0">
              <a:buNone/>
            </a:pPr>
            <a:r>
              <a:rPr lang="en-US" sz="1000" dirty="0"/>
              <a:t>P. </a:t>
            </a:r>
            <a:r>
              <a:rPr lang="en-US" sz="1000" dirty="0" err="1"/>
              <a:t>Fiedor</a:t>
            </a:r>
            <a:r>
              <a:rPr lang="en-US" sz="1000" dirty="0"/>
              <a:t>, “Networks in financial markets based on the mutual information rate,” \</a:t>
            </a:r>
            <a:r>
              <a:rPr lang="en-US" sz="1000" dirty="0" err="1"/>
              <a:t>textit</a:t>
            </a:r>
            <a:r>
              <a:rPr lang="en-US" sz="1000" dirty="0"/>
              <a:t>{Physical Review E}, vol. 89, no. 5, May 2014. % </a:t>
            </a:r>
            <a:r>
              <a:rPr lang="en-US" sz="1000" dirty="0" err="1"/>
              <a:t>doi</a:t>
            </a:r>
            <a:r>
              <a:rPr lang="en-US" sz="1000" dirty="0"/>
              <a:t>: 10.1103/PhysRevE.89.052801.</a:t>
            </a:r>
          </a:p>
          <a:p>
            <a:pPr marL="0" indent="0">
              <a:buNone/>
            </a:pPr>
            <a:r>
              <a:rPr lang="en-US" sz="1000" dirty="0"/>
              <a:t>I. Cooper and R. Priestley. "Real investment and risk dynamics," \</a:t>
            </a:r>
            <a:r>
              <a:rPr lang="en-US" sz="1000" dirty="0" err="1"/>
              <a:t>textit</a:t>
            </a:r>
            <a:r>
              <a:rPr lang="en-US" sz="1000" dirty="0"/>
              <a:t>{Journal of Financial Economics}, vol. 101, no. 1, pp. 182-205, July 2011.</a:t>
            </a:r>
          </a:p>
          <a:p>
            <a:pPr marL="0" indent="0">
              <a:buNone/>
            </a:pPr>
            <a:r>
              <a:rPr lang="en-US" sz="1000" dirty="0"/>
              <a:t>K. J. Lansing and S. F. LeRoy, “Risk aversion, investor information and stock market volatility,” \</a:t>
            </a:r>
            <a:r>
              <a:rPr lang="en-US" sz="1000" dirty="0" err="1"/>
              <a:t>textit</a:t>
            </a:r>
            <a:r>
              <a:rPr lang="en-US" sz="1000" dirty="0"/>
              <a:t>{European Economic Review}, vol. 70, pp. 88-107, July 2014. </a:t>
            </a:r>
          </a:p>
          <a:p>
            <a:pPr marL="0" indent="0">
              <a:buNone/>
            </a:pPr>
            <a:r>
              <a:rPr lang="en-US" sz="1000" dirty="0"/>
              <a:t>J. E. </a:t>
            </a:r>
            <a:r>
              <a:rPr lang="en-US" sz="1000" dirty="0" err="1"/>
              <a:t>Corter</a:t>
            </a:r>
            <a:r>
              <a:rPr lang="en-US" sz="1000" dirty="0"/>
              <a:t> and Y. J. Chen, “Do investment risk tolerance attitudes predict portfolio risk?,” \</a:t>
            </a:r>
            <a:r>
              <a:rPr lang="en-US" sz="1100" dirty="0" err="1"/>
              <a:t>textit</a:t>
            </a:r>
            <a:r>
              <a:rPr lang="en-US" sz="1000" dirty="0"/>
              <a:t>{Journal of Business and Psychology}, vol. 20, no. 3, pp. 369-381, 2006.</a:t>
            </a:r>
          </a:p>
          <a:p>
            <a:pPr marL="0" indent="0">
              <a:buNone/>
            </a:pPr>
            <a:r>
              <a:rPr lang="en-US" sz="1000" dirty="0"/>
              <a:t>D. Harmon, B. Stacey, Y. Bar-Yam, and Y. Bar-Yam, "Networks of economic market interdependence and systemic risk," New England Complex Systems Institute, Cambridge, MA, Tech. Report 1011.3707, Mar. 2009.</a:t>
            </a:r>
          </a:p>
          <a:p>
            <a:pPr marL="0" indent="0">
              <a:buNone/>
            </a:pPr>
            <a:r>
              <a:rPr lang="en-US" sz="1000" dirty="0"/>
              <a:t>Y. Y. </a:t>
            </a:r>
            <a:r>
              <a:rPr lang="en-US" sz="1000" dirty="0" err="1"/>
              <a:t>Baydilli</a:t>
            </a:r>
            <a:r>
              <a:rPr lang="en-US" sz="1000" dirty="0"/>
              <a:t>, S. </a:t>
            </a:r>
            <a:r>
              <a:rPr lang="en-US" sz="1000" dirty="0" err="1"/>
              <a:t>Bayir</a:t>
            </a:r>
            <a:r>
              <a:rPr lang="en-US" sz="1000" dirty="0"/>
              <a:t>, and I. </a:t>
            </a:r>
            <a:r>
              <a:rPr lang="en-US" sz="1000" dirty="0" err="1"/>
              <a:t>Tuker</a:t>
            </a:r>
            <a:r>
              <a:rPr lang="en-US" sz="1000" dirty="0"/>
              <a:t>, “A hierarchical view of a national stock market as a complex network,” \</a:t>
            </a:r>
            <a:r>
              <a:rPr lang="en-US" sz="1000" dirty="0" err="1"/>
              <a:t>textit</a:t>
            </a:r>
            <a:r>
              <a:rPr lang="en-US" sz="1000" dirty="0"/>
              <a:t>{Economic Computation \&amp; Economic Cybernetics Studies \&amp; Research}, vol. 51, no. 1, pp. 205–222, Jan. 2017.</a:t>
            </a:r>
          </a:p>
          <a:p>
            <a:pPr marL="0" indent="0">
              <a:buNone/>
            </a:pPr>
            <a:r>
              <a:rPr lang="en-US" sz="1000" dirty="0"/>
              <a:t>		</a:t>
            </a:r>
          </a:p>
        </p:txBody>
      </p:sp>
    </p:spTree>
    <p:extLst>
      <p:ext uri="{BB962C8B-B14F-4D97-AF65-F5344CB8AC3E}">
        <p14:creationId xmlns:p14="http://schemas.microsoft.com/office/powerpoint/2010/main" val="3598801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1014</TotalTime>
  <Words>2454</Words>
  <Application>Microsoft Office PowerPoint</Application>
  <PresentationFormat>Widescreen</PresentationFormat>
  <Paragraphs>163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Calibri Light</vt:lpstr>
      <vt:lpstr>Cambria Math</vt:lpstr>
      <vt:lpstr>Office Theme</vt:lpstr>
      <vt:lpstr>Exploring Stock Market Strategies with Risk and Influence using Complex Networks</vt:lpstr>
      <vt:lpstr>The Complex Systems of Economic Markets</vt:lpstr>
      <vt:lpstr>Key Elements: Influence</vt:lpstr>
      <vt:lpstr>Key Elements: Risk</vt:lpstr>
      <vt:lpstr>Results: Risk</vt:lpstr>
      <vt:lpstr>Antifragile Strategy</vt:lpstr>
      <vt:lpstr>Results: Influence</vt:lpstr>
      <vt:lpstr>Challenges and Future Work</vt:lpstr>
      <vt:lpstr>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Angela Klocke</dc:creator>
  <cp:lastModifiedBy>Rachael Judy</cp:lastModifiedBy>
  <cp:revision>11</cp:revision>
  <dcterms:created xsi:type="dcterms:W3CDTF">2021-01-06T15:17:42Z</dcterms:created>
  <dcterms:modified xsi:type="dcterms:W3CDTF">2024-04-24T14:00:50Z</dcterms:modified>
</cp:coreProperties>
</file>