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9" r:id="rId3"/>
    <p:sldId id="260" r:id="rId4"/>
    <p:sldId id="264" r:id="rId5"/>
    <p:sldId id="263" r:id="rId6"/>
    <p:sldId id="266" r:id="rId7"/>
    <p:sldId id="267" r:id="rId8"/>
    <p:sldId id="269" r:id="rId9"/>
    <p:sldId id="265"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65093" autoAdjust="0"/>
  </p:normalViewPr>
  <p:slideViewPr>
    <p:cSldViewPr snapToGrid="0" snapToObjects="1">
      <p:cViewPr varScale="1">
        <p:scale>
          <a:sx n="103" d="100"/>
          <a:sy n="103" d="100"/>
        </p:scale>
        <p:origin x="176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6ECBBD-C828-4D65-BAA1-D5361C751F0C}" type="datetimeFigureOut">
              <a:rPr lang="en-US" smtClean="0"/>
              <a:t>4/18/2024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414AA-92EB-4865-A5F7-560118F2768E}" type="slidenum">
              <a:rPr lang="en-US" smtClean="0"/>
              <a:t>‹#›</a:t>
            </a:fld>
            <a:endParaRPr lang="en-US"/>
          </a:p>
        </p:txBody>
      </p:sp>
    </p:spTree>
    <p:extLst>
      <p:ext uri="{BB962C8B-B14F-4D97-AF65-F5344CB8AC3E}">
        <p14:creationId xmlns:p14="http://schemas.microsoft.com/office/powerpoint/2010/main" val="204653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minute presentation</a:t>
            </a:r>
          </a:p>
        </p:txBody>
      </p:sp>
      <p:sp>
        <p:nvSpPr>
          <p:cNvPr id="4" name="Slide Number Placeholder 3"/>
          <p:cNvSpPr>
            <a:spLocks noGrp="1"/>
          </p:cNvSpPr>
          <p:nvPr>
            <p:ph type="sldNum" sz="quarter" idx="5"/>
          </p:nvPr>
        </p:nvSpPr>
        <p:spPr/>
        <p:txBody>
          <a:bodyPr/>
          <a:lstStyle/>
          <a:p>
            <a:fld id="{DEE414AA-92EB-4865-A5F7-560118F2768E}" type="slidenum">
              <a:rPr lang="en-US" smtClean="0"/>
              <a:t>1</a:t>
            </a:fld>
            <a:endParaRPr lang="en-US"/>
          </a:p>
        </p:txBody>
      </p:sp>
    </p:spTree>
    <p:extLst>
      <p:ext uri="{BB962C8B-B14F-4D97-AF65-F5344CB8AC3E}">
        <p14:creationId xmlns:p14="http://schemas.microsoft.com/office/powerpoint/2010/main" val="3322662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E414AA-92EB-4865-A5F7-560118F2768E}" type="slidenum">
              <a:rPr lang="en-US" smtClean="0"/>
              <a:t>10</a:t>
            </a:fld>
            <a:endParaRPr lang="en-US"/>
          </a:p>
        </p:txBody>
      </p:sp>
    </p:spTree>
    <p:extLst>
      <p:ext uri="{BB962C8B-B14F-4D97-AF65-F5344CB8AC3E}">
        <p14:creationId xmlns:p14="http://schemas.microsoft.com/office/powerpoint/2010/main" val="108912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This project was designed with the objective of exploring the impact of risk as defined by a power law distribution and networked brokers in the context of neighbor influence on the brokers' portfolio values over different trading intervals. Economic markets are volatile and have been shown to contain many fat-tailed and power law distributions, such as in growth rates and stock returns \</a:t>
            </a:r>
            <a:r>
              <a:rPr lang="en-US" dirty="0">
                <a:solidFill>
                  <a:srgbClr val="CF8E6D"/>
                </a:solidFill>
                <a:effectLst/>
                <a:highlight>
                  <a:srgbClr val="1E1F22"/>
                </a:highlight>
              </a:rPr>
              <a:t>cite</a:t>
            </a:r>
            <a:r>
              <a:rPr lang="en-US" dirty="0">
                <a:solidFill>
                  <a:srgbClr val="BCBEC4"/>
                </a:solidFill>
                <a:effectLst/>
                <a:highlight>
                  <a:srgbClr val="1E1F22"/>
                </a:highlight>
              </a:rPr>
              <a:t>{</a:t>
            </a:r>
            <a:r>
              <a:rPr lang="en-US" i="1" dirty="0" err="1">
                <a:solidFill>
                  <a:srgbClr val="C77DBB"/>
                </a:solidFill>
                <a:effectLst/>
                <a:highlight>
                  <a:srgbClr val="1E1F22"/>
                </a:highlight>
              </a:rPr>
              <a:t>gabaix</a:t>
            </a:r>
            <a:r>
              <a:rPr lang="en-US" dirty="0" err="1">
                <a:solidFill>
                  <a:srgbClr val="BCBEC4"/>
                </a:solidFill>
                <a:effectLst/>
                <a:highlight>
                  <a:srgbClr val="1E1F22"/>
                </a:highlight>
              </a:rPr>
              <a:t>_</a:t>
            </a:r>
            <a:r>
              <a:rPr lang="en-US" i="1" dirty="0" err="1">
                <a:solidFill>
                  <a:srgbClr val="C77DBB"/>
                </a:solidFill>
                <a:effectLst/>
                <a:highlight>
                  <a:srgbClr val="1E1F22"/>
                </a:highlight>
              </a:rPr>
              <a:t>powerlaws</a:t>
            </a:r>
            <a:r>
              <a:rPr lang="en-US" dirty="0">
                <a:solidFill>
                  <a:srgbClr val="BCBEC4"/>
                </a:solidFill>
                <a:effectLst/>
                <a:highlight>
                  <a:srgbClr val="1E1F22"/>
                </a:highlight>
              </a:rPr>
              <a:t>}. Many different models of the market have been created to explore these behaviors, and data is readily available to examine the impacts of different strategies and inter-dependencies on the market. Scholars have examined risk and risk aversion, explored modeling the market as a network of stocks or brokers, attempted to classify and group the networks, and attempted to design models of crashes that resemble the real world. This project combines the study of risk in psychology with the fat tailed distribution of network connections and the volatility of black swan \</a:t>
            </a:r>
            <a:r>
              <a:rPr lang="en-US" dirty="0">
                <a:solidFill>
                  <a:srgbClr val="CF8E6D"/>
                </a:solidFill>
                <a:effectLst/>
                <a:highlight>
                  <a:srgbClr val="1E1F22"/>
                </a:highlight>
              </a:rPr>
              <a:t>cite</a:t>
            </a:r>
            <a:r>
              <a:rPr lang="en-US" dirty="0">
                <a:solidFill>
                  <a:srgbClr val="BCBEC4"/>
                </a:solidFill>
                <a:effectLst/>
                <a:highlight>
                  <a:srgbClr val="1E1F22"/>
                </a:highlight>
              </a:rPr>
              <a:t>{</a:t>
            </a:r>
            <a:r>
              <a:rPr lang="en-US" i="1" dirty="0" err="1">
                <a:solidFill>
                  <a:srgbClr val="C77DBB"/>
                </a:solidFill>
                <a:effectLst/>
                <a:highlight>
                  <a:srgbClr val="1E1F22"/>
                </a:highlight>
              </a:rPr>
              <a:t>taleb</a:t>
            </a:r>
            <a:r>
              <a:rPr lang="en-US" dirty="0" err="1">
                <a:solidFill>
                  <a:srgbClr val="BCBEC4"/>
                </a:solidFill>
                <a:effectLst/>
                <a:highlight>
                  <a:srgbClr val="1E1F22"/>
                </a:highlight>
              </a:rPr>
              <a:t>_</a:t>
            </a:r>
            <a:r>
              <a:rPr lang="en-US" i="1" dirty="0" err="1">
                <a:solidFill>
                  <a:srgbClr val="C77DBB"/>
                </a:solidFill>
                <a:effectLst/>
                <a:highlight>
                  <a:srgbClr val="1E1F22"/>
                </a:highlight>
              </a:rPr>
              <a:t>antifragile</a:t>
            </a:r>
            <a:r>
              <a:rPr lang="en-US" dirty="0">
                <a:solidFill>
                  <a:srgbClr val="BCBEC4"/>
                </a:solidFill>
                <a:effectLst/>
                <a:highlight>
                  <a:srgbClr val="1E1F22"/>
                </a:highlight>
              </a:rPr>
              <a:t>} events to evaluate market broker strategies to maximize portfolio value over typical events and through drastic changes in the market.</a:t>
            </a:r>
            <a:br>
              <a:rPr lang="en-US" dirty="0">
                <a:solidFill>
                  <a:srgbClr val="BCBEC4"/>
                </a:solidFill>
                <a:effectLst/>
                <a:highlight>
                  <a:srgbClr val="1E1F22"/>
                </a:highlight>
              </a:rPr>
            </a:br>
            <a:br>
              <a:rPr lang="en-US" dirty="0">
                <a:solidFill>
                  <a:srgbClr val="BCBEC4"/>
                </a:solidFill>
                <a:effectLst/>
                <a:highlight>
                  <a:srgbClr val="1E1F22"/>
                </a:highlight>
              </a:rPr>
            </a:br>
            <a:r>
              <a:rPr lang="en-US" dirty="0">
                <a:solidFill>
                  <a:srgbClr val="BCBEC4"/>
                </a:solidFill>
                <a:effectLst/>
                <a:highlight>
                  <a:srgbClr val="1E1F22"/>
                </a:highlight>
              </a:rPr>
              <a:t>\section{Background}\</a:t>
            </a:r>
            <a:r>
              <a:rPr lang="en-US" dirty="0">
                <a:solidFill>
                  <a:srgbClr val="CF8E6D"/>
                </a:solidFill>
                <a:effectLst/>
                <a:highlight>
                  <a:srgbClr val="1E1F22"/>
                </a:highlight>
              </a:rPr>
              <a:t>label</a:t>
            </a:r>
            <a:r>
              <a:rPr lang="en-US" dirty="0">
                <a:solidFill>
                  <a:srgbClr val="BCBEC4"/>
                </a:solidFill>
                <a:effectLst/>
                <a:highlight>
                  <a:srgbClr val="1E1F22"/>
                </a:highlight>
              </a:rPr>
              <a:t>{</a:t>
            </a:r>
            <a:r>
              <a:rPr lang="en-US" dirty="0" err="1">
                <a:solidFill>
                  <a:srgbClr val="BCBEC4"/>
                </a:solidFill>
                <a:effectLst/>
                <a:highlight>
                  <a:srgbClr val="1E1F22"/>
                </a:highlight>
              </a:rPr>
              <a:t>sec:background</a:t>
            </a:r>
            <a:r>
              <a:rPr lang="en-US" dirty="0">
                <a:solidFill>
                  <a:srgbClr val="BCBEC4"/>
                </a:solidFill>
                <a:effectLst/>
                <a:highlight>
                  <a:srgbClr val="1E1F22"/>
                </a:highlight>
              </a:rPr>
              <a:t>}</a:t>
            </a:r>
            <a:br>
              <a:rPr lang="en-US" dirty="0">
                <a:solidFill>
                  <a:srgbClr val="BCBEC4"/>
                </a:solidFill>
                <a:effectLst/>
                <a:highlight>
                  <a:srgbClr val="1E1F22"/>
                </a:highlight>
              </a:rPr>
            </a:br>
            <a:r>
              <a:rPr lang="en-US" dirty="0">
                <a:solidFill>
                  <a:srgbClr val="BCBEC4"/>
                </a:solidFill>
                <a:effectLst/>
                <a:highlight>
                  <a:srgbClr val="1E1F22"/>
                </a:highlight>
              </a:rPr>
              <a:t>%</a:t>
            </a:r>
            <a:r>
              <a:rPr lang="en-US" dirty="0">
                <a:solidFill>
                  <a:srgbClr val="7A7E85"/>
                </a:solidFill>
                <a:effectLst/>
                <a:highlight>
                  <a:srgbClr val="1E1F22"/>
                </a:highlight>
              </a:rPr>
              <a:t> Background: Summary of important concepts and related previous work (with citations).</a:t>
            </a:r>
            <a:br>
              <a:rPr lang="en-US" dirty="0">
                <a:solidFill>
                  <a:srgbClr val="7A7E85"/>
                </a:solidFill>
                <a:effectLst/>
                <a:highlight>
                  <a:srgbClr val="1E1F22"/>
                </a:highlight>
              </a:rPr>
            </a:br>
            <a:r>
              <a:rPr lang="en-US" dirty="0">
                <a:solidFill>
                  <a:srgbClr val="BCBEC4"/>
                </a:solidFill>
                <a:effectLst/>
                <a:highlight>
                  <a:srgbClr val="1E1F22"/>
                </a:highlight>
              </a:rPr>
              <a:t>This topic has been explored from a variety of perspectives. Most work has been divided into exploring financial markets in terms of complex networks, looking at individuals' perspective on risk, and running case studies with different clustering and strategies in the market. The work in complex networks creates networks with either brokers or stocks at nodes \</a:t>
            </a:r>
            <a:r>
              <a:rPr lang="en-US" dirty="0">
                <a:solidFill>
                  <a:srgbClr val="CF8E6D"/>
                </a:solidFill>
                <a:effectLst/>
                <a:highlight>
                  <a:srgbClr val="1E1F22"/>
                </a:highlight>
              </a:rPr>
              <a:t>cite</a:t>
            </a:r>
            <a:r>
              <a:rPr lang="en-US" dirty="0">
                <a:solidFill>
                  <a:srgbClr val="BCBEC4"/>
                </a:solidFill>
                <a:effectLst/>
                <a:highlight>
                  <a:srgbClr val="1E1F22"/>
                </a:highlight>
              </a:rPr>
              <a:t>{</a:t>
            </a:r>
            <a:r>
              <a:rPr lang="en-US" i="1" dirty="0">
                <a:solidFill>
                  <a:srgbClr val="C77DBB"/>
                </a:solidFill>
                <a:effectLst/>
                <a:highlight>
                  <a:srgbClr val="1E1F22"/>
                </a:highlight>
              </a:rPr>
              <a:t>baydelli</a:t>
            </a:r>
            <a:r>
              <a:rPr lang="en-US" dirty="0">
                <a:solidFill>
                  <a:srgbClr val="BCBEC4"/>
                </a:solidFill>
                <a:effectLst/>
                <a:highlight>
                  <a:srgbClr val="1E1F22"/>
                </a:highlight>
              </a:rPr>
              <a:t>_</a:t>
            </a:r>
            <a:r>
              <a:rPr lang="en-US" i="1" dirty="0">
                <a:solidFill>
                  <a:srgbClr val="C77DBB"/>
                </a:solidFill>
                <a:effectLst/>
                <a:highlight>
                  <a:srgbClr val="1E1F22"/>
                </a:highlight>
              </a:rPr>
              <a:t>hierarchicalmarket</a:t>
            </a:r>
            <a:r>
              <a:rPr lang="en-US" dirty="0">
                <a:solidFill>
                  <a:srgbClr val="BCBEC4"/>
                </a:solidFill>
                <a:effectLst/>
                <a:highlight>
                  <a:srgbClr val="1E1F22"/>
                </a:highlight>
              </a:rPr>
              <a:t>,</a:t>
            </a:r>
            <a:r>
              <a:rPr lang="en-US" i="1" dirty="0">
                <a:solidFill>
                  <a:srgbClr val="C77DBB"/>
                </a:solidFill>
                <a:effectLst/>
                <a:highlight>
                  <a:srgbClr val="1E1F22"/>
                </a:highlight>
              </a:rPr>
              <a:t>kulmann</a:t>
            </a:r>
            <a:r>
              <a:rPr lang="en-US" dirty="0">
                <a:solidFill>
                  <a:srgbClr val="BCBEC4"/>
                </a:solidFill>
                <a:effectLst/>
                <a:highlight>
                  <a:srgbClr val="1E1F22"/>
                </a:highlight>
              </a:rPr>
              <a:t>_</a:t>
            </a:r>
            <a:r>
              <a:rPr lang="en-US" i="1" dirty="0">
                <a:solidFill>
                  <a:srgbClr val="C77DBB"/>
                </a:solidFill>
                <a:effectLst/>
                <a:highlight>
                  <a:srgbClr val="1E1F22"/>
                </a:highlight>
              </a:rPr>
              <a:t>marketscomplexsystems</a:t>
            </a:r>
            <a:r>
              <a:rPr lang="en-US" dirty="0">
                <a:solidFill>
                  <a:srgbClr val="BCBEC4"/>
                </a:solidFill>
                <a:effectLst/>
                <a:highlight>
                  <a:srgbClr val="1E1F22"/>
                </a:highlight>
              </a:rPr>
              <a:t>,</a:t>
            </a:r>
            <a:r>
              <a:rPr lang="en-US" i="1" dirty="0">
                <a:solidFill>
                  <a:srgbClr val="C77DBB"/>
                </a:solidFill>
                <a:effectLst/>
                <a:highlight>
                  <a:srgbClr val="1E1F22"/>
                </a:highlight>
              </a:rPr>
              <a:t>dimaggio</a:t>
            </a:r>
            <a:r>
              <a:rPr lang="en-US" dirty="0">
                <a:solidFill>
                  <a:srgbClr val="BCBEC4"/>
                </a:solidFill>
                <a:effectLst/>
                <a:highlight>
                  <a:srgbClr val="1E1F22"/>
                </a:highlight>
              </a:rPr>
              <a:t>_</a:t>
            </a:r>
            <a:r>
              <a:rPr lang="en-US" i="1" dirty="0">
                <a:solidFill>
                  <a:srgbClr val="C77DBB"/>
                </a:solidFill>
                <a:effectLst/>
                <a:highlight>
                  <a:srgbClr val="1E1F22"/>
                </a:highlight>
              </a:rPr>
              <a:t>relevancebrokernetworks</a:t>
            </a:r>
            <a:r>
              <a:rPr lang="en-US" dirty="0">
                <a:solidFill>
                  <a:srgbClr val="BCBEC4"/>
                </a:solidFill>
                <a:effectLst/>
                <a:highlight>
                  <a:srgbClr val="1E1F22"/>
                </a:highlight>
              </a:rPr>
              <a:t>}. To create the edges, they have explored the diffusion of information \</a:t>
            </a:r>
            <a:r>
              <a:rPr lang="en-US" dirty="0">
                <a:solidFill>
                  <a:srgbClr val="CF8E6D"/>
                </a:solidFill>
                <a:effectLst/>
                <a:highlight>
                  <a:srgbClr val="1E1F22"/>
                </a:highlight>
              </a:rPr>
              <a:t>cite</a:t>
            </a:r>
            <a:r>
              <a:rPr lang="en-US" dirty="0">
                <a:solidFill>
                  <a:srgbClr val="BCBEC4"/>
                </a:solidFill>
                <a:effectLst/>
                <a:highlight>
                  <a:srgbClr val="1E1F22"/>
                </a:highlight>
              </a:rPr>
              <a:t>{</a:t>
            </a:r>
            <a:r>
              <a:rPr lang="en-US" i="1" dirty="0" err="1">
                <a:solidFill>
                  <a:srgbClr val="C77DBB"/>
                </a:solidFill>
                <a:effectLst/>
                <a:highlight>
                  <a:srgbClr val="1E1F22"/>
                </a:highlight>
              </a:rPr>
              <a:t>dimaggio</a:t>
            </a:r>
            <a:r>
              <a:rPr lang="en-US" dirty="0" err="1">
                <a:solidFill>
                  <a:srgbClr val="BCBEC4"/>
                </a:solidFill>
                <a:effectLst/>
                <a:highlight>
                  <a:srgbClr val="1E1F22"/>
                </a:highlight>
              </a:rPr>
              <a:t>_</a:t>
            </a:r>
            <a:r>
              <a:rPr lang="en-US" i="1" dirty="0" err="1">
                <a:solidFill>
                  <a:srgbClr val="C77DBB"/>
                </a:solidFill>
                <a:effectLst/>
                <a:highlight>
                  <a:srgbClr val="1E1F22"/>
                </a:highlight>
              </a:rPr>
              <a:t>relevancebrokernetworks</a:t>
            </a:r>
            <a:r>
              <a:rPr lang="en-US" dirty="0">
                <a:solidFill>
                  <a:srgbClr val="BCBEC4"/>
                </a:solidFill>
                <a:effectLst/>
                <a:highlight>
                  <a:srgbClr val="1E1F22"/>
                </a:highlight>
              </a:rPr>
              <a:t>}, spread of first and rebound shocks \</a:t>
            </a:r>
            <a:r>
              <a:rPr lang="en-US" dirty="0">
                <a:solidFill>
                  <a:srgbClr val="CF8E6D"/>
                </a:solidFill>
                <a:effectLst/>
                <a:highlight>
                  <a:srgbClr val="1E1F22"/>
                </a:highlight>
              </a:rPr>
              <a:t>cite</a:t>
            </a:r>
            <a:r>
              <a:rPr lang="en-US" dirty="0">
                <a:solidFill>
                  <a:srgbClr val="BCBEC4"/>
                </a:solidFill>
                <a:effectLst/>
                <a:highlight>
                  <a:srgbClr val="1E1F22"/>
                </a:highlight>
              </a:rPr>
              <a:t>{</a:t>
            </a:r>
            <a:r>
              <a:rPr lang="en-US" i="1" dirty="0" err="1">
                <a:solidFill>
                  <a:srgbClr val="C77DBB"/>
                </a:solidFill>
                <a:effectLst/>
                <a:highlight>
                  <a:srgbClr val="1E1F22"/>
                </a:highlight>
              </a:rPr>
              <a:t>gai</a:t>
            </a:r>
            <a:r>
              <a:rPr lang="en-US" dirty="0" err="1">
                <a:solidFill>
                  <a:srgbClr val="BCBEC4"/>
                </a:solidFill>
                <a:effectLst/>
                <a:highlight>
                  <a:srgbClr val="1E1F22"/>
                </a:highlight>
              </a:rPr>
              <a:t>_</a:t>
            </a:r>
            <a:r>
              <a:rPr lang="en-US" i="1" dirty="0" err="1">
                <a:solidFill>
                  <a:srgbClr val="C77DBB"/>
                </a:solidFill>
                <a:effectLst/>
                <a:highlight>
                  <a:srgbClr val="1E1F22"/>
                </a:highlight>
              </a:rPr>
              <a:t>contagion</a:t>
            </a:r>
            <a:r>
              <a:rPr lang="en-US" dirty="0">
                <a:solidFill>
                  <a:srgbClr val="BCBEC4"/>
                </a:solidFill>
                <a:effectLst/>
                <a:highlight>
                  <a:srgbClr val="1E1F22"/>
                </a:highlight>
              </a:rPr>
              <a:t>}, and correlation and mutual information of different stocks \</a:t>
            </a:r>
            <a:r>
              <a:rPr lang="en-US" dirty="0">
                <a:solidFill>
                  <a:srgbClr val="CF8E6D"/>
                </a:solidFill>
                <a:effectLst/>
                <a:highlight>
                  <a:srgbClr val="1E1F22"/>
                </a:highlight>
              </a:rPr>
              <a:t>cite</a:t>
            </a:r>
            <a:r>
              <a:rPr lang="en-US" dirty="0">
                <a:solidFill>
                  <a:srgbClr val="BCBEC4"/>
                </a:solidFill>
                <a:effectLst/>
                <a:highlight>
                  <a:srgbClr val="1E1F22"/>
                </a:highlight>
              </a:rPr>
              <a:t>{</a:t>
            </a:r>
            <a:r>
              <a:rPr lang="en-US" i="1" dirty="0" err="1">
                <a:solidFill>
                  <a:srgbClr val="C77DBB"/>
                </a:solidFill>
                <a:effectLst/>
                <a:highlight>
                  <a:srgbClr val="1E1F22"/>
                </a:highlight>
              </a:rPr>
              <a:t>li</a:t>
            </a:r>
            <a:r>
              <a:rPr lang="en-US" dirty="0" err="1">
                <a:solidFill>
                  <a:srgbClr val="BCBEC4"/>
                </a:solidFill>
                <a:effectLst/>
                <a:highlight>
                  <a:srgbClr val="1E1F22"/>
                </a:highlight>
              </a:rPr>
              <a:t>_</a:t>
            </a:r>
            <a:r>
              <a:rPr lang="en-US" i="1" dirty="0" err="1">
                <a:solidFill>
                  <a:srgbClr val="C77DBB"/>
                </a:solidFill>
                <a:effectLst/>
                <a:highlight>
                  <a:srgbClr val="1E1F22"/>
                </a:highlight>
              </a:rPr>
              <a:t>correlation</a:t>
            </a:r>
            <a:r>
              <a:rPr lang="en-US" dirty="0">
                <a:solidFill>
                  <a:srgbClr val="BCBEC4"/>
                </a:solidFill>
                <a:effectLst/>
                <a:highlight>
                  <a:srgbClr val="1E1F22"/>
                </a:highlight>
              </a:rPr>
              <a:t>, </a:t>
            </a:r>
            <a:r>
              <a:rPr lang="en-US" i="1" dirty="0" err="1">
                <a:solidFill>
                  <a:srgbClr val="C77DBB"/>
                </a:solidFill>
                <a:effectLst/>
                <a:highlight>
                  <a:srgbClr val="1E1F22"/>
                </a:highlight>
              </a:rPr>
              <a:t>fiedor</a:t>
            </a:r>
            <a:r>
              <a:rPr lang="en-US" dirty="0" err="1">
                <a:solidFill>
                  <a:srgbClr val="BCBEC4"/>
                </a:solidFill>
                <a:effectLst/>
                <a:highlight>
                  <a:srgbClr val="1E1F22"/>
                </a:highlight>
              </a:rPr>
              <a:t>_</a:t>
            </a:r>
            <a:r>
              <a:rPr lang="en-US" i="1" dirty="0" err="1">
                <a:solidFill>
                  <a:srgbClr val="C77DBB"/>
                </a:solidFill>
                <a:effectLst/>
                <a:highlight>
                  <a:srgbClr val="1E1F22"/>
                </a:highlight>
              </a:rPr>
              <a:t>networksmutualinformationrate</a:t>
            </a:r>
            <a:r>
              <a:rPr lang="en-US" dirty="0">
                <a:solidFill>
                  <a:srgbClr val="BCBEC4"/>
                </a:solidFill>
                <a:effectLst/>
                <a:highlight>
                  <a:srgbClr val="1E1F22"/>
                </a:highlight>
              </a:rPr>
              <a:t>}. This study models the market with brokers at the nodes with influence connecting the brokers. </a:t>
            </a:r>
            <a:br>
              <a:rPr lang="en-US" dirty="0">
                <a:solidFill>
                  <a:srgbClr val="BCBEC4"/>
                </a:solidFill>
                <a:effectLst/>
                <a:highlight>
                  <a:srgbClr val="1E1F22"/>
                </a:highlight>
              </a:rPr>
            </a:br>
            <a:br>
              <a:rPr lang="en-US" dirty="0">
                <a:solidFill>
                  <a:srgbClr val="BCBEC4"/>
                </a:solidFill>
                <a:effectLst/>
                <a:highlight>
                  <a:srgbClr val="1E1F22"/>
                </a:highlight>
              </a:rPr>
            </a:br>
            <a:r>
              <a:rPr lang="en-US" dirty="0">
                <a:solidFill>
                  <a:srgbClr val="BCBEC4"/>
                </a:solidFill>
                <a:effectLst/>
                <a:highlight>
                  <a:srgbClr val="1E1F22"/>
                </a:highlight>
              </a:rPr>
              <a:t>Further, several models for risk were presented. This involved quantifying the risk with the Chen, Roll, and Ross factors \</a:t>
            </a:r>
            <a:r>
              <a:rPr lang="en-US" dirty="0">
                <a:solidFill>
                  <a:srgbClr val="CF8E6D"/>
                </a:solidFill>
                <a:effectLst/>
                <a:highlight>
                  <a:srgbClr val="1E1F22"/>
                </a:highlight>
              </a:rPr>
              <a:t>cite</a:t>
            </a:r>
            <a:r>
              <a:rPr lang="en-US" dirty="0">
                <a:solidFill>
                  <a:srgbClr val="BCBEC4"/>
                </a:solidFill>
                <a:effectLst/>
                <a:highlight>
                  <a:srgbClr val="1E1F22"/>
                </a:highlight>
              </a:rPr>
              <a:t>{</a:t>
            </a:r>
            <a:r>
              <a:rPr lang="en-US" i="1" dirty="0" err="1">
                <a:solidFill>
                  <a:srgbClr val="C77DBB"/>
                </a:solidFill>
                <a:effectLst/>
                <a:highlight>
                  <a:srgbClr val="1E1F22"/>
                </a:highlight>
              </a:rPr>
              <a:t>cooper</a:t>
            </a:r>
            <a:r>
              <a:rPr lang="en-US" dirty="0" err="1">
                <a:solidFill>
                  <a:srgbClr val="BCBEC4"/>
                </a:solidFill>
                <a:effectLst/>
                <a:highlight>
                  <a:srgbClr val="1E1F22"/>
                </a:highlight>
              </a:rPr>
              <a:t>_</a:t>
            </a:r>
            <a:r>
              <a:rPr lang="en-US" i="1" dirty="0" err="1">
                <a:solidFill>
                  <a:srgbClr val="C77DBB"/>
                </a:solidFill>
                <a:effectLst/>
                <a:highlight>
                  <a:srgbClr val="1E1F22"/>
                </a:highlight>
              </a:rPr>
              <a:t>realinvestmentandrisk</a:t>
            </a:r>
            <a:r>
              <a:rPr lang="en-US" dirty="0">
                <a:solidFill>
                  <a:srgbClr val="BCBEC4"/>
                </a:solidFill>
                <a:effectLst/>
                <a:highlight>
                  <a:srgbClr val="1E1F22"/>
                </a:highlight>
              </a:rPr>
              <a:t>} to predict economic activity, assessing the importance of the distribution of risk aversion in the volatility of returns \</a:t>
            </a:r>
            <a:r>
              <a:rPr lang="en-US" dirty="0">
                <a:solidFill>
                  <a:srgbClr val="CF8E6D"/>
                </a:solidFill>
                <a:effectLst/>
                <a:highlight>
                  <a:srgbClr val="1E1F22"/>
                </a:highlight>
              </a:rPr>
              <a:t>cite</a:t>
            </a:r>
            <a:r>
              <a:rPr lang="en-US" dirty="0">
                <a:solidFill>
                  <a:srgbClr val="BCBEC4"/>
                </a:solidFill>
                <a:effectLst/>
                <a:highlight>
                  <a:srgbClr val="1E1F22"/>
                </a:highlight>
              </a:rPr>
              <a:t>{</a:t>
            </a:r>
            <a:r>
              <a:rPr lang="en-US" i="1" dirty="0" err="1">
                <a:solidFill>
                  <a:srgbClr val="C77DBB"/>
                </a:solidFill>
                <a:effectLst/>
                <a:highlight>
                  <a:srgbClr val="1E1F22"/>
                </a:highlight>
              </a:rPr>
              <a:t>lansing</a:t>
            </a:r>
            <a:r>
              <a:rPr lang="en-US" dirty="0" err="1">
                <a:solidFill>
                  <a:srgbClr val="BCBEC4"/>
                </a:solidFill>
                <a:effectLst/>
                <a:highlight>
                  <a:srgbClr val="1E1F22"/>
                </a:highlight>
              </a:rPr>
              <a:t>_</a:t>
            </a:r>
            <a:r>
              <a:rPr lang="en-US" i="1" dirty="0" err="1">
                <a:solidFill>
                  <a:srgbClr val="C77DBB"/>
                </a:solidFill>
                <a:effectLst/>
                <a:highlight>
                  <a:srgbClr val="1E1F22"/>
                </a:highlight>
              </a:rPr>
              <a:t>riskaversion</a:t>
            </a:r>
            <a:r>
              <a:rPr lang="en-US" dirty="0">
                <a:solidFill>
                  <a:srgbClr val="BCBEC4"/>
                </a:solidFill>
                <a:effectLst/>
                <a:highlight>
                  <a:srgbClr val="1E1F22"/>
                </a:highlight>
              </a:rPr>
              <a:t>}, and highlighted the importance of dividends in quantifying the risk level of stocks. These models provide a basis for developing a model of portfolio risk.</a:t>
            </a:r>
            <a:br>
              <a:rPr lang="en-US" dirty="0">
                <a:solidFill>
                  <a:srgbClr val="BCBEC4"/>
                </a:solidFill>
                <a:effectLst/>
                <a:highlight>
                  <a:srgbClr val="1E1F22"/>
                </a:highlight>
              </a:rPr>
            </a:br>
            <a:br>
              <a:rPr lang="en-US" dirty="0">
                <a:solidFill>
                  <a:srgbClr val="BCBEC4"/>
                </a:solidFill>
                <a:effectLst/>
                <a:highlight>
                  <a:srgbClr val="1E1F22"/>
                </a:highlight>
              </a:rPr>
            </a:br>
            <a:r>
              <a:rPr lang="en-US" dirty="0">
                <a:solidFill>
                  <a:srgbClr val="BCBEC4"/>
                </a:solidFill>
                <a:effectLst/>
                <a:highlight>
                  <a:srgbClr val="1E1F22"/>
                </a:highlight>
              </a:rPr>
              <a:t>Based on the ideas presented in </a:t>
            </a:r>
            <a:r>
              <a:rPr lang="en-US" dirty="0" err="1">
                <a:solidFill>
                  <a:srgbClr val="BCBEC4"/>
                </a:solidFill>
                <a:effectLst/>
                <a:highlight>
                  <a:srgbClr val="1E1F22"/>
                </a:highlight>
              </a:rPr>
              <a:t>Taleb's</a:t>
            </a:r>
            <a:r>
              <a:rPr lang="en-US" dirty="0">
                <a:solidFill>
                  <a:srgbClr val="BCBEC4"/>
                </a:solidFill>
                <a:effectLst/>
                <a:highlight>
                  <a:srgbClr val="1E1F22"/>
                </a:highlight>
              </a:rPr>
              <a:t> book \</a:t>
            </a:r>
            <a:r>
              <a:rPr lang="en-US" dirty="0">
                <a:solidFill>
                  <a:srgbClr val="CF8E6D"/>
                </a:solidFill>
                <a:effectLst/>
                <a:highlight>
                  <a:srgbClr val="1E1F22"/>
                </a:highlight>
              </a:rPr>
              <a:t>cite</a:t>
            </a:r>
            <a:r>
              <a:rPr lang="en-US" dirty="0">
                <a:solidFill>
                  <a:srgbClr val="BCBEC4"/>
                </a:solidFill>
                <a:effectLst/>
                <a:highlight>
                  <a:srgbClr val="1E1F22"/>
                </a:highlight>
              </a:rPr>
              <a:t>{</a:t>
            </a:r>
            <a:r>
              <a:rPr lang="en-US" i="1" dirty="0" err="1">
                <a:solidFill>
                  <a:srgbClr val="C77DBB"/>
                </a:solidFill>
                <a:effectLst/>
                <a:highlight>
                  <a:srgbClr val="1E1F22"/>
                </a:highlight>
              </a:rPr>
              <a:t>taleb</a:t>
            </a:r>
            <a:r>
              <a:rPr lang="en-US" dirty="0" err="1">
                <a:solidFill>
                  <a:srgbClr val="BCBEC4"/>
                </a:solidFill>
                <a:effectLst/>
                <a:highlight>
                  <a:srgbClr val="1E1F22"/>
                </a:highlight>
              </a:rPr>
              <a:t>_</a:t>
            </a:r>
            <a:r>
              <a:rPr lang="en-US" i="1" dirty="0" err="1">
                <a:solidFill>
                  <a:srgbClr val="C77DBB"/>
                </a:solidFill>
                <a:effectLst/>
                <a:highlight>
                  <a:srgbClr val="1E1F22"/>
                </a:highlight>
              </a:rPr>
              <a:t>antifragile</a:t>
            </a:r>
            <a:r>
              <a:rPr lang="en-US" dirty="0">
                <a:solidFill>
                  <a:srgbClr val="BCBEC4"/>
                </a:solidFill>
                <a:effectLst/>
                <a:highlight>
                  <a:srgbClr val="1E1F22"/>
                </a:highlight>
              </a:rPr>
              <a:t>}, it has been suggested that some strategies which perform best over typical market moves may not be optimal during sudden volatile events, which characterize the stock market. The idea that these strategies based on risk with the input on risk assessment from neighbors could be what differentiates the quality of the strategies.</a:t>
            </a:r>
            <a:br>
              <a:rPr lang="en-US" dirty="0">
                <a:solidFill>
                  <a:srgbClr val="BCBEC4"/>
                </a:solidFill>
                <a:effectLst/>
                <a:highlight>
                  <a:srgbClr val="1E1F22"/>
                </a:highlight>
              </a:rPr>
            </a:br>
            <a:endParaRPr lang="en-US" dirty="0">
              <a:solidFill>
                <a:srgbClr val="BCBEC4"/>
              </a:solidFill>
              <a:effectLst/>
              <a:highlight>
                <a:srgbClr val="1E1F22"/>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The exploration of the market was designed as a simulation to be run over various time intervals for interconnected brokers that can influence one another and preferred risk levels. This included creating 100 brokers each with a preferred risk level and a number of friends sampled from a power law distribution. The friends also provided their assessment of risk for a given stock which was considered by the broker in their personal assessment. Data for every day in the interval was fed into the simulation, allowing brokers, in a random order, to buy or sell stocks to maintain their preferred level of risk. For interpretation of results, the brokers' indices correspond to the level of preferred risk. Running the simulation over 2003-2012 allows examining the results of strategies both in normal operating and in a drastic events such as the 2007-2008 financial crisis.</a:t>
            </a:r>
            <a:br>
              <a:rPr lang="en-US" dirty="0">
                <a:solidFill>
                  <a:srgbClr val="BCBEC4"/>
                </a:solidFill>
                <a:effectLst/>
                <a:highlight>
                  <a:srgbClr val="1E1F22"/>
                </a:highlight>
              </a:rPr>
            </a:br>
            <a:endParaRPr lang="en-US" dirty="0">
              <a:solidFill>
                <a:srgbClr val="BCBEC4"/>
              </a:solidFill>
              <a:effectLst/>
              <a:highlight>
                <a:srgbClr val="1E1F22"/>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EE414AA-92EB-4865-A5F7-560118F2768E}" type="slidenum">
              <a:rPr lang="en-US" smtClean="0"/>
              <a:t>2</a:t>
            </a:fld>
            <a:endParaRPr lang="en-US"/>
          </a:p>
        </p:txBody>
      </p:sp>
    </p:spTree>
    <p:extLst>
      <p:ext uri="{BB962C8B-B14F-4D97-AF65-F5344CB8AC3E}">
        <p14:creationId xmlns:p14="http://schemas.microsoft.com/office/powerpoint/2010/main" val="3199819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graph of brokers</a:t>
            </a:r>
          </a:p>
        </p:txBody>
      </p:sp>
      <p:sp>
        <p:nvSpPr>
          <p:cNvPr id="4" name="Slide Number Placeholder 3"/>
          <p:cNvSpPr>
            <a:spLocks noGrp="1"/>
          </p:cNvSpPr>
          <p:nvPr>
            <p:ph type="sldNum" sz="quarter" idx="5"/>
          </p:nvPr>
        </p:nvSpPr>
        <p:spPr/>
        <p:txBody>
          <a:bodyPr/>
          <a:lstStyle/>
          <a:p>
            <a:fld id="{DEE414AA-92EB-4865-A5F7-560118F2768E}" type="slidenum">
              <a:rPr lang="en-US" smtClean="0"/>
              <a:t>3</a:t>
            </a:fld>
            <a:endParaRPr lang="en-US"/>
          </a:p>
        </p:txBody>
      </p:sp>
    </p:spTree>
    <p:extLst>
      <p:ext uri="{BB962C8B-B14F-4D97-AF65-F5344CB8AC3E}">
        <p14:creationId xmlns:p14="http://schemas.microsoft.com/office/powerpoint/2010/main" val="354684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plots showing how high risk ends up with low liquidity, high dollar value of stocks, fewer stocks</a:t>
            </a:r>
          </a:p>
        </p:txBody>
      </p:sp>
      <p:sp>
        <p:nvSpPr>
          <p:cNvPr id="4" name="Slide Number Placeholder 3"/>
          <p:cNvSpPr>
            <a:spLocks noGrp="1"/>
          </p:cNvSpPr>
          <p:nvPr>
            <p:ph type="sldNum" sz="quarter" idx="5"/>
          </p:nvPr>
        </p:nvSpPr>
        <p:spPr/>
        <p:txBody>
          <a:bodyPr/>
          <a:lstStyle/>
          <a:p>
            <a:fld id="{DEE414AA-92EB-4865-A5F7-560118F2768E}" type="slidenum">
              <a:rPr lang="en-US" smtClean="0"/>
              <a:t>4</a:t>
            </a:fld>
            <a:endParaRPr lang="en-US"/>
          </a:p>
        </p:txBody>
      </p:sp>
    </p:spTree>
    <p:extLst>
      <p:ext uri="{BB962C8B-B14F-4D97-AF65-F5344CB8AC3E}">
        <p14:creationId xmlns:p14="http://schemas.microsoft.com/office/powerpoint/2010/main" val="1643768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E414AA-92EB-4865-A5F7-560118F2768E}" type="slidenum">
              <a:rPr lang="en-US" smtClean="0"/>
              <a:t>5</a:t>
            </a:fld>
            <a:endParaRPr lang="en-US"/>
          </a:p>
        </p:txBody>
      </p:sp>
    </p:spTree>
    <p:extLst>
      <p:ext uri="{BB962C8B-B14F-4D97-AF65-F5344CB8AC3E}">
        <p14:creationId xmlns:p14="http://schemas.microsoft.com/office/powerpoint/2010/main" val="244951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E414AA-92EB-4865-A5F7-560118F2768E}" type="slidenum">
              <a:rPr lang="en-US" smtClean="0"/>
              <a:t>6</a:t>
            </a:fld>
            <a:endParaRPr lang="en-US"/>
          </a:p>
        </p:txBody>
      </p:sp>
    </p:spTree>
    <p:extLst>
      <p:ext uri="{BB962C8B-B14F-4D97-AF65-F5344CB8AC3E}">
        <p14:creationId xmlns:p14="http://schemas.microsoft.com/office/powerpoint/2010/main" val="2683265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E414AA-92EB-4865-A5F7-560118F2768E}" type="slidenum">
              <a:rPr lang="en-US" smtClean="0"/>
              <a:t>7</a:t>
            </a:fld>
            <a:endParaRPr lang="en-US"/>
          </a:p>
        </p:txBody>
      </p:sp>
    </p:spTree>
    <p:extLst>
      <p:ext uri="{BB962C8B-B14F-4D97-AF65-F5344CB8AC3E}">
        <p14:creationId xmlns:p14="http://schemas.microsoft.com/office/powerpoint/2010/main" val="3939197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E414AA-92EB-4865-A5F7-560118F2768E}" type="slidenum">
              <a:rPr lang="en-US" smtClean="0"/>
              <a:t>8</a:t>
            </a:fld>
            <a:endParaRPr lang="en-US"/>
          </a:p>
        </p:txBody>
      </p:sp>
    </p:spTree>
    <p:extLst>
      <p:ext uri="{BB962C8B-B14F-4D97-AF65-F5344CB8AC3E}">
        <p14:creationId xmlns:p14="http://schemas.microsoft.com/office/powerpoint/2010/main" val="67413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\section{Conclusion}\</a:t>
            </a:r>
            <a:r>
              <a:rPr lang="en-US" dirty="0">
                <a:solidFill>
                  <a:srgbClr val="CF8E6D"/>
                </a:solidFill>
                <a:effectLst/>
                <a:highlight>
                  <a:srgbClr val="1E1F22"/>
                </a:highlight>
              </a:rPr>
              <a:t>label</a:t>
            </a:r>
            <a:r>
              <a:rPr lang="en-US" dirty="0">
                <a:solidFill>
                  <a:srgbClr val="BCBEC4"/>
                </a:solidFill>
                <a:effectLst/>
                <a:highlight>
                  <a:srgbClr val="1E1F22"/>
                </a:highlight>
              </a:rPr>
              <a:t>{</a:t>
            </a:r>
            <a:r>
              <a:rPr lang="en-US" dirty="0" err="1">
                <a:solidFill>
                  <a:srgbClr val="BCBEC4"/>
                </a:solidFill>
                <a:effectLst/>
                <a:highlight>
                  <a:srgbClr val="1E1F22"/>
                </a:highlight>
              </a:rPr>
              <a:t>sec:conclusion</a:t>
            </a:r>
            <a:r>
              <a:rPr lang="en-US" dirty="0">
                <a:solidFill>
                  <a:srgbClr val="BCBEC4"/>
                </a:solidFill>
                <a:effectLst/>
                <a:highlight>
                  <a:srgbClr val="1E1F22"/>
                </a:highlight>
              </a:rPr>
              <a:t>}</a:t>
            </a:r>
            <a:br>
              <a:rPr lang="en-US" dirty="0">
                <a:solidFill>
                  <a:srgbClr val="BCBEC4"/>
                </a:solidFill>
                <a:effectLst/>
                <a:highlight>
                  <a:srgbClr val="1E1F22"/>
                </a:highlight>
              </a:rPr>
            </a:br>
            <a:r>
              <a:rPr lang="en-US" dirty="0">
                <a:solidFill>
                  <a:srgbClr val="BCBEC4"/>
                </a:solidFill>
                <a:effectLst/>
                <a:highlight>
                  <a:srgbClr val="1E1F22"/>
                </a:highlight>
              </a:rPr>
              <a:t>%</a:t>
            </a:r>
            <a:r>
              <a:rPr lang="en-US" dirty="0">
                <a:solidFill>
                  <a:srgbClr val="7A7E85"/>
                </a:solidFill>
                <a:effectLst/>
                <a:highlight>
                  <a:srgbClr val="1E1F22"/>
                </a:highlight>
              </a:rPr>
              <a:t> Conclusion: Summary of accomplishments, challenges and open issues</a:t>
            </a:r>
            <a:br>
              <a:rPr lang="en-US" dirty="0">
                <a:solidFill>
                  <a:srgbClr val="7A7E85"/>
                </a:solidFill>
                <a:effectLst/>
                <a:highlight>
                  <a:srgbClr val="1E1F22"/>
                </a:highlight>
              </a:rPr>
            </a:br>
            <a:r>
              <a:rPr lang="en-US" dirty="0">
                <a:solidFill>
                  <a:srgbClr val="BCBEC4"/>
                </a:solidFill>
                <a:effectLst/>
                <a:highlight>
                  <a:srgbClr val="1E1F22"/>
                </a:highlight>
              </a:rPr>
              <a:t>This project explored the value of different risk strategies in a simulated market of networked brokers with power law assumptions for risk and </a:t>
            </a:r>
            <a:r>
              <a:rPr lang="en-US" dirty="0" err="1">
                <a:solidFill>
                  <a:srgbClr val="BCBEC4"/>
                </a:solidFill>
                <a:effectLst/>
                <a:highlight>
                  <a:srgbClr val="1E1F22"/>
                </a:highlight>
              </a:rPr>
              <a:t>connectivities</a:t>
            </a:r>
            <a:r>
              <a:rPr lang="en-US" dirty="0">
                <a:solidFill>
                  <a:srgbClr val="BCBEC4"/>
                </a:solidFill>
                <a:effectLst/>
                <a:highlight>
                  <a:srgbClr val="1E1F22"/>
                </a:highlight>
              </a:rPr>
              <a:t> between brokers. It demonstrated the value of taking some input from neighbors' assessments on risk to filter which stocks are actually performing well and showed ... %</a:t>
            </a:r>
            <a:r>
              <a:rPr lang="en-US" dirty="0">
                <a:solidFill>
                  <a:srgbClr val="7A7E85"/>
                </a:solidFill>
                <a:effectLst/>
                <a:highlight>
                  <a:srgbClr val="1E1F22"/>
                </a:highlight>
              </a:rPr>
              <a:t> highlight benefits of risk</a:t>
            </a:r>
            <a:br>
              <a:rPr lang="en-US" dirty="0">
                <a:solidFill>
                  <a:srgbClr val="7A7E85"/>
                </a:solidFill>
                <a:effectLst/>
                <a:highlight>
                  <a:srgbClr val="1E1F22"/>
                </a:highlight>
              </a:rPr>
            </a:br>
            <a:br>
              <a:rPr lang="en-US" dirty="0">
                <a:solidFill>
                  <a:srgbClr val="7A7E85"/>
                </a:solidFill>
                <a:effectLst/>
                <a:highlight>
                  <a:srgbClr val="1E1F22"/>
                </a:highlight>
              </a:rPr>
            </a:br>
            <a:r>
              <a:rPr lang="en-US" dirty="0">
                <a:solidFill>
                  <a:srgbClr val="BCBEC4"/>
                </a:solidFill>
                <a:effectLst/>
                <a:highlight>
                  <a:srgbClr val="1E1F22"/>
                </a:highlight>
              </a:rPr>
              <a:t>\subsection{Future Work}\</a:t>
            </a:r>
            <a:r>
              <a:rPr lang="en-US" dirty="0">
                <a:solidFill>
                  <a:srgbClr val="CF8E6D"/>
                </a:solidFill>
                <a:effectLst/>
                <a:highlight>
                  <a:srgbClr val="1E1F22"/>
                </a:highlight>
              </a:rPr>
              <a:t>label</a:t>
            </a:r>
            <a:r>
              <a:rPr lang="en-US" dirty="0">
                <a:solidFill>
                  <a:srgbClr val="BCBEC4"/>
                </a:solidFill>
                <a:effectLst/>
                <a:highlight>
                  <a:srgbClr val="1E1F22"/>
                </a:highlight>
              </a:rPr>
              <a:t>{</a:t>
            </a:r>
            <a:r>
              <a:rPr lang="en-US" dirty="0" err="1">
                <a:solidFill>
                  <a:srgbClr val="BCBEC4"/>
                </a:solidFill>
                <a:effectLst/>
                <a:highlight>
                  <a:srgbClr val="1E1F22"/>
                </a:highlight>
              </a:rPr>
              <a:t>subsec:futurework</a:t>
            </a:r>
            <a:r>
              <a:rPr lang="en-US" dirty="0">
                <a:solidFill>
                  <a:srgbClr val="BCBEC4"/>
                </a:solidFill>
                <a:effectLst/>
                <a:highlight>
                  <a:srgbClr val="1E1F22"/>
                </a:highlight>
              </a:rPr>
              <a:t>}</a:t>
            </a:r>
            <a:br>
              <a:rPr lang="en-US" dirty="0">
                <a:solidFill>
                  <a:srgbClr val="BCBEC4"/>
                </a:solidFill>
                <a:effectLst/>
                <a:highlight>
                  <a:srgbClr val="1E1F22"/>
                </a:highlight>
              </a:rPr>
            </a:br>
            <a:r>
              <a:rPr lang="en-US" dirty="0">
                <a:solidFill>
                  <a:srgbClr val="BCBEC4"/>
                </a:solidFill>
                <a:effectLst/>
                <a:highlight>
                  <a:srgbClr val="1E1F22"/>
                </a:highlight>
              </a:rPr>
              <a:t>Given the scope of time for the project, only limited aspects of market strategies could be explored. One open area in which limited advances were made was exploring the impact of the influence of neighbors' assessment of risk on the success of a strategy. Because all neighbors used the same information and formula, except for the accounting of their personal status, the impact of influence could be expanded. Further, the risk assessment would be modified to vary more between brokers based on partial information and stocks without full information available to better represent the real world and better account for the interconnections between stocks. </a:t>
            </a:r>
            <a:br>
              <a:rPr lang="en-US" dirty="0">
                <a:solidFill>
                  <a:srgbClr val="BCBEC4"/>
                </a:solidFill>
                <a:effectLst/>
                <a:highlight>
                  <a:srgbClr val="1E1F22"/>
                </a:highlight>
              </a:rPr>
            </a:br>
            <a:endParaRPr lang="en-US" dirty="0">
              <a:solidFill>
                <a:srgbClr val="BCBEC4"/>
              </a:solidFill>
              <a:effectLst/>
              <a:highlight>
                <a:srgbClr val="1E1F22"/>
              </a:highlight>
            </a:endParaRPr>
          </a:p>
          <a:p>
            <a:endParaRPr lang="en-US" dirty="0"/>
          </a:p>
        </p:txBody>
      </p:sp>
      <p:sp>
        <p:nvSpPr>
          <p:cNvPr id="4" name="Slide Number Placeholder 3"/>
          <p:cNvSpPr>
            <a:spLocks noGrp="1"/>
          </p:cNvSpPr>
          <p:nvPr>
            <p:ph type="sldNum" sz="quarter" idx="5"/>
          </p:nvPr>
        </p:nvSpPr>
        <p:spPr/>
        <p:txBody>
          <a:bodyPr/>
          <a:lstStyle/>
          <a:p>
            <a:fld id="{DEE414AA-92EB-4865-A5F7-560118F2768E}" type="slidenum">
              <a:rPr lang="en-US" smtClean="0"/>
              <a:t>9</a:t>
            </a:fld>
            <a:endParaRPr lang="en-US"/>
          </a:p>
        </p:txBody>
      </p:sp>
    </p:spTree>
    <p:extLst>
      <p:ext uri="{BB962C8B-B14F-4D97-AF65-F5344CB8AC3E}">
        <p14:creationId xmlns:p14="http://schemas.microsoft.com/office/powerpoint/2010/main" val="1611523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26C2-3A9C-804D-83E7-45A60D5D01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109523-74CE-6F4C-9C0C-69F3C51CCF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16C909-65A3-BE45-919C-B459F5AC200E}"/>
              </a:ext>
            </a:extLst>
          </p:cNvPr>
          <p:cNvSpPr>
            <a:spLocks noGrp="1"/>
          </p:cNvSpPr>
          <p:nvPr>
            <p:ph type="dt" sz="half" idx="10"/>
          </p:nvPr>
        </p:nvSpPr>
        <p:spPr/>
        <p:txBody>
          <a:bodyPr/>
          <a:lstStyle/>
          <a:p>
            <a:fld id="{3CC2385E-BAC7-3F42-B91F-3AC00928A3BA}" type="datetimeFigureOut">
              <a:rPr lang="en-US" smtClean="0"/>
              <a:t>4/18/2024</a:t>
            </a:fld>
            <a:endParaRPr lang="en-US"/>
          </a:p>
        </p:txBody>
      </p:sp>
      <p:sp>
        <p:nvSpPr>
          <p:cNvPr id="5" name="Footer Placeholder 4">
            <a:extLst>
              <a:ext uri="{FF2B5EF4-FFF2-40B4-BE49-F238E27FC236}">
                <a16:creationId xmlns:a16="http://schemas.microsoft.com/office/drawing/2014/main" id="{9D14C3F9-13BB-7941-B1D8-A7E2D5DD6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CF664D-FAAA-8941-AF02-A1EA2FE80AD8}"/>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2728169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42E3-EF99-1643-ADBC-03741363F6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DB1F57-C50E-2E41-A303-65BB9F573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1A5FDD-A4C2-ED4D-BB4D-BAC16B77CAA9}"/>
              </a:ext>
            </a:extLst>
          </p:cNvPr>
          <p:cNvSpPr>
            <a:spLocks noGrp="1"/>
          </p:cNvSpPr>
          <p:nvPr>
            <p:ph type="dt" sz="half" idx="10"/>
          </p:nvPr>
        </p:nvSpPr>
        <p:spPr/>
        <p:txBody>
          <a:bodyPr/>
          <a:lstStyle/>
          <a:p>
            <a:fld id="{3CC2385E-BAC7-3F42-B91F-3AC00928A3BA}" type="datetimeFigureOut">
              <a:rPr lang="en-US" smtClean="0"/>
              <a:t>4/18/2024</a:t>
            </a:fld>
            <a:endParaRPr lang="en-US"/>
          </a:p>
        </p:txBody>
      </p:sp>
      <p:sp>
        <p:nvSpPr>
          <p:cNvPr id="5" name="Footer Placeholder 4">
            <a:extLst>
              <a:ext uri="{FF2B5EF4-FFF2-40B4-BE49-F238E27FC236}">
                <a16:creationId xmlns:a16="http://schemas.microsoft.com/office/drawing/2014/main" id="{FAAB2E45-FB65-6848-8F0F-48EFB7719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786DB3-7305-2945-B141-0D030B0B95AD}"/>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862167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ADD47-B50A-5740-9397-CF75BD948D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EEAD68-E37C-B341-9AC6-5A2759B278F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975192-3307-404A-B82E-44C019940BD7}"/>
              </a:ext>
            </a:extLst>
          </p:cNvPr>
          <p:cNvSpPr>
            <a:spLocks noGrp="1"/>
          </p:cNvSpPr>
          <p:nvPr>
            <p:ph type="dt" sz="half" idx="10"/>
          </p:nvPr>
        </p:nvSpPr>
        <p:spPr/>
        <p:txBody>
          <a:bodyPr/>
          <a:lstStyle/>
          <a:p>
            <a:fld id="{3CC2385E-BAC7-3F42-B91F-3AC00928A3BA}" type="datetimeFigureOut">
              <a:rPr lang="en-US" smtClean="0"/>
              <a:t>4/18/2024</a:t>
            </a:fld>
            <a:endParaRPr lang="en-US"/>
          </a:p>
        </p:txBody>
      </p:sp>
      <p:sp>
        <p:nvSpPr>
          <p:cNvPr id="5" name="Footer Placeholder 4">
            <a:extLst>
              <a:ext uri="{FF2B5EF4-FFF2-40B4-BE49-F238E27FC236}">
                <a16:creationId xmlns:a16="http://schemas.microsoft.com/office/drawing/2014/main" id="{0F7AAE6A-485F-AC42-8E25-CC7D24C5C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E8B23-E473-1243-852A-1D152F250603}"/>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387684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83B6-120A-FE45-9905-20C90F3DBA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3FF4D8-2AD3-494E-A40A-9F0FA37F16A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D01207-430B-B14A-BB70-5B25F23C77B9}"/>
              </a:ext>
            </a:extLst>
          </p:cNvPr>
          <p:cNvSpPr>
            <a:spLocks noGrp="1"/>
          </p:cNvSpPr>
          <p:nvPr>
            <p:ph type="dt" sz="half" idx="10"/>
          </p:nvPr>
        </p:nvSpPr>
        <p:spPr/>
        <p:txBody>
          <a:bodyPr/>
          <a:lstStyle/>
          <a:p>
            <a:fld id="{3CC2385E-BAC7-3F42-B91F-3AC00928A3BA}" type="datetimeFigureOut">
              <a:rPr lang="en-US" smtClean="0"/>
              <a:t>4/18/2024</a:t>
            </a:fld>
            <a:endParaRPr lang="en-US"/>
          </a:p>
        </p:txBody>
      </p:sp>
      <p:sp>
        <p:nvSpPr>
          <p:cNvPr id="5" name="Footer Placeholder 4">
            <a:extLst>
              <a:ext uri="{FF2B5EF4-FFF2-40B4-BE49-F238E27FC236}">
                <a16:creationId xmlns:a16="http://schemas.microsoft.com/office/drawing/2014/main" id="{54342A27-58E5-2F47-9E80-2550970C8A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9C31A3-D2A5-2A4E-85F3-714158CEBBEC}"/>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2502050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70E2-7395-D04D-B962-583951A2BE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192062-41A2-DB43-902E-60B57BCE1A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8A78011-E7DC-9849-AB2D-8C19F35C1C72}"/>
              </a:ext>
            </a:extLst>
          </p:cNvPr>
          <p:cNvSpPr>
            <a:spLocks noGrp="1"/>
          </p:cNvSpPr>
          <p:nvPr>
            <p:ph type="dt" sz="half" idx="10"/>
          </p:nvPr>
        </p:nvSpPr>
        <p:spPr/>
        <p:txBody>
          <a:bodyPr/>
          <a:lstStyle/>
          <a:p>
            <a:fld id="{3CC2385E-BAC7-3F42-B91F-3AC00928A3BA}" type="datetimeFigureOut">
              <a:rPr lang="en-US" smtClean="0"/>
              <a:t>4/18/2024</a:t>
            </a:fld>
            <a:endParaRPr lang="en-US"/>
          </a:p>
        </p:txBody>
      </p:sp>
      <p:sp>
        <p:nvSpPr>
          <p:cNvPr id="5" name="Footer Placeholder 4">
            <a:extLst>
              <a:ext uri="{FF2B5EF4-FFF2-40B4-BE49-F238E27FC236}">
                <a16:creationId xmlns:a16="http://schemas.microsoft.com/office/drawing/2014/main" id="{CFBB5BEC-B024-5649-A0F0-F222D13D7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334D5E-4ACE-E84D-8D48-28C10BBD1C74}"/>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945762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30E6-C96A-E945-AE78-9434DDF88D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51391D-04AB-B547-81DC-76A60501DF9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C6F124-9AD5-E94B-B33F-5F398E22B2A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B945C5-A261-F440-9A80-311C02D8BFF7}"/>
              </a:ext>
            </a:extLst>
          </p:cNvPr>
          <p:cNvSpPr>
            <a:spLocks noGrp="1"/>
          </p:cNvSpPr>
          <p:nvPr>
            <p:ph type="dt" sz="half" idx="10"/>
          </p:nvPr>
        </p:nvSpPr>
        <p:spPr/>
        <p:txBody>
          <a:bodyPr/>
          <a:lstStyle/>
          <a:p>
            <a:fld id="{3CC2385E-BAC7-3F42-B91F-3AC00928A3BA}" type="datetimeFigureOut">
              <a:rPr lang="en-US" smtClean="0"/>
              <a:t>4/18/2024</a:t>
            </a:fld>
            <a:endParaRPr lang="en-US"/>
          </a:p>
        </p:txBody>
      </p:sp>
      <p:sp>
        <p:nvSpPr>
          <p:cNvPr id="6" name="Footer Placeholder 5">
            <a:extLst>
              <a:ext uri="{FF2B5EF4-FFF2-40B4-BE49-F238E27FC236}">
                <a16:creationId xmlns:a16="http://schemas.microsoft.com/office/drawing/2014/main" id="{BDEE7FF4-FF83-9041-9E55-AC5EF3BF21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2E713-4E85-0C4C-BA42-A756789928AB}"/>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059868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93DE7-7F75-FB41-B144-1889EEDDC9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2AAD04-F623-D94D-889B-B2A55762F6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0459CAD-5B40-654B-BF87-2C362F5BCA5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523DF5-48C4-9F48-8DBC-CCD43A3BBD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E2D75C2-F283-7A49-8643-2969687107B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100DF5-4F4B-4D4B-8F5D-BEEC426C880E}"/>
              </a:ext>
            </a:extLst>
          </p:cNvPr>
          <p:cNvSpPr>
            <a:spLocks noGrp="1"/>
          </p:cNvSpPr>
          <p:nvPr>
            <p:ph type="dt" sz="half" idx="10"/>
          </p:nvPr>
        </p:nvSpPr>
        <p:spPr/>
        <p:txBody>
          <a:bodyPr/>
          <a:lstStyle/>
          <a:p>
            <a:fld id="{3CC2385E-BAC7-3F42-B91F-3AC00928A3BA}" type="datetimeFigureOut">
              <a:rPr lang="en-US" smtClean="0"/>
              <a:t>4/18/2024</a:t>
            </a:fld>
            <a:endParaRPr lang="en-US"/>
          </a:p>
        </p:txBody>
      </p:sp>
      <p:sp>
        <p:nvSpPr>
          <p:cNvPr id="8" name="Footer Placeholder 7">
            <a:extLst>
              <a:ext uri="{FF2B5EF4-FFF2-40B4-BE49-F238E27FC236}">
                <a16:creationId xmlns:a16="http://schemas.microsoft.com/office/drawing/2014/main" id="{93FE846F-3834-894F-8C22-DD909A15E9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E4CDAF-0C1C-FF40-B488-4C86E7FA1865}"/>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1024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7C7EF-1D0F-6B4A-8BEB-2BE61327BB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8A3CC5-A518-B142-A454-EA90D94AA5F8}"/>
              </a:ext>
            </a:extLst>
          </p:cNvPr>
          <p:cNvSpPr>
            <a:spLocks noGrp="1"/>
          </p:cNvSpPr>
          <p:nvPr>
            <p:ph type="dt" sz="half" idx="10"/>
          </p:nvPr>
        </p:nvSpPr>
        <p:spPr/>
        <p:txBody>
          <a:bodyPr/>
          <a:lstStyle/>
          <a:p>
            <a:fld id="{3CC2385E-BAC7-3F42-B91F-3AC00928A3BA}" type="datetimeFigureOut">
              <a:rPr lang="en-US" smtClean="0"/>
              <a:t>4/18/2024</a:t>
            </a:fld>
            <a:endParaRPr lang="en-US"/>
          </a:p>
        </p:txBody>
      </p:sp>
      <p:sp>
        <p:nvSpPr>
          <p:cNvPr id="4" name="Footer Placeholder 3">
            <a:extLst>
              <a:ext uri="{FF2B5EF4-FFF2-40B4-BE49-F238E27FC236}">
                <a16:creationId xmlns:a16="http://schemas.microsoft.com/office/drawing/2014/main" id="{739F03EA-8B04-1B46-9059-DF5977C2C0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4E6C8E-144D-114C-B54C-11997C11E681}"/>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3917430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8997B1-3171-A44D-997A-E64C52863772}"/>
              </a:ext>
            </a:extLst>
          </p:cNvPr>
          <p:cNvSpPr>
            <a:spLocks noGrp="1"/>
          </p:cNvSpPr>
          <p:nvPr>
            <p:ph type="dt" sz="half" idx="10"/>
          </p:nvPr>
        </p:nvSpPr>
        <p:spPr/>
        <p:txBody>
          <a:bodyPr/>
          <a:lstStyle/>
          <a:p>
            <a:fld id="{3CC2385E-BAC7-3F42-B91F-3AC00928A3BA}" type="datetimeFigureOut">
              <a:rPr lang="en-US" smtClean="0"/>
              <a:t>4/18/2024</a:t>
            </a:fld>
            <a:endParaRPr lang="en-US"/>
          </a:p>
        </p:txBody>
      </p:sp>
      <p:sp>
        <p:nvSpPr>
          <p:cNvPr id="3" name="Footer Placeholder 2">
            <a:extLst>
              <a:ext uri="{FF2B5EF4-FFF2-40B4-BE49-F238E27FC236}">
                <a16:creationId xmlns:a16="http://schemas.microsoft.com/office/drawing/2014/main" id="{66C442FC-09D8-2E49-9C84-67A7AA5124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978C09-144F-384C-985E-61BBAACBC4C3}"/>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3221624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98CA0-618E-2B43-BE72-7BBF187C7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4BF215-2684-5B40-A343-8CD779ECC9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ED8AE0-A638-714F-ADDB-B073C9D7FA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B71117-4DAF-F84C-BFDC-2C5F51F26CF1}"/>
              </a:ext>
            </a:extLst>
          </p:cNvPr>
          <p:cNvSpPr>
            <a:spLocks noGrp="1"/>
          </p:cNvSpPr>
          <p:nvPr>
            <p:ph type="dt" sz="half" idx="10"/>
          </p:nvPr>
        </p:nvSpPr>
        <p:spPr/>
        <p:txBody>
          <a:bodyPr/>
          <a:lstStyle/>
          <a:p>
            <a:fld id="{3CC2385E-BAC7-3F42-B91F-3AC00928A3BA}" type="datetimeFigureOut">
              <a:rPr lang="en-US" smtClean="0"/>
              <a:t>4/18/2024</a:t>
            </a:fld>
            <a:endParaRPr lang="en-US"/>
          </a:p>
        </p:txBody>
      </p:sp>
      <p:sp>
        <p:nvSpPr>
          <p:cNvPr id="6" name="Footer Placeholder 5">
            <a:extLst>
              <a:ext uri="{FF2B5EF4-FFF2-40B4-BE49-F238E27FC236}">
                <a16:creationId xmlns:a16="http://schemas.microsoft.com/office/drawing/2014/main" id="{D8F3A216-EFD5-9744-BFAC-42A3C963F2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CF4B3D-1B3E-6F43-A37B-E6FEE37D938C}"/>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48155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0583F-DF50-A34E-AE06-78A0B3F6FF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1EF328-92B7-EE43-A0AC-619CB157EB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16E9B3-3B82-DB4E-83D5-5C15BD38FD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3844E5-6317-2F43-82BB-8C4C84886F2E}"/>
              </a:ext>
            </a:extLst>
          </p:cNvPr>
          <p:cNvSpPr>
            <a:spLocks noGrp="1"/>
          </p:cNvSpPr>
          <p:nvPr>
            <p:ph type="dt" sz="half" idx="10"/>
          </p:nvPr>
        </p:nvSpPr>
        <p:spPr/>
        <p:txBody>
          <a:bodyPr/>
          <a:lstStyle/>
          <a:p>
            <a:fld id="{3CC2385E-BAC7-3F42-B91F-3AC00928A3BA}" type="datetimeFigureOut">
              <a:rPr lang="en-US" smtClean="0"/>
              <a:t>4/18/2024</a:t>
            </a:fld>
            <a:endParaRPr lang="en-US"/>
          </a:p>
        </p:txBody>
      </p:sp>
      <p:sp>
        <p:nvSpPr>
          <p:cNvPr id="6" name="Footer Placeholder 5">
            <a:extLst>
              <a:ext uri="{FF2B5EF4-FFF2-40B4-BE49-F238E27FC236}">
                <a16:creationId xmlns:a16="http://schemas.microsoft.com/office/drawing/2014/main" id="{EC8FF3F8-6C18-8647-9FEB-C139611135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A19DC7-B7BE-1947-8BAC-2E5F8A2E3AA4}"/>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2560164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8913E9-7E4F-DC45-BE2A-1F1372FC03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A487D0-CBB4-2E44-9BA6-3C271C8124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F67A58-6F45-F846-90C7-9A9D00C2D2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C2385E-BAC7-3F42-B91F-3AC00928A3BA}" type="datetimeFigureOut">
              <a:rPr lang="en-US" smtClean="0"/>
              <a:t>4/18/2024</a:t>
            </a:fld>
            <a:endParaRPr lang="en-US"/>
          </a:p>
        </p:txBody>
      </p:sp>
      <p:sp>
        <p:nvSpPr>
          <p:cNvPr id="5" name="Footer Placeholder 4">
            <a:extLst>
              <a:ext uri="{FF2B5EF4-FFF2-40B4-BE49-F238E27FC236}">
                <a16:creationId xmlns:a16="http://schemas.microsoft.com/office/drawing/2014/main" id="{0DF19659-DA8D-DD47-9BCE-0D183EA143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5C870C-E866-1E45-87F6-7061964207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33308A-F5A5-2645-A21E-6DE5546963F5}" type="slidenum">
              <a:rPr lang="en-US" smtClean="0"/>
              <a:t>‹#›</a:t>
            </a:fld>
            <a:endParaRPr lang="en-US"/>
          </a:p>
        </p:txBody>
      </p:sp>
    </p:spTree>
    <p:extLst>
      <p:ext uri="{BB962C8B-B14F-4D97-AF65-F5344CB8AC3E}">
        <p14:creationId xmlns:p14="http://schemas.microsoft.com/office/powerpoint/2010/main" val="2638959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766EDD8-AF2F-C04D-A1EB-1F674442FCE8}"/>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912D23C-F289-2D4E-8D92-627DF9D2871A}"/>
              </a:ext>
            </a:extLst>
          </p:cNvPr>
          <p:cNvSpPr>
            <a:spLocks noGrp="1"/>
          </p:cNvSpPr>
          <p:nvPr>
            <p:ph type="ctrTitle"/>
          </p:nvPr>
        </p:nvSpPr>
        <p:spPr>
          <a:xfrm>
            <a:off x="1524000" y="2532128"/>
            <a:ext cx="9144000" cy="2387600"/>
          </a:xfrm>
        </p:spPr>
        <p:txBody>
          <a:bodyPr>
            <a:normAutofit fontScale="90000"/>
          </a:bodyPr>
          <a:lstStyle/>
          <a:p>
            <a:r>
              <a:rPr lang="en-US" dirty="0"/>
              <a:t>Exploring Stock Market Strategies with Risk and Influence with Complex Networks</a:t>
            </a:r>
          </a:p>
        </p:txBody>
      </p:sp>
      <p:sp>
        <p:nvSpPr>
          <p:cNvPr id="3" name="Subtitle 2">
            <a:extLst>
              <a:ext uri="{FF2B5EF4-FFF2-40B4-BE49-F238E27FC236}">
                <a16:creationId xmlns:a16="http://schemas.microsoft.com/office/drawing/2014/main" id="{172EFC4A-EC21-1E4F-B830-79E2536B3F3D}"/>
              </a:ext>
            </a:extLst>
          </p:cNvPr>
          <p:cNvSpPr>
            <a:spLocks noGrp="1"/>
          </p:cNvSpPr>
          <p:nvPr>
            <p:ph type="subTitle" idx="1"/>
          </p:nvPr>
        </p:nvSpPr>
        <p:spPr>
          <a:xfrm>
            <a:off x="1524000" y="4889662"/>
            <a:ext cx="9144000" cy="979293"/>
          </a:xfrm>
        </p:spPr>
        <p:txBody>
          <a:bodyPr/>
          <a:lstStyle/>
          <a:p>
            <a:r>
              <a:rPr lang="en-US" dirty="0"/>
              <a:t>Rachael Judy, Connor Klein, Josh Smith</a:t>
            </a:r>
          </a:p>
        </p:txBody>
      </p:sp>
    </p:spTree>
    <p:extLst>
      <p:ext uri="{BB962C8B-B14F-4D97-AF65-F5344CB8AC3E}">
        <p14:creationId xmlns:p14="http://schemas.microsoft.com/office/powerpoint/2010/main" val="1895477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References</a:t>
            </a:r>
          </a:p>
        </p:txBody>
      </p:sp>
      <p:sp>
        <p:nvSpPr>
          <p:cNvPr id="9" name="Content Placeholder 8">
            <a:extLst>
              <a:ext uri="{FF2B5EF4-FFF2-40B4-BE49-F238E27FC236}">
                <a16:creationId xmlns:a16="http://schemas.microsoft.com/office/drawing/2014/main" id="{661EE144-0F6C-2649-B81A-1334F4AFFB37}"/>
              </a:ext>
            </a:extLst>
          </p:cNvPr>
          <p:cNvSpPr>
            <a:spLocks noGrp="1"/>
          </p:cNvSpPr>
          <p:nvPr>
            <p:ph idx="1"/>
          </p:nvPr>
        </p:nvSpPr>
        <p:spPr/>
        <p:txBody>
          <a:bodyPr>
            <a:normAutofit fontScale="32500" lnSpcReduction="20000"/>
          </a:bodyPr>
          <a:lstStyle/>
          <a:p>
            <a:pPr marL="0" indent="0">
              <a:buNone/>
            </a:pPr>
            <a:r>
              <a:rPr lang="en-US" dirty="0"/>
              <a:t>X. </a:t>
            </a:r>
            <a:r>
              <a:rPr lang="en-US" dirty="0" err="1"/>
              <a:t>Gabaix</a:t>
            </a:r>
            <a:r>
              <a:rPr lang="en-US" dirty="0"/>
              <a:t>, “Power laws in economics: an introduction,” \</a:t>
            </a:r>
            <a:r>
              <a:rPr lang="en-US" dirty="0" err="1"/>
              <a:t>textit</a:t>
            </a:r>
            <a:r>
              <a:rPr lang="en-US" dirty="0"/>
              <a:t>{Journal of Economic Perspectives}, vol. 30, no. 1, pp. 185–206, Feb. 2016.</a:t>
            </a:r>
          </a:p>
          <a:p>
            <a:pPr marL="0" indent="0">
              <a:buNone/>
            </a:pPr>
            <a:r>
              <a:rPr lang="en-US" dirty="0"/>
              <a:t>N. N. </a:t>
            </a:r>
            <a:r>
              <a:rPr lang="en-US" dirty="0" err="1"/>
              <a:t>Taleb</a:t>
            </a:r>
            <a:r>
              <a:rPr lang="en-US" dirty="0"/>
              <a:t>, Antifragile: Things that gain from disorder. Harlow, England: Penguin Books, 2013.</a:t>
            </a:r>
          </a:p>
          <a:p>
            <a:pPr marL="0" indent="0">
              <a:buNone/>
            </a:pPr>
            <a:r>
              <a:rPr lang="en-US" dirty="0"/>
              <a:t>D. Easley and J. Kleinberg, Networks, crowds, and markets: Reasoning about a highly connected world. Cambridge, England: Cambridge University Press, 2012.</a:t>
            </a:r>
          </a:p>
          <a:p>
            <a:pPr marL="0" indent="0">
              <a:buNone/>
            </a:pPr>
            <a:r>
              <a:rPr lang="en-US" dirty="0"/>
              <a:t>C. Hommes, “Behavioral and Experimental Macroeconomics and Policy Analysis: A Complex Systems Approach,” Journal of Economic Literature, vol. 59, no. 1, pp. 149–219, Mar. 2021, </a:t>
            </a:r>
            <a:r>
              <a:rPr lang="en-US" dirty="0" err="1"/>
              <a:t>doi</a:t>
            </a:r>
            <a:r>
              <a:rPr lang="en-US" dirty="0"/>
              <a:t>: 10.1257/jel.20191434.</a:t>
            </a:r>
          </a:p>
          <a:p>
            <a:pPr marL="0" indent="0">
              <a:buNone/>
            </a:pPr>
            <a:r>
              <a:rPr lang="en-US" dirty="0"/>
              <a:t>C. K. </a:t>
            </a:r>
            <a:r>
              <a:rPr lang="en-US" dirty="0" err="1"/>
              <a:t>Tse</a:t>
            </a:r>
            <a:r>
              <a:rPr lang="en-US" dirty="0"/>
              <a:t>, J. Liu, and F. C. M. Lau, “A network perspective of the stock market,” Journal of Empirical Finance, vol. 17, no. 4, pp. 659–667, Sep. 2010, </a:t>
            </a:r>
            <a:r>
              <a:rPr lang="en-US" dirty="0" err="1"/>
              <a:t>doi</a:t>
            </a:r>
            <a:r>
              <a:rPr lang="en-US" dirty="0"/>
              <a:t>: 10.1016/j.jempfin.2010.04.008.</a:t>
            </a:r>
          </a:p>
          <a:p>
            <a:pPr marL="0" indent="0">
              <a:buNone/>
            </a:pPr>
            <a:r>
              <a:rPr lang="en-US" dirty="0"/>
              <a:t>M. Kuhlmann, "Explaining financial markets in terms of complex systems," \</a:t>
            </a:r>
            <a:r>
              <a:rPr lang="en-US" dirty="0" err="1"/>
              <a:t>textit</a:t>
            </a:r>
            <a:r>
              <a:rPr lang="en-US" dirty="0"/>
              <a:t>{</a:t>
            </a:r>
            <a:r>
              <a:rPr lang="en-US" dirty="0" err="1"/>
              <a:t>Philosphy</a:t>
            </a:r>
            <a:r>
              <a:rPr lang="en-US" dirty="0"/>
              <a:t> of Science}, vol. 81, no. 5, pp. 1117-1130, Dec. 2014. %</a:t>
            </a:r>
            <a:r>
              <a:rPr lang="en-US" dirty="0" err="1"/>
              <a:t>doi</a:t>
            </a:r>
            <a:r>
              <a:rPr lang="en-US" dirty="0"/>
              <a:t>: 10.1086/677699.</a:t>
            </a:r>
          </a:p>
          <a:p>
            <a:pPr marL="0" indent="0">
              <a:buNone/>
            </a:pPr>
            <a:r>
              <a:rPr lang="en-US" dirty="0"/>
              <a:t>M. Di Maggio, F. </a:t>
            </a:r>
            <a:r>
              <a:rPr lang="en-US" dirty="0" err="1"/>
              <a:t>Franzoni</a:t>
            </a:r>
            <a:r>
              <a:rPr lang="en-US" dirty="0"/>
              <a:t>, A. </a:t>
            </a:r>
            <a:r>
              <a:rPr lang="en-US" dirty="0" err="1"/>
              <a:t>Kermani</a:t>
            </a:r>
            <a:r>
              <a:rPr lang="en-US" dirty="0"/>
              <a:t>, and C. </a:t>
            </a:r>
            <a:r>
              <a:rPr lang="en-US" dirty="0" err="1"/>
              <a:t>Sommavilla</a:t>
            </a:r>
            <a:r>
              <a:rPr lang="en-US" dirty="0"/>
              <a:t>, "The relevance of broker networks for information diffusion in the stock market," \</a:t>
            </a:r>
            <a:r>
              <a:rPr lang="en-US" dirty="0" err="1"/>
              <a:t>textit</a:t>
            </a:r>
            <a:r>
              <a:rPr lang="en-US" dirty="0"/>
              <a:t>{Journal of Financial Economics}, vol. 134, no. 2, pp. 419-446, Nov. 2019. </a:t>
            </a:r>
          </a:p>
          <a:p>
            <a:pPr marL="0" indent="0">
              <a:buNone/>
            </a:pPr>
            <a:r>
              <a:rPr lang="en-US" dirty="0"/>
              <a:t>P. Gai and S. Kapadia, "Contagion in financial networks," \</a:t>
            </a:r>
            <a:r>
              <a:rPr lang="en-US" dirty="0" err="1"/>
              <a:t>textit</a:t>
            </a:r>
            <a:r>
              <a:rPr lang="en-US" dirty="0"/>
              <a:t>{Proceedings of the Royal Society}, vol. 466, no. 2120, pp. 2401–2423, Aug. 2010.</a:t>
            </a:r>
          </a:p>
          <a:p>
            <a:pPr marL="0" indent="0">
              <a:buNone/>
            </a:pPr>
            <a:r>
              <a:rPr lang="en-US" dirty="0"/>
              <a:t>C. K. </a:t>
            </a:r>
            <a:r>
              <a:rPr lang="en-US" dirty="0" err="1"/>
              <a:t>Tse</a:t>
            </a:r>
            <a:r>
              <a:rPr lang="en-US" dirty="0"/>
              <a:t>, J. Liu, and F. C. M. Lau, “A network perspective of the stock market,” \</a:t>
            </a:r>
            <a:r>
              <a:rPr lang="en-US" dirty="0" err="1"/>
              <a:t>textit</a:t>
            </a:r>
            <a:r>
              <a:rPr lang="en-US" dirty="0"/>
              <a:t>{Journal of Empirical Finance}, vol. 17, no. 4, pp. 659–667, Sep. 2010. % </a:t>
            </a:r>
            <a:r>
              <a:rPr lang="en-US" dirty="0" err="1"/>
              <a:t>doi</a:t>
            </a:r>
            <a:r>
              <a:rPr lang="en-US" dirty="0"/>
              <a:t>: 10.1016/j.jempfin.2010.04.008.</a:t>
            </a:r>
          </a:p>
          <a:p>
            <a:pPr marL="0" indent="0">
              <a:buNone/>
            </a:pPr>
            <a:r>
              <a:rPr lang="en-US" dirty="0"/>
              <a:t>G. Li, A. Zhang, Q. Zhang, D. Wu, and C. Zhan, “Pearson correlation coefficient-based performance enhancement of broad learning system for stock price prediction,” \</a:t>
            </a:r>
            <a:r>
              <a:rPr lang="en-US" dirty="0" err="1"/>
              <a:t>textit</a:t>
            </a:r>
            <a:r>
              <a:rPr lang="en-US" dirty="0"/>
              <a:t>{IEEE Transactions on Circuits and Systems II: Express Briefs}, vol. 69, no. 5, pp. 2413–2417, May 2022. </a:t>
            </a:r>
          </a:p>
          <a:p>
            <a:pPr marL="0" indent="0">
              <a:buNone/>
            </a:pPr>
            <a:r>
              <a:rPr lang="en-US" dirty="0"/>
              <a:t>P. </a:t>
            </a:r>
            <a:r>
              <a:rPr lang="en-US" dirty="0" err="1"/>
              <a:t>Fiedor</a:t>
            </a:r>
            <a:r>
              <a:rPr lang="en-US" dirty="0"/>
              <a:t>, “Networks in financial markets based on the mutual information rate,” \</a:t>
            </a:r>
            <a:r>
              <a:rPr lang="en-US" dirty="0" err="1"/>
              <a:t>textit</a:t>
            </a:r>
            <a:r>
              <a:rPr lang="en-US" dirty="0"/>
              <a:t>{Physical Review E}, vol. 89, no. 5, May 2014. % </a:t>
            </a:r>
            <a:r>
              <a:rPr lang="en-US" dirty="0" err="1"/>
              <a:t>doi</a:t>
            </a:r>
            <a:r>
              <a:rPr lang="en-US" dirty="0"/>
              <a:t>: 10.1103/PhysRevE.89.052801.</a:t>
            </a:r>
          </a:p>
          <a:p>
            <a:pPr marL="0" indent="0">
              <a:buNone/>
            </a:pPr>
            <a:r>
              <a:rPr lang="en-US" dirty="0"/>
              <a:t>I. Cooper and R. Priestley. "Real investment and risk dynamics," \</a:t>
            </a:r>
            <a:r>
              <a:rPr lang="en-US" dirty="0" err="1"/>
              <a:t>textit</a:t>
            </a:r>
            <a:r>
              <a:rPr lang="en-US" dirty="0"/>
              <a:t>{Journal of Financial Economics}, vol. 101, no. 1, pp. 182-205, July 2011.</a:t>
            </a:r>
          </a:p>
          <a:p>
            <a:pPr marL="0" indent="0">
              <a:buNone/>
            </a:pPr>
            <a:r>
              <a:rPr lang="en-US" dirty="0"/>
              <a:t>K. J. Lansing and S. F. LeRoy, “Risk aversion, investor information and stock market volatility,” \</a:t>
            </a:r>
            <a:r>
              <a:rPr lang="en-US" dirty="0" err="1"/>
              <a:t>textit</a:t>
            </a:r>
            <a:r>
              <a:rPr lang="en-US" dirty="0"/>
              <a:t>{European Economic Review}, vol. 70, pp. 88-107, July 2014. </a:t>
            </a:r>
          </a:p>
          <a:p>
            <a:pPr marL="0" indent="0">
              <a:buNone/>
            </a:pPr>
            <a:r>
              <a:rPr lang="en-US" dirty="0"/>
              <a:t>J. E. </a:t>
            </a:r>
            <a:r>
              <a:rPr lang="en-US" dirty="0" err="1"/>
              <a:t>Corter</a:t>
            </a:r>
            <a:r>
              <a:rPr lang="en-US" dirty="0"/>
              <a:t> and Y. J. Chen, “Do investment risk tolerance attitudes predict portfolio risk?,” \</a:t>
            </a:r>
            <a:r>
              <a:rPr lang="en-US" dirty="0" err="1"/>
              <a:t>textit</a:t>
            </a:r>
            <a:r>
              <a:rPr lang="en-US" dirty="0"/>
              <a:t>{Journal of Business and Psychology}, vol. 20, no. 3, pp. 369-381, 2006.</a:t>
            </a:r>
          </a:p>
          <a:p>
            <a:pPr marL="0" indent="0">
              <a:buNone/>
            </a:pPr>
            <a:r>
              <a:rPr lang="en-US" dirty="0"/>
              <a:t>D. Harmon, B. Stacey, Y. Bar-Yam, and Y. Bar-Yam, "Networks of economic market interdependence and systemic risk," New England Complex Systems Institute, Cambridge, MA, Tech. Report 1011.3707, Mar. 2009.</a:t>
            </a:r>
          </a:p>
          <a:p>
            <a:pPr marL="0" indent="0">
              <a:buNone/>
            </a:pPr>
            <a:r>
              <a:rPr lang="en-US" dirty="0"/>
              <a:t>Y. Y. </a:t>
            </a:r>
            <a:r>
              <a:rPr lang="en-US" dirty="0" err="1"/>
              <a:t>Baydilli</a:t>
            </a:r>
            <a:r>
              <a:rPr lang="en-US" dirty="0"/>
              <a:t>, S. </a:t>
            </a:r>
            <a:r>
              <a:rPr lang="en-US" dirty="0" err="1"/>
              <a:t>Bayir</a:t>
            </a:r>
            <a:r>
              <a:rPr lang="en-US" dirty="0"/>
              <a:t>, and I. </a:t>
            </a:r>
            <a:r>
              <a:rPr lang="en-US" dirty="0" err="1"/>
              <a:t>Tuker</a:t>
            </a:r>
            <a:r>
              <a:rPr lang="en-US" dirty="0"/>
              <a:t>, “A hierarchical view of a national stock market as a complex network,” \</a:t>
            </a:r>
            <a:r>
              <a:rPr lang="en-US" dirty="0" err="1"/>
              <a:t>textit</a:t>
            </a:r>
            <a:r>
              <a:rPr lang="en-US" dirty="0"/>
              <a:t>{Economic Computation \&amp; Economic Cybernetics Studies \&amp; Research}, vol. 51, no. 1, pp. 205–222, Jan. 2017.</a:t>
            </a:r>
          </a:p>
          <a:p>
            <a:pPr marL="0" indent="0">
              <a:buNone/>
            </a:pPr>
            <a:r>
              <a:rPr lang="en-US" dirty="0"/>
              <a:t>		</a:t>
            </a:r>
          </a:p>
        </p:txBody>
      </p:sp>
    </p:spTree>
    <p:extLst>
      <p:ext uri="{BB962C8B-B14F-4D97-AF65-F5344CB8AC3E}">
        <p14:creationId xmlns:p14="http://schemas.microsoft.com/office/powerpoint/2010/main" val="3598801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Project Motivations and Objectives</a:t>
            </a:r>
          </a:p>
        </p:txBody>
      </p:sp>
      <p:sp>
        <p:nvSpPr>
          <p:cNvPr id="9" name="Content Placeholder 8">
            <a:extLst>
              <a:ext uri="{FF2B5EF4-FFF2-40B4-BE49-F238E27FC236}">
                <a16:creationId xmlns:a16="http://schemas.microsoft.com/office/drawing/2014/main" id="{661EE144-0F6C-2649-B81A-1334F4AFFB37}"/>
              </a:ext>
            </a:extLst>
          </p:cNvPr>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3338784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Key Elements: Influence</a:t>
            </a:r>
          </a:p>
        </p:txBody>
      </p:sp>
      <p:sp>
        <p:nvSpPr>
          <p:cNvPr id="9" name="Content Placeholder 8">
            <a:extLst>
              <a:ext uri="{FF2B5EF4-FFF2-40B4-BE49-F238E27FC236}">
                <a16:creationId xmlns:a16="http://schemas.microsoft.com/office/drawing/2014/main" id="{661EE144-0F6C-2649-B81A-1334F4AFFB3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54737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Key Elements: Risk</a:t>
            </a:r>
          </a:p>
        </p:txBody>
      </p:sp>
      <p:sp>
        <p:nvSpPr>
          <p:cNvPr id="9" name="Content Placeholder 8">
            <a:extLst>
              <a:ext uri="{FF2B5EF4-FFF2-40B4-BE49-F238E27FC236}">
                <a16:creationId xmlns:a16="http://schemas.microsoft.com/office/drawing/2014/main" id="{661EE144-0F6C-2649-B81A-1334F4AFFB3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67734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Results: Risk</a:t>
            </a:r>
          </a:p>
        </p:txBody>
      </p:sp>
      <p:sp>
        <p:nvSpPr>
          <p:cNvPr id="9" name="Content Placeholder 8">
            <a:extLst>
              <a:ext uri="{FF2B5EF4-FFF2-40B4-BE49-F238E27FC236}">
                <a16:creationId xmlns:a16="http://schemas.microsoft.com/office/drawing/2014/main" id="{661EE144-0F6C-2649-B81A-1334F4AFFB3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9127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Results: Risk</a:t>
            </a:r>
          </a:p>
        </p:txBody>
      </p:sp>
      <p:sp>
        <p:nvSpPr>
          <p:cNvPr id="9" name="Content Placeholder 8">
            <a:extLst>
              <a:ext uri="{FF2B5EF4-FFF2-40B4-BE49-F238E27FC236}">
                <a16:creationId xmlns:a16="http://schemas.microsoft.com/office/drawing/2014/main" id="{661EE144-0F6C-2649-B81A-1334F4AFFB3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24241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Results: Influence</a:t>
            </a:r>
          </a:p>
        </p:txBody>
      </p:sp>
      <p:sp>
        <p:nvSpPr>
          <p:cNvPr id="9" name="Content Placeholder 8">
            <a:extLst>
              <a:ext uri="{FF2B5EF4-FFF2-40B4-BE49-F238E27FC236}">
                <a16:creationId xmlns:a16="http://schemas.microsoft.com/office/drawing/2014/main" id="{661EE144-0F6C-2649-B81A-1334F4AFFB37}"/>
              </a:ext>
            </a:extLst>
          </p:cNvPr>
          <p:cNvSpPr>
            <a:spLocks noGrp="1"/>
          </p:cNvSpPr>
          <p:nvPr>
            <p:ph idx="1"/>
          </p:nvPr>
        </p:nvSpPr>
        <p:spPr/>
        <p:txBody>
          <a:bodyPr/>
          <a:lstStyle/>
          <a:p>
            <a:endParaRPr lang="en-US"/>
          </a:p>
        </p:txBody>
      </p:sp>
      <p:pic>
        <p:nvPicPr>
          <p:cNvPr id="3" name="Picture 2">
            <a:extLst>
              <a:ext uri="{FF2B5EF4-FFF2-40B4-BE49-F238E27FC236}">
                <a16:creationId xmlns:a16="http://schemas.microsoft.com/office/drawing/2014/main" id="{14E52140-081F-3634-F676-965151CC3548}"/>
              </a:ext>
            </a:extLst>
          </p:cNvPr>
          <p:cNvPicPr>
            <a:picLocks noChangeAspect="1"/>
          </p:cNvPicPr>
          <p:nvPr/>
        </p:nvPicPr>
        <p:blipFill>
          <a:blip r:embed="rId4"/>
          <a:stretch>
            <a:fillRect/>
          </a:stretch>
        </p:blipFill>
        <p:spPr>
          <a:xfrm>
            <a:off x="514739" y="2502101"/>
            <a:ext cx="6476222" cy="3885733"/>
          </a:xfrm>
          <a:prstGeom prst="rect">
            <a:avLst/>
          </a:prstGeom>
        </p:spPr>
      </p:pic>
      <p:pic>
        <p:nvPicPr>
          <p:cNvPr id="5" name="Picture 4">
            <a:extLst>
              <a:ext uri="{FF2B5EF4-FFF2-40B4-BE49-F238E27FC236}">
                <a16:creationId xmlns:a16="http://schemas.microsoft.com/office/drawing/2014/main" id="{950BB36A-E30E-1126-2EC7-8B8B18F5A4D0}"/>
              </a:ext>
            </a:extLst>
          </p:cNvPr>
          <p:cNvPicPr>
            <a:picLocks noChangeAspect="1"/>
          </p:cNvPicPr>
          <p:nvPr/>
        </p:nvPicPr>
        <p:blipFill>
          <a:blip r:embed="rId5"/>
          <a:stretch>
            <a:fillRect/>
          </a:stretch>
        </p:blipFill>
        <p:spPr>
          <a:xfrm>
            <a:off x="6667500" y="2862263"/>
            <a:ext cx="5524500" cy="3314700"/>
          </a:xfrm>
          <a:prstGeom prst="rect">
            <a:avLst/>
          </a:prstGeom>
        </p:spPr>
      </p:pic>
      <p:pic>
        <p:nvPicPr>
          <p:cNvPr id="10" name="Picture 9">
            <a:extLst>
              <a:ext uri="{FF2B5EF4-FFF2-40B4-BE49-F238E27FC236}">
                <a16:creationId xmlns:a16="http://schemas.microsoft.com/office/drawing/2014/main" id="{FE5D7BF4-AA2E-6E7C-72FE-AB8D6DFC4AE2}"/>
              </a:ext>
            </a:extLst>
          </p:cNvPr>
          <p:cNvPicPr>
            <a:picLocks noChangeAspect="1"/>
          </p:cNvPicPr>
          <p:nvPr/>
        </p:nvPicPr>
        <p:blipFill>
          <a:blip r:embed="rId6"/>
          <a:stretch>
            <a:fillRect/>
          </a:stretch>
        </p:blipFill>
        <p:spPr>
          <a:xfrm>
            <a:off x="5140390" y="0"/>
            <a:ext cx="5896169" cy="3537701"/>
          </a:xfrm>
          <a:prstGeom prst="rect">
            <a:avLst/>
          </a:prstGeom>
        </p:spPr>
      </p:pic>
    </p:spTree>
    <p:extLst>
      <p:ext uri="{BB962C8B-B14F-4D97-AF65-F5344CB8AC3E}">
        <p14:creationId xmlns:p14="http://schemas.microsoft.com/office/powerpoint/2010/main" val="2255651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Highlights of Results</a:t>
            </a:r>
          </a:p>
        </p:txBody>
      </p:sp>
      <p:sp>
        <p:nvSpPr>
          <p:cNvPr id="9" name="Content Placeholder 8">
            <a:extLst>
              <a:ext uri="{FF2B5EF4-FFF2-40B4-BE49-F238E27FC236}">
                <a16:creationId xmlns:a16="http://schemas.microsoft.com/office/drawing/2014/main" id="{661EE144-0F6C-2649-B81A-1334F4AFFB3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12412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Challenges and Future Work</a:t>
            </a:r>
          </a:p>
        </p:txBody>
      </p:sp>
      <p:sp>
        <p:nvSpPr>
          <p:cNvPr id="9" name="Content Placeholder 8">
            <a:extLst>
              <a:ext uri="{FF2B5EF4-FFF2-40B4-BE49-F238E27FC236}">
                <a16:creationId xmlns:a16="http://schemas.microsoft.com/office/drawing/2014/main" id="{661EE144-0F6C-2649-B81A-1334F4AFFB3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441849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737</TotalTime>
  <Words>1712</Words>
  <Application>Microsoft Office PowerPoint</Application>
  <PresentationFormat>Widescreen</PresentationFormat>
  <Paragraphs>44</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Calibri</vt:lpstr>
      <vt:lpstr>Calibri Light</vt:lpstr>
      <vt:lpstr>Office Theme</vt:lpstr>
      <vt:lpstr>Exploring Stock Market Strategies with Risk and Influence with Complex Networks</vt:lpstr>
      <vt:lpstr>Project Motivations and Objectives</vt:lpstr>
      <vt:lpstr>Key Elements: Influence</vt:lpstr>
      <vt:lpstr>Key Elements: Risk</vt:lpstr>
      <vt:lpstr>Results: Risk</vt:lpstr>
      <vt:lpstr>Results: Risk</vt:lpstr>
      <vt:lpstr>Results: Influence</vt:lpstr>
      <vt:lpstr>Highlights of Results</vt:lpstr>
      <vt:lpstr>Challenges and Future 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Angela Klocke</dc:creator>
  <cp:lastModifiedBy>Rachael Judy</cp:lastModifiedBy>
  <cp:revision>7</cp:revision>
  <dcterms:created xsi:type="dcterms:W3CDTF">2021-01-06T15:17:42Z</dcterms:created>
  <dcterms:modified xsi:type="dcterms:W3CDTF">2024-04-18T23:19:18Z</dcterms:modified>
</cp:coreProperties>
</file>