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2" r:id="rId11"/>
    <p:sldId id="267" r:id="rId12"/>
    <p:sldId id="266" r:id="rId13"/>
    <p:sldId id="269" r:id="rId14"/>
    <p:sldId id="264" r:id="rId15"/>
    <p:sldId id="270" r:id="rId16"/>
    <p:sldId id="271" r:id="rId17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c4c728e0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c4c728e0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960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c4c728e09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c4c728e09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c4c728e0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c4c728e0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c4c728e09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c4c728e09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c4c728e09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c4c728e09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c4c728e09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c4c728e09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c4c728e09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c4c728e09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c4c728e09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c4c728e09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c4c728e09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c4c728e09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c4c728e09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c4c728e09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c4c728e09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c4c728e09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c4c728e09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c4c728e09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c4c728e09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c4c728e09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c4c728e09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c4c728e09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c4c728e0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c4c728e0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2993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2439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5014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5533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1257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4132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955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02846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06416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601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5960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4041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665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2730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35415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20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1989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39735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73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Milestone 4: Presenting Your Findings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7200" dirty="0" err="1"/>
              <a:t>Report</a:t>
            </a:r>
            <a:r>
              <a:rPr lang="pt-PT" sz="7200" dirty="0"/>
              <a:t> </a:t>
            </a:r>
            <a:r>
              <a:rPr lang="pt-PT" sz="7200" dirty="0" err="1"/>
              <a:t>Olympic</a:t>
            </a:r>
            <a:r>
              <a:rPr lang="pt-PT" sz="7200" dirty="0"/>
              <a:t> Sport </a:t>
            </a:r>
            <a:r>
              <a:rPr lang="pt-PT" sz="7200" dirty="0" err="1"/>
              <a:t>Stats</a:t>
            </a:r>
            <a:r>
              <a:rPr lang="pt-PT" sz="14400" dirty="0"/>
              <a:t> </a:t>
            </a:r>
            <a:endParaRPr sz="14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Initial Findings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171217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" name="Picture 3" descr="A graph of blue lines&#10;&#10;Description automatically generated">
            <a:extLst>
              <a:ext uri="{FF2B5EF4-FFF2-40B4-BE49-F238E27FC236}">
                <a16:creationId xmlns:a16="http://schemas.microsoft.com/office/drawing/2014/main" id="{9F8F5CAB-906D-5C71-74C8-53CF1ADF4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774" y="1152475"/>
            <a:ext cx="5498452" cy="381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9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Deeper Analysis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1230658" y="1152475"/>
            <a:ext cx="760164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Example 1: </a:t>
            </a:r>
            <a:r>
              <a:rPr lang="en-US" dirty="0"/>
              <a:t>A female alpine skier, 24 years old, 168 cm's and 64Kg is the average profile for an athlete in this sport, increasing the chances of winning a medal.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Example 2: </a:t>
            </a:r>
            <a:r>
              <a:rPr lang="en-US" dirty="0"/>
              <a:t>A female wrestler, 26 years old, 165 cm's and 60Kg is the average profile for an athlete in this sport, increasing the chance of winning a medal.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These insights create a potential standard for lookouts and coaches when searching for potential athletes across multiple sports.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Initial Findings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48937-3512-9391-1A53-6E06C8225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004268" cy="3416400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5" name="Picture 4" descr="A map of the world&#10;&#10;Description automatically generated">
            <a:extLst>
              <a:ext uri="{FF2B5EF4-FFF2-40B4-BE49-F238E27FC236}">
                <a16:creationId xmlns:a16="http://schemas.microsoft.com/office/drawing/2014/main" id="{631404B2-E795-7638-5652-E70695B6D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046" y="1378422"/>
            <a:ext cx="7056254" cy="36057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Deeper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1285660" y="1152475"/>
            <a:ext cx="754664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Northern countries (which are much more developed) are likely to win more medals than southern countries</a:t>
            </a:r>
            <a:r>
              <a:rPr lang="pt-PT" dirty="0"/>
              <a:t>;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However, there are several reasons for these findings, more data is needed to make an even deeper analysis of these data, such as</a:t>
            </a:r>
            <a:r>
              <a:rPr lang="pt-PT" dirty="0"/>
              <a:t>:</a:t>
            </a:r>
          </a:p>
          <a:p>
            <a:pPr marL="285750" indent="-285750">
              <a:spcBef>
                <a:spcPts val="1200"/>
              </a:spcBef>
            </a:pPr>
            <a:r>
              <a:rPr lang="pt-PT" dirty="0" err="1"/>
              <a:t>Year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entry</a:t>
            </a:r>
            <a:r>
              <a:rPr lang="pt-PT" dirty="0"/>
              <a:t>;</a:t>
            </a:r>
          </a:p>
          <a:p>
            <a:pPr marL="285750" indent="-285750">
              <a:spcBef>
                <a:spcPts val="1200"/>
              </a:spcBef>
            </a:pPr>
            <a:r>
              <a:rPr lang="pt-PT" dirty="0"/>
              <a:t>Money </a:t>
            </a:r>
            <a:r>
              <a:rPr lang="pt-PT" dirty="0" err="1"/>
              <a:t>invested</a:t>
            </a:r>
            <a:r>
              <a:rPr lang="pt-PT" dirty="0"/>
              <a:t>;</a:t>
            </a:r>
          </a:p>
          <a:p>
            <a:pPr marL="285750" indent="-285750">
              <a:spcBef>
                <a:spcPts val="1200"/>
              </a:spcBef>
            </a:pPr>
            <a:r>
              <a:rPr lang="pt-PT" dirty="0" err="1"/>
              <a:t>Geopolitical</a:t>
            </a:r>
            <a:r>
              <a:rPr lang="pt-PT" dirty="0"/>
              <a:t> </a:t>
            </a:r>
            <a:r>
              <a:rPr lang="pt-PT" dirty="0" err="1"/>
              <a:t>situations</a:t>
            </a:r>
            <a:r>
              <a:rPr lang="pt-PT" dirty="0"/>
              <a:t>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Initial Findings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1465984" y="914230"/>
            <a:ext cx="7366316" cy="2557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200"/>
              </a:spcBef>
            </a:pPr>
            <a:r>
              <a:rPr lang="en-US" dirty="0"/>
              <a:t>The female population has raised, starting in 1960;</a:t>
            </a:r>
          </a:p>
          <a:p>
            <a:pPr marL="285750" indent="-285750">
              <a:spcBef>
                <a:spcPts val="1200"/>
              </a:spcBef>
            </a:pPr>
            <a:r>
              <a:rPr lang="en-US" dirty="0"/>
              <a:t>In 1995 the female participation has started to decrease</a:t>
            </a:r>
            <a:endParaRPr lang="pt-P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072BD5-FD6A-BD73-3BC3-C74D2ED17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551" y="1964750"/>
            <a:ext cx="6138905" cy="30261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Final Findings (Result of Hypotheses)</a:t>
            </a: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1271910" y="1152475"/>
            <a:ext cx="756039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200"/>
              </a:spcBef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7D5E4-7DAE-637F-51A3-1A628F86B959}"/>
              </a:ext>
            </a:extLst>
          </p:cNvPr>
          <p:cNvSpPr txBox="1"/>
          <p:nvPr/>
        </p:nvSpPr>
        <p:spPr>
          <a:xfrm>
            <a:off x="1652325" y="1374015"/>
            <a:ext cx="6799560" cy="2336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-381635" algn="l">
              <a:lnSpc>
                <a:spcPct val="90000"/>
              </a:lnSpc>
              <a:buSzPct val="100000"/>
            </a:pPr>
            <a:r>
              <a:rPr lang="en-US" sz="1800" dirty="0"/>
              <a:t>Hypotheses 01: NO - traced a profile it depends on sport, there are several sports where older participants whin more medals;</a:t>
            </a:r>
          </a:p>
          <a:p>
            <a:pPr lvl="0" indent="-381635" algn="l">
              <a:lnSpc>
                <a:spcPct val="90000"/>
              </a:lnSpc>
              <a:buSzPct val="100000"/>
            </a:pPr>
            <a:endParaRPr lang="en-US" sz="1800" dirty="0"/>
          </a:p>
          <a:p>
            <a:pPr lvl="0" indent="-381635" algn="l">
              <a:lnSpc>
                <a:spcPct val="90000"/>
              </a:lnSpc>
              <a:buSzPct val="100000"/>
            </a:pPr>
            <a:r>
              <a:rPr lang="en-US" sz="1800" dirty="0"/>
              <a:t>Hypotheses 02: </a:t>
            </a:r>
            <a:r>
              <a:rPr lang="en-US" dirty="0"/>
              <a:t>YES - </a:t>
            </a:r>
            <a:r>
              <a:rPr lang="en-US" sz="1800" dirty="0"/>
              <a:t>Northern countries win more medals;</a:t>
            </a:r>
          </a:p>
          <a:p>
            <a:pPr lvl="0" indent="-381635" algn="l">
              <a:lnSpc>
                <a:spcPct val="90000"/>
              </a:lnSpc>
              <a:buSzPct val="100000"/>
            </a:pPr>
            <a:endParaRPr lang="en-US" sz="1800" dirty="0"/>
          </a:p>
          <a:p>
            <a:pPr lvl="0" indent="-381635" algn="l">
              <a:lnSpc>
                <a:spcPct val="90000"/>
              </a:lnSpc>
              <a:buSzPct val="100000"/>
            </a:pPr>
            <a:r>
              <a:rPr lang="en-US" sz="1800" dirty="0"/>
              <a:t>Hypotheses 03: YES - Developed countries win more medals;</a:t>
            </a:r>
          </a:p>
          <a:p>
            <a:pPr lvl="0" indent="-381635" algn="l">
              <a:lnSpc>
                <a:spcPct val="90000"/>
              </a:lnSpc>
              <a:buSzPct val="100000"/>
            </a:pPr>
            <a:endParaRPr lang="en-US" sz="1800" dirty="0"/>
          </a:p>
          <a:p>
            <a:pPr lvl="0" indent="-381635" algn="l">
              <a:lnSpc>
                <a:spcPct val="90000"/>
              </a:lnSpc>
              <a:buSzPct val="100000"/>
            </a:pPr>
            <a:r>
              <a:rPr lang="en-US" sz="1800" dirty="0"/>
              <a:t>Hypotheses 04: YES - The ratio of male to female participants decreased.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Recommendations</a:t>
            </a:r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1292534" y="1152475"/>
            <a:ext cx="753976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Olympic Organizing Committee should help underdeveloped countries invest more in their athletes and make diversity a brand of the events;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The Olympiad Organizing Committee should promote equality between male and female and keep encouraging more female to join the Olympics.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20"/>
              <a:t>Contents</a:t>
            </a:r>
            <a:endParaRPr sz="272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963168" y="1152475"/>
            <a:ext cx="786913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 dirty="0"/>
              <a:t>Questions/Hypotheses/Approach;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 dirty="0"/>
              <a:t>Technical Challenges;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 dirty="0"/>
              <a:t>Presenting Entity Relationship Diagram (ERD);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 dirty="0"/>
              <a:t>Findings/Deeper Analysis;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 dirty="0"/>
              <a:t>Hypotheses Results.</a:t>
            </a:r>
            <a:endParaRPr sz="25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Section 1: Questions to Answer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938784" y="1706879"/>
            <a:ext cx="7893516" cy="2861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457200" lvl="0" indent="-381635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381" dirty="0"/>
              <a:t>Q1: </a:t>
            </a:r>
            <a:r>
              <a:rPr lang="en-US" sz="4381" dirty="0"/>
              <a:t>How relevant are the physiognomy characteristics of winner athletes</a:t>
            </a:r>
            <a:r>
              <a:rPr lang="pt-BR" sz="4381" dirty="0"/>
              <a:t>?</a:t>
            </a:r>
          </a:p>
          <a:p>
            <a:pPr marL="457200" lvl="0" indent="-381635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sz="4381" dirty="0"/>
          </a:p>
          <a:p>
            <a:pPr indent="-381635">
              <a:buSzPct val="100000"/>
            </a:pPr>
            <a:r>
              <a:rPr lang="pt-BR" sz="4400" dirty="0"/>
              <a:t>Q2: </a:t>
            </a:r>
            <a:r>
              <a:rPr lang="en-US" sz="4400" dirty="0"/>
              <a:t>Which geographic locations gathered more medals</a:t>
            </a:r>
            <a:r>
              <a:rPr lang="pt-BR" sz="4400" dirty="0"/>
              <a:t>?</a:t>
            </a:r>
          </a:p>
          <a:p>
            <a:pPr indent="-381635">
              <a:buSzPct val="100000"/>
            </a:pPr>
            <a:endParaRPr sz="4400" dirty="0"/>
          </a:p>
          <a:p>
            <a:pPr marL="457200" lvl="0" indent="-381635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381" dirty="0"/>
              <a:t>Q3: </a:t>
            </a:r>
            <a:r>
              <a:rPr lang="en-US" sz="4381" dirty="0"/>
              <a:t>What is the relationship between sport and country</a:t>
            </a:r>
            <a:r>
              <a:rPr lang="pt-BR" sz="4381" dirty="0"/>
              <a:t>?</a:t>
            </a:r>
          </a:p>
          <a:p>
            <a:pPr marL="457200" lvl="0" indent="-381635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pt-BR" sz="4381" dirty="0"/>
          </a:p>
          <a:p>
            <a:pPr marL="457200" lvl="0" indent="-381635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381" dirty="0"/>
              <a:t>Q4: </a:t>
            </a:r>
            <a:r>
              <a:rPr lang="en-US" sz="4381" dirty="0"/>
              <a:t>Can we assume that women and men reached equality of participants over the last years?</a:t>
            </a:r>
            <a:endParaRPr sz="438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Section 2 Initial Hypotheses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1255776" y="1152475"/>
            <a:ext cx="757652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81635" algn="l">
              <a:lnSpc>
                <a:spcPct val="90000"/>
              </a:lnSpc>
              <a:buSzPct val="100000"/>
            </a:pPr>
            <a:r>
              <a:rPr lang="pt-BR" sz="2400" dirty="0"/>
              <a:t>Hypotheses 01: Younger participants win more medals;</a:t>
            </a:r>
          </a:p>
          <a:p>
            <a:pPr lvl="0" indent="-381635" algn="l">
              <a:lnSpc>
                <a:spcPct val="90000"/>
              </a:lnSpc>
              <a:buSzPct val="100000"/>
            </a:pPr>
            <a:endParaRPr sz="2400" dirty="0"/>
          </a:p>
          <a:p>
            <a:pPr lvl="0" indent="-381635" algn="l">
              <a:lnSpc>
                <a:spcPct val="90000"/>
              </a:lnSpc>
              <a:buSzPct val="100000"/>
            </a:pPr>
            <a:r>
              <a:rPr lang="pt-BR" sz="2400" dirty="0"/>
              <a:t>Hypotheses 02: Northern countries win more medals;</a:t>
            </a:r>
          </a:p>
          <a:p>
            <a:pPr lvl="0" indent="-381635" algn="l">
              <a:lnSpc>
                <a:spcPct val="90000"/>
              </a:lnSpc>
              <a:buSzPct val="100000"/>
            </a:pPr>
            <a:endParaRPr sz="2400" dirty="0"/>
          </a:p>
          <a:p>
            <a:pPr lvl="0" indent="-381635" algn="l">
              <a:lnSpc>
                <a:spcPct val="90000"/>
              </a:lnSpc>
              <a:buSzPct val="100000"/>
            </a:pPr>
            <a:r>
              <a:rPr lang="pt-BR" sz="2400" dirty="0"/>
              <a:t>Hypotheses 03: Developed countries win more medals;</a:t>
            </a:r>
          </a:p>
          <a:p>
            <a:pPr lvl="0" indent="-381635" algn="l">
              <a:lnSpc>
                <a:spcPct val="90000"/>
              </a:lnSpc>
              <a:buSzPct val="100000"/>
            </a:pPr>
            <a:endParaRPr lang="pt-BR" sz="2400" dirty="0"/>
          </a:p>
          <a:p>
            <a:pPr lvl="0" indent="-381635" algn="l">
              <a:lnSpc>
                <a:spcPct val="90000"/>
              </a:lnSpc>
              <a:buSzPct val="100000"/>
            </a:pPr>
            <a:r>
              <a:rPr lang="pt-BR" sz="2400" dirty="0"/>
              <a:t>Hypotheses 04: </a:t>
            </a:r>
            <a:r>
              <a:rPr lang="en-US" sz="2400" dirty="0"/>
              <a:t>The ratio of male to female participants decreased.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Section 3: Data Analysis Approach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902208" y="1152475"/>
            <a:ext cx="793009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6957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400" dirty="0"/>
              <a:t>A1: </a:t>
            </a:r>
            <a:r>
              <a:rPr lang="en-US" sz="2400" dirty="0"/>
              <a:t>Multiple queries gathering basic statistics</a:t>
            </a:r>
            <a:r>
              <a:rPr lang="pt-BR" sz="2400" dirty="0"/>
              <a:t>.</a:t>
            </a:r>
          </a:p>
          <a:p>
            <a:pPr marL="457200" lvl="0" indent="-36957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sz="2400" dirty="0"/>
          </a:p>
          <a:p>
            <a:pPr marL="457200" lvl="0" indent="-36957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400" dirty="0"/>
              <a:t>A2: Calculating averages, std. Deviations, min and max over the physic characteristics;</a:t>
            </a:r>
          </a:p>
          <a:p>
            <a:pPr marL="457200" lvl="0" indent="-36957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pt-BR" sz="2400" dirty="0"/>
          </a:p>
          <a:p>
            <a:pPr marL="457200" lvl="0" indent="-36957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400" dirty="0"/>
              <a:t>A3: The construction of multiple graphics.</a:t>
            </a:r>
            <a:endParaRPr sz="2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Technical Challenges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1255776" y="1152475"/>
            <a:ext cx="757652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 dirty="0"/>
              <a:t>More data is needed to draw deeper conclusions. Developed countries win more medals, but why?;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pt-BR" sz="2400" dirty="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Queries with multiple conditions tend to take a long time to produce results</a:t>
            </a:r>
            <a:r>
              <a:rPr lang="pt-BR" sz="2400" dirty="0"/>
              <a:t>;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pt-BR" sz="2400" dirty="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 dirty="0"/>
              <a:t>Free SQL platforms are very limited.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Entity Relationship Diagram (ERD)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B16A36-4E2D-488C-41F7-25FE8C5FD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372" y="1550581"/>
            <a:ext cx="7434410" cy="28141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Initial Findings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1109472" y="1152475"/>
            <a:ext cx="772282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 algn="just">
              <a:lnSpc>
                <a:spcPct val="100000"/>
              </a:lnSpc>
              <a:buSzPts val="2400"/>
            </a:pPr>
            <a:r>
              <a:rPr lang="en-US" sz="2400" dirty="0">
                <a:sym typeface="Arial"/>
              </a:rPr>
              <a:t>Based on the Avg., Std., Min and Max, it was possible to trace the first physical physiognomy for frequent medal winners;</a:t>
            </a:r>
          </a:p>
          <a:p>
            <a:pPr indent="-381000" algn="just">
              <a:lnSpc>
                <a:spcPct val="100000"/>
              </a:lnSpc>
              <a:buSzPts val="2400"/>
            </a:pPr>
            <a:r>
              <a:rPr lang="en-US" sz="2400" dirty="0">
                <a:sym typeface="Arial"/>
              </a:rPr>
              <a:t>There doesn't seem to be a correlation between northern countries winning more winter events and southern countries winning summer events;</a:t>
            </a:r>
          </a:p>
          <a:p>
            <a:pPr indent="-381000" algn="just">
              <a:lnSpc>
                <a:spcPct val="100000"/>
              </a:lnSpc>
              <a:buSzPts val="2400"/>
            </a:pPr>
            <a:r>
              <a:rPr lang="pt-PT" sz="2400" dirty="0" err="1">
                <a:sym typeface="Arial"/>
              </a:rPr>
              <a:t>Developed</a:t>
            </a:r>
            <a:r>
              <a:rPr lang="pt-PT" sz="2400" dirty="0">
                <a:sym typeface="Arial"/>
              </a:rPr>
              <a:t> countries </a:t>
            </a:r>
            <a:r>
              <a:rPr lang="pt-PT" sz="2400" dirty="0" err="1">
                <a:sym typeface="Arial"/>
              </a:rPr>
              <a:t>win</a:t>
            </a:r>
            <a:r>
              <a:rPr lang="pt-PT" sz="2400" dirty="0">
                <a:sym typeface="Arial"/>
              </a:rPr>
              <a:t> more </a:t>
            </a:r>
            <a:r>
              <a:rPr lang="pt-PT" sz="2400" dirty="0" err="1">
                <a:sym typeface="Arial"/>
              </a:rPr>
              <a:t>medals</a:t>
            </a:r>
            <a:r>
              <a:rPr lang="pt-PT" sz="2400" dirty="0">
                <a:sym typeface="Arial"/>
              </a:rPr>
              <a:t> </a:t>
            </a:r>
            <a:r>
              <a:rPr lang="pt-PT" sz="2400" dirty="0" err="1">
                <a:sym typeface="Arial"/>
              </a:rPr>
              <a:t>than</a:t>
            </a:r>
            <a:r>
              <a:rPr lang="pt-PT" sz="2400" dirty="0">
                <a:sym typeface="Arial"/>
              </a:rPr>
              <a:t> </a:t>
            </a:r>
            <a:r>
              <a:rPr lang="pt-PT" sz="2400" dirty="0" err="1">
                <a:sym typeface="Arial"/>
              </a:rPr>
              <a:t>others</a:t>
            </a:r>
            <a:r>
              <a:rPr lang="pt-PT" sz="2400" dirty="0">
                <a:sym typeface="Arial"/>
              </a:rPr>
              <a:t>;</a:t>
            </a:r>
            <a:endParaRPr sz="2400" dirty="0">
              <a:sym typeface="Arial"/>
            </a:endParaRPr>
          </a:p>
          <a:p>
            <a:pPr indent="-381000" algn="just">
              <a:lnSpc>
                <a:spcPct val="100000"/>
              </a:lnSpc>
              <a:buSzPts val="2400"/>
            </a:pPr>
            <a:r>
              <a:rPr lang="en-US" sz="2400" dirty="0">
                <a:sym typeface="Arial"/>
              </a:rPr>
              <a:t>The ratio of male to female participants has decreased, but the gap has widened in recent years.</a:t>
            </a: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Initial Findings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171217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 descr="A graph of blue lines&#10;&#10;Description automatically generated">
            <a:extLst>
              <a:ext uri="{FF2B5EF4-FFF2-40B4-BE49-F238E27FC236}">
                <a16:creationId xmlns:a16="http://schemas.microsoft.com/office/drawing/2014/main" id="{6D9E6B12-66A3-74EB-C499-5A3EB8480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582" y="1152475"/>
            <a:ext cx="5230836" cy="383527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60</TotalTime>
  <Words>581</Words>
  <Application>Microsoft Office PowerPoint</Application>
  <PresentationFormat>On-screen Show (16:9)</PresentationFormat>
  <Paragraphs>71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Corbel</vt:lpstr>
      <vt:lpstr>Arial</vt:lpstr>
      <vt:lpstr>Parallax</vt:lpstr>
      <vt:lpstr>Milestone 4: Presenting Your Findings  </vt:lpstr>
      <vt:lpstr>Contents</vt:lpstr>
      <vt:lpstr>Section 1: Questions to Answer  </vt:lpstr>
      <vt:lpstr>Section 2 Initial Hypotheses  </vt:lpstr>
      <vt:lpstr>Section 3: Data Analysis Approach  </vt:lpstr>
      <vt:lpstr>Technical Challenges  </vt:lpstr>
      <vt:lpstr>Entity Relationship Diagram (ERD)  </vt:lpstr>
      <vt:lpstr>Initial Findings  </vt:lpstr>
      <vt:lpstr>Initial Findings  </vt:lpstr>
      <vt:lpstr>Initial Findings  </vt:lpstr>
      <vt:lpstr>Deeper Analysis  </vt:lpstr>
      <vt:lpstr>Initial Findings  </vt:lpstr>
      <vt:lpstr>Deeper Analysis </vt:lpstr>
      <vt:lpstr>Initial Findings  </vt:lpstr>
      <vt:lpstr>Final Findings (Result of Hypotheses)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Renato Barbosa</cp:lastModifiedBy>
  <cp:revision>4</cp:revision>
  <dcterms:modified xsi:type="dcterms:W3CDTF">2024-06-11T19:25:03Z</dcterms:modified>
</cp:coreProperties>
</file>