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a8bb769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1a8bb76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a8bb76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1a8bb76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a8bb76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a8bb76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1a8bb76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1a8bb76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a17ce8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a17ce8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0514f3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0514f3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a17ce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a17ce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7f85a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a7f85a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a8bb76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a8bb76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a8bb769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a8bb769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a8bb769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a8bb769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a8bb7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1a8bb7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Variance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Group Variability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each value in the group and subtract the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Square the new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Sum the squared values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0" y="3586675"/>
            <a:ext cx="8056500" cy="11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square of the differences between each group mean and the grand mean, multiplied by sample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Divide Between Sum of Squares by degrees of freedom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Degrees of freedom  = sample size - 1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1275"/>
            <a:ext cx="354988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variation of each observation from group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up differences, square them, then total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the “Sum of Squares Within Groups”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1852450" y="3507825"/>
            <a:ext cx="4966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A2A2A"/>
                </a:solidFill>
                <a:highlight>
                  <a:srgbClr val="FFFFFF"/>
                </a:highlight>
              </a:rPr>
              <a:t>SS</a:t>
            </a:r>
            <a:r>
              <a:rPr lang="en" sz="850">
                <a:solidFill>
                  <a:srgbClr val="2A2A2A"/>
                </a:solidFill>
                <a:highlight>
                  <a:srgbClr val="FFFFFF"/>
                </a:highlight>
              </a:rPr>
              <a:t>R</a:t>
            </a:r>
            <a:r>
              <a:rPr lang="en" sz="1150">
                <a:solidFill>
                  <a:srgbClr val="2A2A2A"/>
                </a:solidFill>
                <a:highlight>
                  <a:srgbClr val="FFFFFF"/>
                </a:highlight>
              </a:rPr>
              <a:t> = </a:t>
            </a:r>
            <a:r>
              <a:rPr i="1" lang="en" sz="1150">
                <a:solidFill>
                  <a:srgbClr val="2A2A2A"/>
                </a:solidFill>
                <a:highlight>
                  <a:srgbClr val="FFFFFF"/>
                </a:highlight>
              </a:rPr>
              <a:t>s</a:t>
            </a:r>
            <a:r>
              <a:rPr lang="en" sz="850">
                <a:solidFill>
                  <a:srgbClr val="2A2A2A"/>
                </a:solidFill>
                <a:highlight>
                  <a:srgbClr val="FFFFFF"/>
                </a:highlight>
              </a:rPr>
              <a:t>2group1</a:t>
            </a:r>
            <a:r>
              <a:rPr lang="en" sz="1150">
                <a:solidFill>
                  <a:srgbClr val="2A2A2A"/>
                </a:solidFill>
                <a:highlight>
                  <a:srgbClr val="FFFFFF"/>
                </a:highlight>
              </a:rPr>
              <a:t> (</a:t>
            </a:r>
            <a:r>
              <a:rPr i="1" lang="en" sz="1150">
                <a:solidFill>
                  <a:srgbClr val="2A2A2A"/>
                </a:solidFill>
                <a:highlight>
                  <a:srgbClr val="FFFFFF"/>
                </a:highlight>
              </a:rPr>
              <a:t>n</a:t>
            </a:r>
            <a:r>
              <a:rPr lang="en" sz="850">
                <a:solidFill>
                  <a:srgbClr val="2A2A2A"/>
                </a:solidFill>
                <a:highlight>
                  <a:srgbClr val="FFFFFF"/>
                </a:highlight>
              </a:rPr>
              <a:t>group1</a:t>
            </a:r>
            <a:r>
              <a:rPr lang="en" sz="1150">
                <a:solidFill>
                  <a:srgbClr val="2A2A2A"/>
                </a:solidFill>
                <a:highlight>
                  <a:srgbClr val="FFFFFF"/>
                </a:highlight>
              </a:rPr>
              <a:t> – 1) + </a:t>
            </a:r>
            <a:r>
              <a:rPr i="1" lang="en" sz="1150">
                <a:solidFill>
                  <a:srgbClr val="2A2A2A"/>
                </a:solidFill>
                <a:highlight>
                  <a:srgbClr val="FFFFFF"/>
                </a:highlight>
              </a:rPr>
              <a:t>s</a:t>
            </a:r>
            <a:r>
              <a:rPr lang="en" sz="850">
                <a:solidFill>
                  <a:srgbClr val="2A2A2A"/>
                </a:solidFill>
                <a:highlight>
                  <a:srgbClr val="FFFFFF"/>
                </a:highlight>
              </a:rPr>
              <a:t>2group2</a:t>
            </a:r>
            <a:r>
              <a:rPr lang="en" sz="1150">
                <a:solidFill>
                  <a:srgbClr val="2A2A2A"/>
                </a:solidFill>
                <a:highlight>
                  <a:srgbClr val="FFFFFF"/>
                </a:highlight>
              </a:rPr>
              <a:t> (</a:t>
            </a:r>
            <a:r>
              <a:rPr i="1" lang="en" sz="1150">
                <a:solidFill>
                  <a:srgbClr val="2A2A2A"/>
                </a:solidFill>
                <a:highlight>
                  <a:srgbClr val="FFFFFF"/>
                </a:highlight>
              </a:rPr>
              <a:t>n</a:t>
            </a:r>
            <a:r>
              <a:rPr lang="en" sz="850">
                <a:solidFill>
                  <a:srgbClr val="2A2A2A"/>
                </a:solidFill>
                <a:highlight>
                  <a:srgbClr val="FFFFFF"/>
                </a:highlight>
              </a:rPr>
              <a:t>group2</a:t>
            </a:r>
            <a:r>
              <a:rPr lang="en" sz="1150">
                <a:solidFill>
                  <a:srgbClr val="2A2A2A"/>
                </a:solidFill>
                <a:highlight>
                  <a:srgbClr val="FFFFFF"/>
                </a:highlight>
              </a:rPr>
              <a:t> – 1) + </a:t>
            </a:r>
            <a:r>
              <a:rPr i="1" lang="en" sz="1150">
                <a:solidFill>
                  <a:srgbClr val="2A2A2A"/>
                </a:solidFill>
                <a:highlight>
                  <a:srgbClr val="FFFFFF"/>
                </a:highlight>
              </a:rPr>
              <a:t>s</a:t>
            </a:r>
            <a:r>
              <a:rPr lang="en" sz="850">
                <a:solidFill>
                  <a:srgbClr val="2A2A2A"/>
                </a:solidFill>
                <a:highlight>
                  <a:srgbClr val="FFFFFF"/>
                </a:highlight>
              </a:rPr>
              <a:t>2group3</a:t>
            </a:r>
            <a:r>
              <a:rPr lang="en" sz="1150">
                <a:solidFill>
                  <a:srgbClr val="2A2A2A"/>
                </a:solidFill>
                <a:highlight>
                  <a:srgbClr val="FFFFFF"/>
                </a:highlight>
              </a:rPr>
              <a:t> (</a:t>
            </a:r>
            <a:r>
              <a:rPr i="1" lang="en" sz="1150">
                <a:solidFill>
                  <a:srgbClr val="2A2A2A"/>
                </a:solidFill>
                <a:highlight>
                  <a:srgbClr val="FFFFFF"/>
                </a:highlight>
              </a:rPr>
              <a:t>n</a:t>
            </a:r>
            <a:r>
              <a:rPr lang="en" sz="850">
                <a:solidFill>
                  <a:srgbClr val="2A2A2A"/>
                </a:solidFill>
                <a:highlight>
                  <a:srgbClr val="FFFFFF"/>
                </a:highlight>
              </a:rPr>
              <a:t>group3</a:t>
            </a:r>
            <a:r>
              <a:rPr lang="en" sz="1150">
                <a:solidFill>
                  <a:srgbClr val="2A2A2A"/>
                </a:solidFill>
                <a:highlight>
                  <a:srgbClr val="FFFFFF"/>
                </a:highlight>
              </a:rPr>
              <a:t> – 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6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Value (y-hat) - Actual value (y) = Residual (e)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to check model fit, assumptions, missing variables,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874" y="1371597"/>
            <a:ext cx="2399950" cy="20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	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6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compare the means of multiple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Similar to T-Test, just more than two groups compared.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Three separate franchise </a:t>
            </a:r>
            <a:r>
              <a:rPr lang="en"/>
              <a:t>restaurants</a:t>
            </a:r>
            <a:r>
              <a:rPr lang="en"/>
              <a:t> have reported three separate average monthly cost figures.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 1: $15,000, Store 2: $21,000, Store 3:$ 18,000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this difference statistically significant, or are the differences being caused by random chance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Ho: All store means are identical (M1=M2=M3)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 mean of one or more stores is reporting different costs in a </a:t>
            </a:r>
            <a:r>
              <a:rPr lang="en"/>
              <a:t>statistically</a:t>
            </a:r>
            <a:r>
              <a:rPr lang="en"/>
              <a:t> </a:t>
            </a:r>
            <a:r>
              <a:rPr lang="en"/>
              <a:t>significant</a:t>
            </a:r>
            <a:r>
              <a:rPr lang="en"/>
              <a:t> way.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950" y="1605338"/>
            <a:ext cx="3828299" cy="19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Assumptions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Variables: Qualitative (categories) and Quantitative (numeric) - How are qualitative </a:t>
            </a:r>
            <a:r>
              <a:rPr lang="en"/>
              <a:t>variables</a:t>
            </a:r>
            <a:r>
              <a:rPr lang="en"/>
              <a:t> impacting quantitative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Independence:  Samples are randomly selected and there is no overlap between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Normality: Residuals (Predictions - Actual) are normally distributed*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Homogenous variance: </a:t>
            </a:r>
            <a:r>
              <a:rPr lang="en"/>
              <a:t>Variance</a:t>
            </a:r>
            <a:r>
              <a:rPr lang="en"/>
              <a:t> must be the same in each group /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uses the F-Statistic and f-Distribution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find the F-statistic by dividing the “between-group variability” by the within-group variability”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3004650"/>
            <a:ext cx="2235200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8"/>
          <p:cNvCxnSpPr>
            <a:stCxn id="91" idx="0"/>
            <a:endCxn id="91" idx="2"/>
          </p:cNvCxnSpPr>
          <p:nvPr/>
        </p:nvCxnSpPr>
        <p:spPr>
          <a:xfrm>
            <a:off x="4013200" y="3004650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75" y="3004650"/>
            <a:ext cx="2235200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8"/>
          <p:cNvCxnSpPr>
            <a:stCxn id="93" idx="0"/>
            <a:endCxn id="93" idx="2"/>
          </p:cNvCxnSpPr>
          <p:nvPr/>
        </p:nvCxnSpPr>
        <p:spPr>
          <a:xfrm>
            <a:off x="1720675" y="3004650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725" y="3004650"/>
            <a:ext cx="2235200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>
            <a:stCxn id="95" idx="0"/>
            <a:endCxn id="95" idx="2"/>
          </p:cNvCxnSpPr>
          <p:nvPr/>
        </p:nvCxnSpPr>
        <p:spPr>
          <a:xfrm>
            <a:off x="7423325" y="3004650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522700"/>
            <a:ext cx="2235200" cy="167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>
            <a:stCxn id="97" idx="0"/>
            <a:endCxn id="97" idx="2"/>
          </p:cNvCxnSpPr>
          <p:nvPr/>
        </p:nvCxnSpPr>
        <p:spPr>
          <a:xfrm>
            <a:off x="4013200" y="522700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>
            <a:stCxn id="97" idx="0"/>
          </p:cNvCxnSpPr>
          <p:nvPr/>
        </p:nvCxnSpPr>
        <p:spPr>
          <a:xfrm>
            <a:off x="4013200" y="522700"/>
            <a:ext cx="10386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 rot="10800000">
            <a:off x="4710725" y="669225"/>
            <a:ext cx="7608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 txBox="1"/>
          <p:nvPr/>
        </p:nvSpPr>
        <p:spPr>
          <a:xfrm>
            <a:off x="5681325" y="669225"/>
            <a:ext cx="285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Within group variability (sum of squared differences between all observations and sample mean)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5188125" y="3004650"/>
            <a:ext cx="13200" cy="18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>
            <a:stCxn id="95" idx="0"/>
          </p:cNvCxnSpPr>
          <p:nvPr/>
        </p:nvCxnSpPr>
        <p:spPr>
          <a:xfrm rot="10800000">
            <a:off x="5209025" y="3004650"/>
            <a:ext cx="22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2807925" y="2269975"/>
            <a:ext cx="2270100" cy="11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 txBox="1"/>
          <p:nvPr/>
        </p:nvSpPr>
        <p:spPr>
          <a:xfrm>
            <a:off x="1010325" y="1798900"/>
            <a:ext cx="33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Grand Mean (Mean of group means)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812675" y="1784475"/>
            <a:ext cx="308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Between group variability (sum of squared differences between group means and grand mean)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>
            <a:off x="6678800" y="2689850"/>
            <a:ext cx="13110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= variation between sample means / variation within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 = SSW / SSB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variance between samples is greater than the variance found inside values, we have evidence of unequal means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Degrees of freedom: N - k, or the sum of degrees of freedom from each group (n-1)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= number of degrees of freedom per sample (N - 1) minus number of samples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Grand Mean and Between Group Variability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 = 1,2,3,4, Mean = 2.5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S2 = 2,4,8,10, Mean =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S3 = 10,10,10,10, Mean =10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2.5 + 6 + 10 =18.5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18.5 / 3 = </a:t>
            </a:r>
            <a:r>
              <a:rPr b="1" lang="en"/>
              <a:t>6.17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0507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Group Variability: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Difference between group mean(s) and grand mean.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1272205" y="3996184"/>
            <a:ext cx="659958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