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Economica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6E438C-A156-42CD-804B-04ACE438C045}">
  <a:tblStyle styleId="{4B6E438C-A156-42CD-804B-04ACE438C0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Economica-bold.fntdata"/><Relationship Id="rId52" Type="http://schemas.openxmlformats.org/officeDocument/2006/relationships/font" Target="fonts/Economica-regular.fntdata"/><Relationship Id="rId11" Type="http://schemas.openxmlformats.org/officeDocument/2006/relationships/slide" Target="slides/slide5.xml"/><Relationship Id="rId55" Type="http://schemas.openxmlformats.org/officeDocument/2006/relationships/font" Target="fonts/Economica-boldItalic.fntdata"/><Relationship Id="rId10" Type="http://schemas.openxmlformats.org/officeDocument/2006/relationships/slide" Target="slides/slide4.xml"/><Relationship Id="rId54" Type="http://schemas.openxmlformats.org/officeDocument/2006/relationships/font" Target="fonts/Economica-italic.fntdata"/><Relationship Id="rId13" Type="http://schemas.openxmlformats.org/officeDocument/2006/relationships/slide" Target="slides/slide7.xml"/><Relationship Id="rId57" Type="http://schemas.openxmlformats.org/officeDocument/2006/relationships/font" Target="fonts/OpenSans-bold.fntdata"/><Relationship Id="rId12" Type="http://schemas.openxmlformats.org/officeDocument/2006/relationships/slide" Target="slides/slide6.xml"/><Relationship Id="rId56" Type="http://schemas.openxmlformats.org/officeDocument/2006/relationships/font" Target="fonts/OpenSans-regular.fntdata"/><Relationship Id="rId15" Type="http://schemas.openxmlformats.org/officeDocument/2006/relationships/slide" Target="slides/slide9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58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e8c3a29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e8c3a29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e8c3a2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e8c3a2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e8c3a29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e8c3a2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9c155c1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59c155c1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e8c3a29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e8c3a29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e8c3a2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e8c3a2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e8c3a29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e8c3a2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9c155c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9c155c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e8c3a29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6e8c3a2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9c155c17_1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9c155c17_1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e8c3a2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e8c3a2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59c155c17_1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59c155c17_1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59c155c17_1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59c155c17_1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59c155c17_1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59c155c17_1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9c155c17_1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59c155c17_1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59c155c17_1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59c155c17_1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e8c3a29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e8c3a29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6e8c3a2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6e8c3a2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59c155c1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59c155c1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e8c3a29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6e8c3a29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59c155bb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59c155b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e8c3a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6e8c3a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59c155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59c155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59c155bb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59c155b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59c155c17_1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59c155c17_1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59c155bb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59c155bb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59c155b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59c155b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59c155b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59c155b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59c155b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59c155b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59c155c17_1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59c155c17_1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59c155bb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59c155bb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59c155c17_1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59c155c17_1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59c155c1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59c155c1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59c155bb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59c155bb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59c155c17_1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59c155c17_1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59c155c17_1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59c155c17_1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59c155c17_1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59c155c17_1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59c155c17_1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59c155c17_1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59c155c17_1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59c155c17_1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e8c3a2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e8c3a2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e8c3a29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e8c3a29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9c155c1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9c155c1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9c155c1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9c155c1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9c155c1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59c155c1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</a:t>
            </a:r>
            <a:r>
              <a:rPr lang="en"/>
              <a:t>ve</a:t>
            </a:r>
            <a:r>
              <a:rPr lang="en"/>
              <a:t> Statistics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Data Numerically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Median: The midpoint in an ordered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Series = 5, 1, 3, 2,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Ordered series = 1, 2, 3, 4,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Median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even, take the mean of the two middle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1, 2, 3, 4, 5, 6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Median = (3 + 4) / 2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025" y="142125"/>
            <a:ext cx="2722275" cy="9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025" y="1215225"/>
            <a:ext cx="2722275" cy="94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1963" y="2571738"/>
            <a:ext cx="22383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Mode: The most frequently </a:t>
            </a:r>
            <a:r>
              <a:rPr lang="en"/>
              <a:t>occurring</a:t>
            </a:r>
            <a:r>
              <a:rPr lang="en"/>
              <a:t> value in a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Series = (0, 1, 2, 3, 4,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 = N/A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Series = (0, 1, 1, 3,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Series = (0, 0, 1, 1, 3, 4,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 = 0 and 1, making this “bimodal”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981" y="2141306"/>
            <a:ext cx="3151975" cy="21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</a:t>
            </a:r>
            <a:r>
              <a:rPr lang="en"/>
              <a:t>Dispersion</a:t>
            </a:r>
            <a:r>
              <a:rPr lang="en"/>
              <a:t> / Spread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Standard deviation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14864"/>
          <a:stretch/>
        </p:blipFill>
        <p:spPr>
          <a:xfrm>
            <a:off x="1012775" y="1932300"/>
            <a:ext cx="6619875" cy="32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Dispersion / Spread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Standard deviation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50" y="2231100"/>
            <a:ext cx="4471550" cy="23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826" y="2286227"/>
            <a:ext cx="4162326" cy="222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Dispersion / Spread: </a:t>
            </a:r>
            <a:r>
              <a:rPr lang="en"/>
              <a:t>Variance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= (1, 2, 3, 4, 5, 6, 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Subtract the mean from each x-value and square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(1-4)^2 + (2-4)^2 + (3-4)^2….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up the squared products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Divide the sum of the squared products by N if the variance is being calculated for a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Divide the sum of the squared products by n -1 if the variance is being calculated for a sample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275" y="1017725"/>
            <a:ext cx="3318025" cy="10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Dispersion: Standard Deviation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square-root of variance to find the standard deviation of a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Better than variance because it is scaled in the original series’ units, not units squared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Standardized so that spread and extremeness can be compared between series /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375" y="2827345"/>
            <a:ext cx="3611250" cy="22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Association: Covariance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how two variables move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Difficult to interpret, so use correlation instead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175" y="2725979"/>
            <a:ext cx="6073651" cy="22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2293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863550"/>
            <a:ext cx="3978900" cy="3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Calculate means of x and 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Subtract the mean of each variable from each observation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Multiply each x-xbar by each y-ybar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Sum the products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Divide by the </a:t>
            </a:r>
            <a:r>
              <a:rPr b="1" lang="en" sz="2000"/>
              <a:t>number of observations</a:t>
            </a:r>
            <a:r>
              <a:rPr lang="en" sz="2000"/>
              <a:t> </a:t>
            </a:r>
            <a:r>
              <a:rPr b="1" lang="en" sz="2000"/>
              <a:t>if population</a:t>
            </a:r>
            <a:r>
              <a:rPr lang="en" sz="2000"/>
              <a:t>, or </a:t>
            </a:r>
            <a:r>
              <a:rPr b="1" lang="en" sz="2000"/>
              <a:t>n-1 if a sample</a:t>
            </a:r>
            <a:endParaRPr b="1" sz="2000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925" y="1109150"/>
            <a:ext cx="3809925" cy="135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932" y="2858175"/>
            <a:ext cx="4041743" cy="14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Association: Correlation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29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 between -1 and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= Perfect positive correlation (upward sloping)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= No correlation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-1 = Perfect negative correlation (downward sloping)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Standardized, so units allow comparisons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88" y="1012825"/>
            <a:ext cx="54768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b="-13227" l="-946" r="-875" t="-30553"/>
          <a:stretch/>
        </p:blipFill>
        <p:spPr>
          <a:xfrm>
            <a:off x="0" y="2280150"/>
            <a:ext cx="9223443" cy="26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150" y="975425"/>
            <a:ext cx="2401412" cy="88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8563" y="975429"/>
            <a:ext cx="2401412" cy="88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Data: Range 	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might we describe a data series?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Maximum: The largest number in the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Minimum: The smallest number in the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Range: The distance between the maximum and minimum values in the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Series = (1,2,3,4,5)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Maximum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Minimum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Range = 4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088" y="670763"/>
            <a:ext cx="27527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Doesn’t Work When Non-Linear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88" y="1799457"/>
            <a:ext cx="8309024" cy="19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Causality and Spurious Correlation 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35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lemons from Mexico saves American lives on the highway!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sets of data may resemble one another for lots of reasons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Often hard to resist attributing causality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People will find patterns even if they aren't there!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825" y="1312850"/>
            <a:ext cx="4762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514350"/>
            <a:ext cx="808672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8" y="361950"/>
            <a:ext cx="808672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252413"/>
            <a:ext cx="60864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9"/>
            <a:ext cx="9143999" cy="391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Quantiles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491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data into equal sized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Quartiles = Data split into four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Quintiles</a:t>
            </a:r>
            <a:r>
              <a:rPr lang="en"/>
              <a:t> = Data split into five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500 data points, the lowest 0-1/5  are in the 1st quintile and the top </a:t>
            </a:r>
            <a:r>
              <a:rPr lang="en"/>
              <a:t>4/5-5/5 are in the 5th quintile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Interquartile range: </a:t>
            </a:r>
            <a:r>
              <a:rPr lang="en"/>
              <a:t>The range between the 75th and 25th percentiles (3rd and 1st quartiles)</a:t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00" y="661263"/>
            <a:ext cx="35800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Quantiles with 10 Categories = Deciles</a:t>
            </a: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463" y="1073475"/>
            <a:ext cx="6769076" cy="38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- Values are not numbers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Categorical (Unordered) - Color, flavor, name,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Ordinal (Ordered) - Rank, grades,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Quantitative - Values are numbers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- Miles per hour, inches, gallons,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Discrete - Students per class, Cars per row,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</a:t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93" y="1153231"/>
            <a:ext cx="7005625" cy="37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511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- Measures of Central Tendency, aka Averages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342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Describes where on the number line a series is centered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several different types of average / definitions of “center”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&amp; Relative Frequency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= 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Relative frequency = count / total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Cumulative</a:t>
            </a:r>
            <a:r>
              <a:rPr lang="en"/>
              <a:t> frequency*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7" name="Google Shape;257;p42"/>
          <p:cNvGraphicFramePr/>
          <p:nvPr/>
        </p:nvGraphicFramePr>
        <p:xfrm>
          <a:off x="3403050" y="27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{4B6E438C-A156-42CD-804B-04ACE438C045}</a:tableStyleId>
              </a:tblPr>
              <a:tblGrid>
                <a:gridCol w="1809750"/>
                <a:gridCol w="1809750"/>
                <a:gridCol w="18097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Frequency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Relative Frequency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9/19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</a:t>
            </a:r>
            <a:r>
              <a:rPr lang="en"/>
              <a:t>Frequency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287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</a:t>
            </a:r>
            <a:r>
              <a:rPr lang="en"/>
              <a:t> Frequency: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running total of relative frequencies, either ascending or descending across series range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4" name="Google Shape;264;p43"/>
          <p:cNvGraphicFramePr/>
          <p:nvPr/>
        </p:nvGraphicFramePr>
        <p:xfrm>
          <a:off x="3407125" y="136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{4B6E438C-A156-42CD-804B-04ACE438C045}</a:tableStyleId>
              </a:tblPr>
              <a:tblGrid>
                <a:gridCol w="1023500"/>
                <a:gridCol w="1158675"/>
                <a:gridCol w="1412075"/>
                <a:gridCol w="198647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Frequency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Cumulative Frequency (Low to High)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Cumulative Frequency (High to Low)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&lt;=A, 19/19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 A, 3/19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&lt;=B, 16/19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&gt;=B, 12/19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&lt;=C, 7/19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&gt;=C, 19/19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=frequency(Values,Bins)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225225"/>
            <a:ext cx="3229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array of bins /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Values = data to be tabulated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Bins = your chosen array of bins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 comes as a table with one additional bin for values not captured in set of arrays (in my example, the added </a:t>
            </a:r>
            <a:r>
              <a:rPr lang="en"/>
              <a:t>category</a:t>
            </a:r>
            <a:r>
              <a:rPr lang="en"/>
              <a:t> is &lt;50)</a:t>
            </a:r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198" y="1147225"/>
            <a:ext cx="4733102" cy="3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&amp; </a:t>
            </a:r>
            <a:r>
              <a:rPr lang="en"/>
              <a:t>Cumulative</a:t>
            </a:r>
            <a:r>
              <a:rPr lang="en"/>
              <a:t> Frequency</a:t>
            </a:r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50" y="2305420"/>
            <a:ext cx="3016275" cy="21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025" y="2325281"/>
            <a:ext cx="2969275" cy="21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1821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Left / negative skew: Mean &lt; Median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Right / positive skew: Mean &gt; Median</a:t>
            </a:r>
            <a:endParaRPr/>
          </a:p>
        </p:txBody>
      </p:sp>
      <p:pic>
        <p:nvPicPr>
          <p:cNvPr id="285" name="Google Shape;285;p46"/>
          <p:cNvPicPr preferRelativeResize="0"/>
          <p:nvPr/>
        </p:nvPicPr>
        <p:blipFill rotWithShape="1">
          <a:blip r:embed="rId3">
            <a:alphaModFix/>
          </a:blip>
          <a:srcRect b="0" l="0" r="0" t="3947"/>
          <a:stretch/>
        </p:blipFill>
        <p:spPr>
          <a:xfrm>
            <a:off x="1614525" y="2665450"/>
            <a:ext cx="6105399" cy="25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Kurtosis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650" y="922573"/>
            <a:ext cx="5307651" cy="329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/>
        </p:nvSpPr>
        <p:spPr>
          <a:xfrm>
            <a:off x="311700" y="1573975"/>
            <a:ext cx="30000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Kurtosis describes “peakedness” and frequency of extremes, also known as heaviness of tails</a:t>
            </a:r>
            <a:endParaRPr sz="21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" y="62250"/>
            <a:ext cx="9026451" cy="49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Distributions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Relative, aka Percentage, aka Frequency = Count / Total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Bins </a:t>
            </a:r>
            <a:r>
              <a:rPr lang="en"/>
              <a:t>= k, where 2^k &gt;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“In practice, the number of classes and the appropriate class width are determined by trial and error”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 / Class width = (max number - min number) / k (k = number of classes / bins)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“Ultimately, one should use trial and error and  judgment to determine the combination of the number of classes and class width that provides the best frequency distribution for summarizing the data”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172200" y="2061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Frequency Distribution</a:t>
            </a:r>
            <a:endParaRPr/>
          </a:p>
        </p:txBody>
      </p:sp>
      <p:sp>
        <p:nvSpPr>
          <p:cNvPr id="311" name="Google Shape;311;p50"/>
          <p:cNvSpPr txBox="1"/>
          <p:nvPr>
            <p:ph idx="1" type="body"/>
          </p:nvPr>
        </p:nvSpPr>
        <p:spPr>
          <a:xfrm>
            <a:off x="225450" y="778825"/>
            <a:ext cx="84141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872"/>
              <a:buFont typeface="Arial"/>
              <a:buNone/>
            </a:pPr>
            <a:r>
              <a:rPr lang="en" sz="3682"/>
              <a:t>Without a pre-existing reason for choosing a number of bins (such as the example using predetermined grade ranges) How many non-overlapping classes (bins) do we need to represent our data well?</a:t>
            </a:r>
            <a:endParaRPr sz="3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82"/>
              <a:t>2^k rule: Find minimum whole number (k) that allows for the equation 2^k &gt; n, where n is the sample size</a:t>
            </a:r>
            <a:endParaRPr sz="3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82"/>
              <a:t>2^k means two raised to the power of another whole number, k</a:t>
            </a:r>
            <a:endParaRPr sz="3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82"/>
              <a:t>If k = 3, we get 2^3 or 2*2*2 = 8</a:t>
            </a:r>
            <a:endParaRPr sz="3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82"/>
              <a:t>Class width = (maximum value - minimum value) / k</a:t>
            </a:r>
            <a:endParaRPr sz="3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82"/>
              <a:t>Class limits: Cutoff points between classes (bins)</a:t>
            </a:r>
            <a:endParaRPr sz="3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82"/>
              <a:t>Class midpoint = (Upper limit + lower limit) / 2</a:t>
            </a:r>
            <a:endParaRPr sz="3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82"/>
              <a:t>(59 + 50) / 2 = 54.5</a:t>
            </a:r>
            <a:endParaRPr sz="368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311700" y="2581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Percentiles</a:t>
            </a:r>
            <a:endParaRPr sz="3600"/>
          </a:p>
        </p:txBody>
      </p:sp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311700" y="63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spread from highest to lowest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value below which a percentage of the data falls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 people race and you come in 4th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 / 20 = .2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(1 - .2) = .8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80th percentile = Faster than 80% of the racers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sure to order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=frequency()</a:t>
            </a:r>
            <a:endParaRPr/>
          </a:p>
        </p:txBody>
      </p:sp>
      <p:pic>
        <p:nvPicPr>
          <p:cNvPr id="318" name="Google Shape;318;p51"/>
          <p:cNvPicPr preferRelativeResize="0"/>
          <p:nvPr/>
        </p:nvPicPr>
        <p:blipFill rotWithShape="1">
          <a:blip r:embed="rId3">
            <a:alphaModFix/>
          </a:blip>
          <a:srcRect b="0" l="10136" r="0" t="0"/>
          <a:stretch/>
        </p:blipFill>
        <p:spPr>
          <a:xfrm>
            <a:off x="5884925" y="1085475"/>
            <a:ext cx="30702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Averages!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7" y="0"/>
            <a:ext cx="4527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Polygon</a:t>
            </a:r>
            <a:endParaRPr/>
          </a:p>
        </p:txBody>
      </p:sp>
      <p:sp>
        <p:nvSpPr>
          <p:cNvPr id="324" name="Google Shape;324;p52"/>
          <p:cNvSpPr txBox="1"/>
          <p:nvPr>
            <p:ph idx="1" type="body"/>
          </p:nvPr>
        </p:nvSpPr>
        <p:spPr>
          <a:xfrm>
            <a:off x="311700" y="1152475"/>
            <a:ext cx="33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line to connect histogram bin midpoints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“Density plot / curve” when smoothed out </a:t>
            </a:r>
            <a:endParaRPr/>
          </a:p>
        </p:txBody>
      </p:sp>
      <p:pic>
        <p:nvPicPr>
          <p:cNvPr id="325" name="Google Shape;325;p52"/>
          <p:cNvPicPr preferRelativeResize="0"/>
          <p:nvPr/>
        </p:nvPicPr>
        <p:blipFill rotWithShape="1">
          <a:blip r:embed="rId3">
            <a:alphaModFix/>
          </a:blip>
          <a:srcRect b="7783" l="0" r="0" t="0"/>
          <a:stretch/>
        </p:blipFill>
        <p:spPr>
          <a:xfrm>
            <a:off x="3640200" y="975162"/>
            <a:ext cx="5300001" cy="319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Pitfall Alert</a:t>
            </a:r>
            <a:endParaRPr/>
          </a:p>
        </p:txBody>
      </p:sp>
      <p:pic>
        <p:nvPicPr>
          <p:cNvPr id="331" name="Google Shape;3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2" y="2117175"/>
            <a:ext cx="5538025" cy="16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925" y="1854225"/>
            <a:ext cx="3117300" cy="22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3"/>
          <p:cNvSpPr txBox="1"/>
          <p:nvPr/>
        </p:nvSpPr>
        <p:spPr>
          <a:xfrm>
            <a:off x="2154900" y="4234700"/>
            <a:ext cx="48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Which graph is are the summary statistics describing?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3294450" y="2077275"/>
            <a:ext cx="2555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THEM!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Anscombe's Quartet</a:t>
            </a:r>
            <a:endParaRPr/>
          </a:p>
        </p:txBody>
      </p:sp>
      <p:pic>
        <p:nvPicPr>
          <p:cNvPr id="344" name="Google Shape;3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52825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650" y="1734400"/>
            <a:ext cx="39814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645" y="187195"/>
            <a:ext cx="4028174" cy="12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Functions</a:t>
            </a:r>
            <a:endParaRPr/>
          </a:p>
        </p:txBody>
      </p:sp>
      <p:graphicFrame>
        <p:nvGraphicFramePr>
          <p:cNvPr id="352" name="Google Shape;352;p56"/>
          <p:cNvGraphicFramePr/>
          <p:nvPr/>
        </p:nvGraphicFramePr>
        <p:xfrm>
          <a:off x="3401500" y="67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{4B6E438C-A156-42CD-804B-04ACE438C045}</a:tableStyleId>
              </a:tblPr>
              <a:tblGrid>
                <a:gridCol w="2715400"/>
                <a:gridCol w="271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=average()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=median()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 (if one exists)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=mode()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Variance for population / sample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=var.p() / =var.s()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deviation for </a:t>
                      </a:r>
                      <a:r>
                        <a:rPr lang="en"/>
                        <a:t>population</a:t>
                      </a:r>
                      <a:r>
                        <a:rPr lang="en"/>
                        <a:t> / sample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=stdev.p() / =stdev.s()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Covariance for population / sample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=covariance.p(x,y) / =covariance.s(x,y)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=correl(X,Y)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=count()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Functions</a:t>
            </a:r>
            <a:endParaRPr/>
          </a:p>
        </p:txBody>
      </p:sp>
      <p:graphicFrame>
        <p:nvGraphicFramePr>
          <p:cNvPr id="358" name="Google Shape;358;p57"/>
          <p:cNvGraphicFramePr/>
          <p:nvPr/>
        </p:nvGraphicFramePr>
        <p:xfrm>
          <a:off x="3401500" y="56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{4B6E438C-A156-42CD-804B-04ACE438C045}</a:tableStyleId>
              </a:tblPr>
              <a:tblGrid>
                <a:gridCol w="2715400"/>
                <a:gridCol w="271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Largest number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=max()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Smallest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=min()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Frequency of each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=frequency()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 root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=sqrt()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Data from 0 to 1 (Uniform Distribution)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=rand()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Data from A to B (Uniform Distribution)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=randbetween(A,B)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data with a mean of A and a standard deviation of B (normally distributed)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=norm.inv(rand(),A,B))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Mean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all values in the series, then divide by the number of values in the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Series = 1, 2, 3, 4,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Sum of series = 1 + 2 + 3 + 4 + 5 =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Length of series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15 / 5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Fact: The average human being has less than two arms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550" y="3964053"/>
            <a:ext cx="6008051" cy="9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Mean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mean: The “n’th” root of the product of all values in a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Series = (1, 2, 3, 4,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* 2 * 3 * 4 * 5 = 120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the 5th root of 120 to get a geometric mean of 2.605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/ when use the geometric mean?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data exhibits compounding and/or exponential growth (among other reasons)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847" y="220775"/>
            <a:ext cx="2654125" cy="7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Mean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4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an investment of $1,000 for 5 years.  Your interest rates for each year are 1%, 9%, 6%, 2%, and 15% (in that order)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after 5 years: $1,368.84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Calculator using arithmetic mean: 1,376.53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Calculator using geometric mean: 1,363.67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the geometric mean our estimate is 5.16 short, while using the </a:t>
            </a:r>
            <a:r>
              <a:rPr lang="en"/>
              <a:t>arithmetic</a:t>
            </a:r>
            <a:r>
              <a:rPr lang="en"/>
              <a:t> mean, the estimate is 7.69 over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Geometric mean wins!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700" y="1626700"/>
            <a:ext cx="4232225" cy="16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Mean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44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an investment of $1,000 for 5 years.  Your interest rates for each year are 1%, 9%, 6%, 2%, and 15% (in that order)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=geomean()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 one to the percent or you’ll get the wrong answers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600" y="1193563"/>
            <a:ext cx="3565775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the geometric mean - continued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663" y="1622425"/>
            <a:ext cx="51911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