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Roboto Slab"/>
      <p:regular r:id="rId79"/>
      <p:bold r:id="rId80"/>
    </p:embeddedFont>
    <p:embeddedFont>
      <p:font typeface="Robot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A0CAB-2BB5-4077-9B65-F7908E9A8C6A}">
  <a:tblStyle styleId="{A36A0CAB-2BB5-4077-9B65-F7908E9A8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-boldItalic.fntdata"/><Relationship Id="rId83" Type="http://schemas.openxmlformats.org/officeDocument/2006/relationships/font" Target="fonts/Roboto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Slab-bold.fntdata"/><Relationship Id="rId82" Type="http://schemas.openxmlformats.org/officeDocument/2006/relationships/font" Target="fonts/Roboto-bold.fntdata"/><Relationship Id="rId81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Slab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d67edd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d67edd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d67edd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d67edd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d67edd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d67edd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a4fee9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a4fee9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67edd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d67edd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a205c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a205c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a08b4f8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a08b4f8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a205c2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a205c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b04816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b04816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a08b4f8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a08b4f8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a4fee9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a4fee9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06705c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06705c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36ebe6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36ebe6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c05c19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c05c19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06705c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306705c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c05c19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fc05c19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c05c19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fc05c19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36ebe6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36ebe6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06705c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306705c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a08b4f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6a08b4f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1b0481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1b0481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d3cb9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d3cb9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1b04816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1b04816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1b04816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1b04816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1b04816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1b04816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306705c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306705c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b04816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1b04816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6c13a7ed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6c13a7ed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a08b4f8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a08b4f8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c13a7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c13a7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c13a7e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c13a7e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6a08b4f8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6a08b4f8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d3cb91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d3cb9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c13a7e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c13a7e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a08b4f8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a08b4f8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a08b4f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a08b4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1b048165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1b048165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6a08b4f8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6a08b4f8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c13a7e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6c13a7e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c13a7e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6c13a7e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6a08b4f8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6a08b4f8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b04816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b04816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306705c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306705c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d67ed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d67ed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c13a7e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c13a7e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306705c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306705c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6bbc6b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6bbc6b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ba205c2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ba205c2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fc05c1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fc05c1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ba205c2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ba205c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fc05c19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fc05c19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6a08b4f8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6a08b4f8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6c13a7e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6c13a7e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306705c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306705c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d67edd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d67edd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1b04816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1b04816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1b04816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1b04816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306705c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306705c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306705c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306705c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ba205c2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ba205c2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306705c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306705c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6c13a7ed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6c13a7ed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306705c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306705c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306705c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306705c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6a08b4f8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6a08b4f8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d67edd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d67edd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6c13a7ed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6c13a7ed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c13a7ed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6c13a7ed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6c13a7ed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6c13a7ed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d67edd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d67edd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d67ed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d67ed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(Origin of meaning unknown)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controls  = No science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5"/>
            <a:ext cx="83682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B grew 3 inches taller per month during the study and received 5mg more of the chemical being tested.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chemical cause the growth?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was it the additional 10 hours of sunlight, 5 degrees of warmth, or both, or all of them AND the dosage???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what if dosage has a negative effect, but it’s overwhelmed by the effect of the additional sunlight and heat?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34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Dosage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Growth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Sun Hours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50mg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36in/month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55mg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39in/month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But…social sciences often can’t run controlled </a:t>
            </a:r>
            <a:r>
              <a:rPr lang="en"/>
              <a:t>experiments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the luxury of </a:t>
            </a:r>
            <a:r>
              <a:rPr lang="en"/>
              <a:t>controlling</a:t>
            </a:r>
            <a:r>
              <a:rPr lang="en"/>
              <a:t> certain factors like we would if this were chemistry.  Consider the question of stimulus spending efficacy during a recession…Does stimulus spending decrease unemployment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952500" y="26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Unemployment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Interest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Stimulus Spending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 Currency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Germany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 = Statistical Controls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219324"/>
            <a:ext cx="83682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Kind of like converting prior table into the table below (setting all of each country’s attributes as the same, except for what we’re attempting to calculate, for each variable)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952500" y="23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Unemployment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Interest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Stimulus Spending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 Currency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Germany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4539575"/>
            <a:ext cx="91440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Unemployment = B0 + B1(Interest Rate) + B2(Stimulus Spending) + B3(Currency Type) + Error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 &amp; Ceteris Paribus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60725"/>
            <a:ext cx="3583726" cy="20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525" y="2360725"/>
            <a:ext cx="3583720" cy="2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7900" y="1489825"/>
            <a:ext cx="3134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Unemployment =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B0 +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B1(Interest Rate) +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B2(Stimulus Spending) +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B3(Currency Type) +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Error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802350" y="209950"/>
            <a:ext cx="4028100" cy="4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B0 = Constant (Do not interpret without a good reason, nor should you remove it)</a:t>
            </a:r>
            <a:endParaRPr sz="17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B1 = Effect of a single point increase in interest rates, </a:t>
            </a:r>
            <a:r>
              <a:rPr i="1" lang="en" sz="1797" u="sng">
                <a:latin typeface="Arial"/>
                <a:ea typeface="Arial"/>
                <a:cs typeface="Arial"/>
                <a:sym typeface="Arial"/>
              </a:rPr>
              <a:t>excluding the impact of stimulus spending and currency unions</a:t>
            </a:r>
            <a:endParaRPr i="1" sz="1797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B2 = Effect of a single unit increase in stimulus spending, </a:t>
            </a:r>
            <a:r>
              <a:rPr i="1" lang="en" sz="1797" u="sng">
                <a:latin typeface="Arial"/>
                <a:ea typeface="Arial"/>
                <a:cs typeface="Arial"/>
                <a:sym typeface="Arial"/>
              </a:rPr>
              <a:t>excluding the impact of interest rates and currency unions</a:t>
            </a:r>
            <a:endParaRPr i="1" sz="1797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B3 = Effect of being in a currency union on unemployment, </a:t>
            </a:r>
            <a:r>
              <a:rPr i="1" lang="en" sz="1797" u="sng">
                <a:latin typeface="Arial"/>
                <a:ea typeface="Arial"/>
                <a:cs typeface="Arial"/>
                <a:sym typeface="Arial"/>
              </a:rPr>
              <a:t>excluding the impact of stimulus spending and interest rates</a:t>
            </a:r>
            <a:endParaRPr i="1" sz="1797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97">
                <a:latin typeface="Arial"/>
                <a:ea typeface="Arial"/>
                <a:cs typeface="Arial"/>
                <a:sym typeface="Arial"/>
              </a:rPr>
              <a:t>E = The difference between the predicted value and the actual value</a:t>
            </a:r>
            <a:endParaRPr sz="179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Assumptions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Regression model is </a:t>
            </a:r>
            <a:r>
              <a:rPr lang="en"/>
              <a:t>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model is correctly specified,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model includes an additive error term.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error term has a zero population mean.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All explanatory variables are uncorrelated with the error term.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error term values are not correlated with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error term values have constant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 explanatory variable is a perfect linear function of any other explanatory variables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1</a:t>
            </a:r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linear (in parameters)</a:t>
            </a:r>
            <a:endParaRPr/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point: Y and X do not need to have a linear relationship, even though that’s what this sounds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basically means that B values cannot be transformed in any complex manor, if it all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Linear Equation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must be a linear in its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B1x1 + B2x2 + B3x3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B1x1 + B1x1^2 is non-linear in variables, but not in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B1^2(x1) or Y = B0 + x1^B1 are not linear in their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NOT THE SAME AS SAYING X and Y must have a linear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Different “functional forms” allow us to model lots of nonlinear </a:t>
            </a:r>
            <a:r>
              <a:rPr lang="en"/>
              <a:t>relationships using a linear equation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 Parameters vs Variables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does not (strictly) require that the </a:t>
            </a:r>
            <a:r>
              <a:rPr lang="en"/>
              <a:t>relationships between (X’s and Y)</a:t>
            </a:r>
            <a:r>
              <a:rPr lang="en"/>
              <a:t> we’re estimating be linear.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OLS methods allow us to fit all sorts of non-linear relationships between Y and Xi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i="1" lang="en"/>
              <a:t>LINEAR</a:t>
            </a:r>
            <a:r>
              <a:rPr lang="en"/>
              <a:t> part of linear </a:t>
            </a:r>
            <a:r>
              <a:rPr lang="en"/>
              <a:t>regression</a:t>
            </a:r>
            <a:r>
              <a:rPr lang="en"/>
              <a:t> is </a:t>
            </a:r>
            <a:r>
              <a:rPr lang="en"/>
              <a:t>referencing</a:t>
            </a:r>
            <a:r>
              <a:rPr lang="en"/>
              <a:t> the betas / coefficients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Labor^B1 * Capital^B2 = NO GOOD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logarithms solve this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Y=(Labor^B1)*(Capital^B2) = ln(Y) = B1(ln(Labor) + B2(ln(Capital))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2</a:t>
            </a:r>
            <a:endParaRPr/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Specification</a:t>
            </a:r>
            <a:endParaRPr/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selected belong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variables the belong are excluded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Functional form is based on logic and theory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analysis</a:t>
            </a:r>
            <a:r>
              <a:rPr lang="en"/>
              <a:t>: A set of techniques used to estimate the relationships between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Simple linear regression</a:t>
            </a:r>
            <a:r>
              <a:rPr lang="en"/>
              <a:t> finds the equation of a line that “best fits”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Remember the “</a:t>
            </a:r>
            <a:r>
              <a:rPr b="1" lang="en"/>
              <a:t>slope-intercept</a:t>
            </a:r>
            <a:r>
              <a:rPr lang="en"/>
              <a:t>” formula of a line  “</a:t>
            </a:r>
            <a:r>
              <a:rPr b="1" lang="en"/>
              <a:t>Y = M*X + B</a:t>
            </a:r>
            <a:r>
              <a:rPr lang="en"/>
              <a:t>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We’re going to estimate the M (now called Bi) and the B (now called B0) for a given set of X’s and Y’s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B1*X1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X Variables For Your Model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 do we select variables?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Theory: Does the relevant body of scientific theory suggest that a given variable is important in </a:t>
            </a:r>
            <a:r>
              <a:rPr lang="en" sz="1700"/>
              <a:t>explaining</a:t>
            </a:r>
            <a:r>
              <a:rPr lang="en" sz="1700"/>
              <a:t> Y, then you should really probably include it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Direction: Does the direction of the variable’s effect make sense / match theory?  Price increases are unlikely to cause quantity demanded to rise, so a + relationship is a concern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 - Testing: Does the variable have any statistical significance?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Adjusted</a:t>
            </a:r>
            <a:r>
              <a:rPr lang="en" sz="1700"/>
              <a:t> R^2: Does a variable’s inclusion raise or lower adjusted R^2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Bias (how much do other variables change when variable is added / removed)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X Variables For Your Model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Estimating sales at a car dealership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Theorize a general form equation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Sales = f(inventory +, pricing -, economic conditions *, competitor pricing +, advertising +, weather *, pandemic -, season or month *)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Find specific data and variables to operationalize your theory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Sold Units = f(Inventory at start of month, average difference of MSRP and sale price, local unemployment rate, average discount of MSRP and sale price (scraped from website), $ value of advertising budget, </a:t>
            </a:r>
            <a:r>
              <a:rPr lang="en" sz="1600"/>
              <a:t>precipitation</a:t>
            </a:r>
            <a:r>
              <a:rPr lang="en" sz="1600"/>
              <a:t> (rain or snow), month (all but one), and is the time period in question during the Covid pandemic.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X Variables For Your Model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Estimating sales at a car dealership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Theorize a general form equation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Sales = f(inventory +, pricing -, economic conditions *, competitor pricing +, advertising +, weather *, pandemic -, season or month *)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Find specific data and variables to operationalize your theory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Sold Units = f(Inventory at start of month, average difference of MSRP and sale price, local unemployment rate, average discount of MSRP and sale price (scraped from website), $ value of advertising budget, precipitation (rain or snow), month (all but one), and is the time period in question during the Covid pandemic.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Error - </a:t>
            </a:r>
            <a:r>
              <a:rPr lang="en"/>
              <a:t>Omitted</a:t>
            </a:r>
            <a:r>
              <a:rPr lang="en"/>
              <a:t> X Variable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87900" y="1489825"/>
            <a:ext cx="774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286"/>
              <a:t>What happens if you fail to include a relevant explanatory variable?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86"/>
              <a:t>If omitted variable is correlated with other independent variables, coefficients and standard errors will be biased and inconsistent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86"/>
              <a:t>Example: Income = B0 + B1(Hourly Wage) + B2(Hours Worked)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86"/>
              <a:t>Omitting Hours Worked would 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86"/>
              <a:t>Solutions?</a:t>
            </a:r>
            <a:endParaRPr sz="1286"/>
          </a:p>
          <a:p>
            <a:pPr indent="-31027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6"/>
              <a:buAutoNum type="arabicParenR"/>
            </a:pPr>
            <a:r>
              <a:rPr lang="en" sz="1286"/>
              <a:t>Find the variable and data, and include it in your model - Duh!</a:t>
            </a:r>
            <a:endParaRPr sz="1286"/>
          </a:p>
          <a:p>
            <a:pPr indent="-310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6"/>
              <a:buAutoNum type="arabicParenR"/>
            </a:pPr>
            <a:r>
              <a:rPr lang="en" sz="1286"/>
              <a:t>Find a proxy variable and data, and include it in your model 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86"/>
              <a:t>Proxy variables: </a:t>
            </a:r>
            <a:r>
              <a:rPr lang="en" sz="1286"/>
              <a:t>A variable that serves to capture the same effect as another, </a:t>
            </a:r>
            <a:r>
              <a:rPr lang="en" sz="1286"/>
              <a:t>unavailable / difficult to measure</a:t>
            </a:r>
            <a:r>
              <a:rPr lang="en" sz="1286"/>
              <a:t> variable.  </a:t>
            </a:r>
            <a:endParaRPr sz="12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86"/>
              <a:t>Examples: ACT scores as a proxy for intelligence / IQ, Tree rings for age / environmental conditions, GDP per-capita for income</a:t>
            </a:r>
            <a:endParaRPr sz="7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Error - Omitted X Variable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GDP = Consumption + (Investment) + Government Spending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Coefficient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Std. Error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T-Ratio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P-Value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Consumption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1.35435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0.00699856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190.7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5.43-e^230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Investment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Government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0.559162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0.0223322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25.04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7.57-e^64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36"/>
          <p:cNvGraphicFramePr/>
          <p:nvPr/>
        </p:nvGraphicFramePr>
        <p:xfrm>
          <a:off x="952500" y="34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Coefficient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Std. Error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T-Ratio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P-Value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Consumption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1.18199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0.0149414 (higher)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79.11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2.02-e^153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Investment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0.737060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0.0239936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30.72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7.34-e^78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Government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0.431185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0.0392645 (higher)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10.98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2.79-e^22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Selection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Stepwise forward</a:t>
            </a:r>
            <a:r>
              <a:rPr lang="en"/>
              <a:t>: Start with minimum number of variables needed and build up the model from there, adding more variables than you subtract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Stepwise backward</a:t>
            </a:r>
            <a:r>
              <a:rPr lang="en"/>
              <a:t>: Start with the maximum number of (</a:t>
            </a:r>
            <a:r>
              <a:rPr lang="en"/>
              <a:t>reasonable</a:t>
            </a:r>
            <a:r>
              <a:rPr lang="en"/>
              <a:t>, logical, theoretical) variables and trim down the model from there, subtracting more variables than you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Stepwise mixed</a:t>
            </a:r>
            <a:r>
              <a:rPr lang="en"/>
              <a:t>: Both of the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Comparison criteria</a:t>
            </a:r>
            <a:r>
              <a:rPr lang="en"/>
              <a:t>: R^2 (+), Adjusted R^2 (+), AIC (-), BIC(-), T-Scores / P-Values of variables, signs of variables, F-Score / P-Value of full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MULTIPLE “RIGHT”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Report all results, range of </a:t>
            </a:r>
            <a:r>
              <a:rPr lang="en"/>
              <a:t>results</a:t>
            </a:r>
            <a:r>
              <a:rPr lang="en"/>
              <a:t>, transformations, test statistics, etc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IMPORTANTLY, IF A VARIABLE HAS NO THEORETICAL VALUE, IT SHOULD NOT BE IN THE MODEL, REGARDLESS OF </a:t>
            </a:r>
            <a:r>
              <a:rPr lang="en"/>
              <a:t>SIGNIFICANCE</a:t>
            </a:r>
            <a:r>
              <a:rPr lang="en"/>
              <a:t>, FIT,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Error - Including Irrelevant Variables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87900" y="1489825"/>
            <a:ext cx="8299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means creating a statistical model that is extremely precise with your data, but fails when applied to other / out-of-sample data.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best model is, all things being equal, the </a:t>
            </a:r>
            <a:r>
              <a:rPr lang="en"/>
              <a:t>simplest model…since it will require the least amount of assumptions and data, and will be most generalizable to other studies and samples.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863" y="3294375"/>
            <a:ext cx="4828275" cy="1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Error - Including Irrelevant Variables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87900" y="1489825"/>
            <a:ext cx="8299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will remain unbiased and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errors are unbiased, allowing for us to still test hypotheses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errors will be larger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Spurious</a:t>
            </a:r>
            <a:r>
              <a:rPr lang="en"/>
              <a:t>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Drop irrelevant variables - Namely those lacking theoretical significance with </a:t>
            </a:r>
            <a:r>
              <a:rPr lang="en"/>
              <a:t>respect</a:t>
            </a:r>
            <a:r>
              <a:rPr lang="en"/>
              <a:t> to explaining the dependent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NEVER DROP THEORETICALLY IMPORTANT VARIABLES WITHOUT A REALLY GOOD REASON</a:t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0" y="2233675"/>
            <a:ext cx="3736375" cy="1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Error - Included Irrelevant X Variable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87900" y="1489825"/>
            <a:ext cx="778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GDP = Consumption + (Investment) + Government Spending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Coefficient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Std. Error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T-Ratio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P-Value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Consumption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1.35435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0.00699856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190.7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5.43-e^230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Government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0.559162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0.0223322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25.04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7.57-e^64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40"/>
          <p:cNvGraphicFramePr/>
          <p:nvPr/>
        </p:nvGraphicFramePr>
        <p:xfrm>
          <a:off x="913750" y="32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Coefficient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Std. Error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T-Ratio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P-Value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Consumption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1.33539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0.00737851 (higher)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181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1.48e-224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Government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0.553229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0.0258883 (higher)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21.37 (lower)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1.23e-53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Poisson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1.03594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2.27349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0.4557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0.6491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Form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87900" y="1489825"/>
            <a:ext cx="9264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31"/>
              <a:t>Linear: Y = B0 + B1x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Log-linear: ln(Y) = B0 + B1*x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Linear-log: Y = B0 + B1*ln(x)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Double-log: ln(Y) = B0 +B1*ln(x)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Polynomial: Y = B0 + B1*x + B2*x^2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Inverse: Y = B0 + B1*(1/x)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1"/>
              <a:t>Interaction: Y = B0 + B1*x1 + B2*x2 + B3*(x1*x2) + e</a:t>
            </a:r>
            <a:endParaRPr sz="493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Regression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/>
              <a:t>Y = B0 + B1*X + E</a:t>
            </a:r>
            <a:endParaRPr b="1"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Y: The dependent variable (vector)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Xi: The independent variable (vector(s))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B0: The constant value / Y-intercept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B1: The slope value / M in Y = MX + B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E: Stochastic error term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Log-Linear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87900" y="1489825"/>
            <a:ext cx="8186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as linear model, except dependent variable is the natural </a:t>
            </a:r>
            <a:r>
              <a:rPr lang="en"/>
              <a:t>logarithm of the original dependent variable.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ln(Y) = A + B*x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unit change in X leads to 100 * B percent change in Y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300" y="3218300"/>
            <a:ext cx="50958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Linear-Log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87900" y="1489825"/>
            <a:ext cx="4026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7"/>
              <a:t>Same as linear model, except independent  variables are  the natural logarithm of the original independent variables.</a:t>
            </a:r>
            <a:endParaRPr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77"/>
              <a:t>Y = A + B*ln(x) + e</a:t>
            </a:r>
            <a:endParaRPr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77"/>
              <a:t>Used to change non-linear equations into linear equations  </a:t>
            </a:r>
            <a:endParaRPr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77"/>
              <a:t>One percent change in X leads to a B/100 unit change in Y</a:t>
            </a:r>
            <a:endParaRPr sz="227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00" y="1909875"/>
            <a:ext cx="4569024" cy="13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Log-Log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185550" y="1365075"/>
            <a:ext cx="36330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Same as linear model, except independent  variables are  the natural logarithm of the original independent variables.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ln(Y) = A + B*ln(x) + 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Used to change non-linear equations into linear equations  - 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A one % change in X leads to a B percent change in Y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Gives us elasticity 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88" y="1947850"/>
            <a:ext cx="50958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/ Quadratic Form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relationship between X and Y is concave or convex, a quadratic form may be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B1(X1) + B2(X^2)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Income ~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age rises (16-60) earned income rises too, but at a certain point, people retire and their earned income falls (60-100…)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properly formed model would include an age^2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Income ~ Age + Age^2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more than quadratic polynomial, depending on inflection points (X^2 = 1 inflection point, X^3 = 2 inflection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87900" y="1489825"/>
            <a:ext cx="8186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Y = B0 + B1(1/X) + E</a:t>
            </a:r>
            <a:endParaRPr sz="2300"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2" y="2423831"/>
            <a:ext cx="7830725" cy="187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Diagnostics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 all x-variables against residuals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3</a:t>
            </a:r>
            <a:endParaRPr/>
          </a:p>
        </p:txBody>
      </p:sp>
      <p:sp>
        <p:nvSpPr>
          <p:cNvPr id="295" name="Google Shape;295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Error Term</a:t>
            </a:r>
            <a:endParaRPr/>
          </a:p>
        </p:txBody>
      </p:sp>
      <p:sp>
        <p:nvSpPr>
          <p:cNvPr id="296" name="Google Shape;296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Errors are captured by an error term at the end of the equation, and the error term is additive (as opposed to </a:t>
            </a:r>
            <a:r>
              <a:rPr lang="en"/>
              <a:t>multiplicative</a:t>
            </a:r>
            <a:r>
              <a:rPr lang="en"/>
              <a:t>, etc.)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/ Residuals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Y-Hat = B0 + B1(X1)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Y-Hat = B0 + B1(X1), the model is perfectly predicting Y (</a:t>
            </a:r>
            <a:r>
              <a:rPr lang="en"/>
              <a:t>as a function of 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our model will most certainly not be perfect, we add an error term to account for…wait for it…error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 = Y-Hat -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called residuals (aka, what’s left over)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504825"/>
            <a:ext cx="6896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4</a:t>
            </a:r>
            <a:endParaRPr/>
          </a:p>
        </p:txBody>
      </p:sp>
      <p:sp>
        <p:nvSpPr>
          <p:cNvPr id="313" name="Google Shape;313;p5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expected value of the error term is zero</a:t>
            </a:r>
            <a:endParaRPr/>
          </a:p>
        </p:txBody>
      </p:sp>
      <p:sp>
        <p:nvSpPr>
          <p:cNvPr id="314" name="Google Shape;314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Overestimates and underestimates are roughly equal in magnitude and frequency, summing to zero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Error in one direction is balanced by error in the other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Interpretation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estimated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Sales = 33 + 0.15 * Inventory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are equal to 33 + 0.15 * the number of units in inventory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inventory = 50, sales equal…?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* .15 = 7.5, + 33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inventory = 100, sales equal…?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single unit increase in inventory corresponds to a 0.15 increase in sales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504825"/>
            <a:ext cx="6858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5</a:t>
            </a:r>
            <a:endParaRPr/>
          </a:p>
        </p:txBody>
      </p:sp>
      <p:sp>
        <p:nvSpPr>
          <p:cNvPr id="325" name="Google Shape;325;p5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Non-heteroskedastic errors</a:t>
            </a:r>
            <a:endParaRPr/>
          </a:p>
        </p:txBody>
      </p:sp>
      <p:sp>
        <p:nvSpPr>
          <p:cNvPr id="326" name="Google Shape;326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variance of errors is constant </a:t>
            </a:r>
            <a:r>
              <a:rPr lang="en"/>
              <a:t>across</a:t>
            </a:r>
            <a:r>
              <a:rPr lang="en"/>
              <a:t> observations (homoskedastic)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Heteroskedasticity in Savings Rates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87900" y="1489825"/>
            <a:ext cx="285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economics, we study consumption as a percentage of income, as a function of income.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marginal propensity to consume is the percentage of income consumed vs saved.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Higher income households have more opportunities to save, but don’t necessarily save more than lower income households</a:t>
            </a:r>
            <a:endParaRPr/>
          </a:p>
        </p:txBody>
      </p:sp>
      <p:pic>
        <p:nvPicPr>
          <p:cNvPr id="333" name="Google Shape;333;p5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75" y="1299113"/>
            <a:ext cx="5596200" cy="346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Homoscedasticity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87900" y="1489825"/>
            <a:ext cx="34452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Residuals / Error term must have constant variance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Why care?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Hypothesis testing is no longer valid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Test with White or Breusch-Pagan tests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Test with residual plots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70"/>
              <a:t>Consequences:</a:t>
            </a:r>
            <a:endParaRPr sz="1270"/>
          </a:p>
          <a:p>
            <a:pPr indent="-30924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70"/>
              <a:buAutoNum type="arabicParenR"/>
            </a:pPr>
            <a:r>
              <a:rPr lang="en" sz="1270"/>
              <a:t>Model is no longer minimum variance</a:t>
            </a:r>
            <a:endParaRPr sz="1270"/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AutoNum type="arabicParenR"/>
            </a:pPr>
            <a:r>
              <a:rPr lang="en" sz="1270"/>
              <a:t>Hypothesis tests are no longer reliable</a:t>
            </a:r>
            <a:endParaRPr sz="1270"/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AutoNum type="arabicParenR"/>
            </a:pPr>
            <a:r>
              <a:rPr lang="en" sz="1270"/>
              <a:t>Confidence intervals are no longer reliable</a:t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70"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50" y="1903951"/>
            <a:ext cx="4999951" cy="22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6</a:t>
            </a:r>
            <a:endParaRPr/>
          </a:p>
        </p:txBody>
      </p:sp>
      <p:sp>
        <p:nvSpPr>
          <p:cNvPr id="346" name="Google Shape;346;p5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are not correlated with each other </a:t>
            </a:r>
            <a:endParaRPr/>
          </a:p>
        </p:txBody>
      </p:sp>
      <p:sp>
        <p:nvSpPr>
          <p:cNvPr id="347" name="Google Shape;347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Found in time series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Error at T1 is unrelated to error at T-1 or T2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&amp; Solutions of Autocorrelation</a:t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3299700" y="1489825"/>
            <a:ext cx="254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Consequences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1)</a:t>
            </a:r>
            <a:r>
              <a:rPr lang="en" sz="2100"/>
              <a:t>OLS regression is no longer minimum variance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2) Hypothesis testing is </a:t>
            </a:r>
            <a:r>
              <a:rPr lang="en" sz="2100"/>
              <a:t>unreliable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3) Confidence intervals are unreliable</a:t>
            </a:r>
            <a:r>
              <a:rPr lang="en" sz="2100"/>
              <a:t> </a:t>
            </a:r>
            <a:endParaRPr sz="2100"/>
          </a:p>
        </p:txBody>
      </p:sp>
      <p:sp>
        <p:nvSpPr>
          <p:cNvPr id="354" name="Google Shape;354;p57"/>
          <p:cNvSpPr txBox="1"/>
          <p:nvPr>
            <p:ph idx="1" type="body"/>
          </p:nvPr>
        </p:nvSpPr>
        <p:spPr>
          <a:xfrm>
            <a:off x="5989775" y="1489825"/>
            <a:ext cx="254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Solutions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1) Find and add an omitted variable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2) Change functional form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3) Use GLS or Newey-West standard errors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387900" y="1489825"/>
            <a:ext cx="254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Detection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1) Durbin-Watson test, if test statistic &lt;2, positive serial correlation exists, while if 2 &lt; D &lt; 4, negative autocorrelation exists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2) Plot residuals vs fitted values</a:t>
            </a:r>
            <a:endParaRPr sz="2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50" y="1350913"/>
            <a:ext cx="4073226" cy="24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0" y="1350924"/>
            <a:ext cx="4073226" cy="244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7</a:t>
            </a:r>
            <a:endParaRPr/>
          </a:p>
        </p:txBody>
      </p:sp>
      <p:sp>
        <p:nvSpPr>
          <p:cNvPr id="367" name="Google Shape;367;p5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Total Multicollinearity (and little strong multicollinearity)</a:t>
            </a:r>
            <a:endParaRPr/>
          </a:p>
        </p:txBody>
      </p:sp>
      <p:sp>
        <p:nvSpPr>
          <p:cNvPr id="368" name="Google Shape;368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 variables must not be perfectly (or strongly) correlated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No Perfect </a:t>
            </a:r>
            <a:r>
              <a:rPr lang="en"/>
              <a:t>Multicollinearity</a:t>
            </a:r>
            <a:r>
              <a:rPr lang="en"/>
              <a:t> 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392575" y="1489825"/>
            <a:ext cx="230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Perfect multicollinearity</a:t>
            </a:r>
            <a:r>
              <a:rPr lang="en"/>
              <a:t>: One or more independent variables is perfectly correlated with (correlation coefficient of r=1)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f(monthly income, annual income)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Strong multicollinearity</a:t>
            </a:r>
            <a:r>
              <a:rPr lang="en"/>
              <a:t>: One or more independent variables is strongly correlated with one or more independent variables (correlation coefficient with high r, but not r =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 = f(monthly income, hourly wage)</a:t>
            </a:r>
            <a:endParaRPr/>
          </a:p>
        </p:txBody>
      </p:sp>
      <p:sp>
        <p:nvSpPr>
          <p:cNvPr id="375" name="Google Shape;375;p60"/>
          <p:cNvSpPr txBox="1"/>
          <p:nvPr>
            <p:ph idx="2" type="body"/>
          </p:nvPr>
        </p:nvSpPr>
        <p:spPr>
          <a:xfrm>
            <a:off x="6026725" y="1489825"/>
            <a:ext cx="2729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Consequences of multicollinearity:</a:t>
            </a:r>
            <a:endParaRPr b="1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With perfect multicollinearity, OLS doesn’t work at all.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With strong multicollinearity, OLS is still “unbiased” and “efficient”, but coefficient standard errors will be inflated, A) making it harder to </a:t>
            </a:r>
            <a:r>
              <a:rPr lang="en"/>
              <a:t>separate</a:t>
            </a:r>
            <a:r>
              <a:rPr lang="en"/>
              <a:t> the effects of each variable independent of the other(s), and B) hypothesis testing is less accurate, if at all</a:t>
            </a:r>
            <a:endParaRPr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3094225" y="1489825"/>
            <a:ext cx="230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Variance inflation factor test, &gt;5 = small problem, &gt; 10 equals large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Correlation matrix or plot of independent </a:t>
            </a:r>
            <a:r>
              <a:rPr lang="en"/>
              <a:t>variables</a:t>
            </a:r>
            <a:r>
              <a:rPr lang="en"/>
              <a:t> against one another (.8) or more is likely too much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Multicollinearity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387900" y="1489825"/>
            <a:ext cx="17811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 Matrix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50" y="1311952"/>
            <a:ext cx="5639102" cy="1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3563150" y="3082375"/>
            <a:ext cx="44358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15"/>
              <a:t>In R, use “vif(MODEL)”</a:t>
            </a:r>
            <a:endParaRPr sz="16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/>
              <a:t>VIF &lt; 1, No worries</a:t>
            </a:r>
            <a:endParaRPr sz="16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/>
              <a:t>1 &lt; VIF &lt; 5, Maybe some worries</a:t>
            </a:r>
            <a:endParaRPr sz="16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/>
              <a:t>VIF &gt; 5, Be concerned</a:t>
            </a:r>
            <a:endParaRPr sz="16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/>
              <a:t>VIF &gt; 10, Serious problem</a:t>
            </a:r>
            <a:endParaRPr sz="16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55"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87900" y="3477675"/>
            <a:ext cx="17811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Variance Inflation Factor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the simple regression model, but less simple ;-)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a single X variable’s impact on Y, we use multiple X variables (Xi…Xn)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 here’s the cool part…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…the coefficients (B1…Bn) are interpreted as the impact of each variable’s  upon the dependent variable, </a:t>
            </a:r>
            <a:r>
              <a:rPr b="1" i="1" lang="en" u="sng"/>
              <a:t>holding all the other included variables “constant”</a:t>
            </a:r>
            <a:endParaRPr b="1" i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504825"/>
            <a:ext cx="6896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about Multicollinearity?</a:t>
            </a:r>
            <a:endParaRPr/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87900" y="1489825"/>
            <a:ext cx="72639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Maybe nothing…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Gather more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Remove one or more affected variables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Combine affected variables into a single variable (For example </a:t>
            </a:r>
            <a:r>
              <a:rPr lang="en" sz="2200"/>
              <a:t>principal</a:t>
            </a:r>
            <a:r>
              <a:rPr lang="en" sz="2200"/>
              <a:t>-component analysis, indices, etc.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about Multicollinearity?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6084800" y="1433800"/>
            <a:ext cx="27324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Solutions</a:t>
            </a:r>
            <a:endParaRPr sz="2200"/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M</a:t>
            </a:r>
            <a:r>
              <a:rPr lang="en" sz="2200"/>
              <a:t>aybe nothing…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Gather more data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Remove one or more affected variables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Combine affected variables into a single variable (For example principal-component analysis, indices, etc.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4"/>
          <p:cNvSpPr txBox="1"/>
          <p:nvPr>
            <p:ph idx="1" type="body"/>
          </p:nvPr>
        </p:nvSpPr>
        <p:spPr>
          <a:xfrm>
            <a:off x="2965075" y="1433800"/>
            <a:ext cx="27324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Detection: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VIF</a:t>
            </a:r>
            <a:endParaRPr sz="2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Error Term (Not strictly required)</a:t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en"/>
              <a:t>The model includes an error term to account for measurement error, specification error, randomness, etc.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en"/>
              <a:t>The error term must have an expected value of zero, with negative errors balanced by positive errors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(10, 12, 14, 16)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= (8, 13, 13, 18)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= (-2, 1, -1, 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EV(e) = 0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arenR"/>
            </a:pPr>
            <a:r>
              <a:rPr lang="en"/>
              <a:t>E is uncorrelated with the explanatory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shapiro-wilk test for normality of error term</a:t>
            </a:r>
            <a:endParaRPr/>
          </a:p>
        </p:txBody>
      </p:sp>
      <p:pic>
        <p:nvPicPr>
          <p:cNvPr id="410" name="Google Shape;4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653" y="1941125"/>
            <a:ext cx="3935500" cy="24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Variables</a:t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Dummy / </a:t>
            </a:r>
            <a:r>
              <a:rPr b="1" lang="en"/>
              <a:t>Binary independent variables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data takes one of two values, 0 or 1, which may also proxy for Yes/No, True/False, On/Off,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code for each time the economy is in a recession, look up the recession dates from the NBER, then construct a variable with 0s in each row that the US is not in recession and 1s in each row the US is in a recession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coefficient on the binary variable will be the effect of activating that variable </a:t>
            </a:r>
            <a:endParaRPr/>
          </a:p>
        </p:txBody>
      </p:sp>
      <p:sp>
        <p:nvSpPr>
          <p:cNvPr id="417" name="Google Shape;417;p6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Seasonal Variables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account for quarterly seasonality?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four quarters we create THREE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Q2, Q3, and Q4 are created like dummy variables, but Q1 is omitted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Omitting Q1 is the baseline and the Bi’s for the Qi variables all are measuring the effect of being in Qi to the baseline of Q1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Sales = B0…Bi(Q2)... means that moving from being in Q2 results in Bi more sales than being in Q1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Correct Specification</a:t>
            </a:r>
            <a:endParaRPr/>
          </a:p>
        </p:txBody>
      </p:sp>
      <p:sp>
        <p:nvSpPr>
          <p:cNvPr id="423" name="Google Shape;423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relevant </a:t>
            </a:r>
            <a:r>
              <a:rPr lang="en"/>
              <a:t>explanatory</a:t>
            </a:r>
            <a:r>
              <a:rPr lang="en"/>
              <a:t> variables are </a:t>
            </a:r>
            <a:r>
              <a:rPr lang="en"/>
              <a:t>included</a:t>
            </a:r>
            <a:r>
              <a:rPr lang="en"/>
              <a:t> in the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irrelevant</a:t>
            </a:r>
            <a:r>
              <a:rPr lang="en"/>
              <a:t> variables are excluded from the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Income = B0 + B1(Education) + B2(Had a goldfish as a child)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fish variable is irrelevant, so it should be removed.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Assuming that income is perfectly described by Education, Parent’s Income, and Parent’s Education, the correct specification would include these variables (and no others)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B0 + B1(Education) + B2(Parent’s Education) + B3(Parent’s Income)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requires the model to have the “correct” functional form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transformations</a:t>
            </a:r>
            <a:endParaRPr/>
          </a:p>
        </p:txBody>
      </p:sp>
      <p:sp>
        <p:nvSpPr>
          <p:cNvPr id="429" name="Google Shape;429;p6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logarithm to flatten out a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0" y="2216726"/>
            <a:ext cx="3999899" cy="189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and Interaction Terms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Variables</a:t>
            </a:r>
            <a:endParaRPr/>
          </a:p>
        </p:txBody>
      </p:sp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 indicating: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Yes or 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or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or not event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Anything or not-anything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00" y="1466850"/>
            <a:ext cx="53530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2" y="0"/>
            <a:ext cx="89605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 and “Signs”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f(X1) means Y is a function of X1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f(X1…Xi) means Y is a function of X1 and all of the other included X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= f(Prices, Competitor Prices, Advertising, Incomes…) means that we believe the number of sales likely to occur are </a:t>
            </a:r>
            <a:r>
              <a:rPr b="1" i="1" lang="en"/>
              <a:t>some</a:t>
            </a:r>
            <a:r>
              <a:rPr lang="en"/>
              <a:t> function of the listed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form ignores functional form and is used to simplify notation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387900" y="1489825"/>
            <a:ext cx="28737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Gender (1 if male, 0 if female)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X2 = Experience (years)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B(X1*X2) = Slope dummy indicating a difference in the way that experience relates to wage for 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50" y="1313875"/>
            <a:ext cx="4709699" cy="270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Ramsey’s RESET Test </a:t>
            </a:r>
            <a:endParaRPr/>
          </a:p>
        </p:txBody>
      </p:sp>
      <p:sp>
        <p:nvSpPr>
          <p:cNvPr id="468" name="Google Shape;468;p7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correct functional form and/or omitted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Provides hint of problem, but not insights for solution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&amp; Full Reporting</a:t>
            </a:r>
            <a:endParaRPr/>
          </a:p>
        </p:txBody>
      </p:sp>
      <p:sp>
        <p:nvSpPr>
          <p:cNvPr id="474" name="Google Shape;474;p75"/>
          <p:cNvSpPr txBox="1"/>
          <p:nvPr>
            <p:ph idx="1" type="body"/>
          </p:nvPr>
        </p:nvSpPr>
        <p:spPr>
          <a:xfrm>
            <a:off x="387900" y="1489825"/>
            <a:ext cx="794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research likely requires publishing the results of many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Summarize the coefficients, providing averages, ranges, or just a table of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separate models to address different </a:t>
            </a:r>
            <a:r>
              <a:rPr lang="en"/>
              <a:t>deficiencies</a:t>
            </a:r>
            <a:r>
              <a:rPr lang="en"/>
              <a:t> and report their strengths and weaknesses.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hide methods or weaknesses.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25" y="152400"/>
            <a:ext cx="57312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Models</a:t>
            </a:r>
            <a:endParaRPr/>
          </a:p>
        </p:txBody>
      </p:sp>
      <p:sp>
        <p:nvSpPr>
          <p:cNvPr id="485" name="Google Shape;485;p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include models that meet the OLS assumptions (for the most part)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Compare models using: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Match with theory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F-Test of overall significance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R^2 - Tells us percentage of variation in Y is explained by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Adjusted R^2 - Like R^2, but </a:t>
            </a:r>
            <a:r>
              <a:rPr lang="en"/>
              <a:t>penalized</a:t>
            </a:r>
            <a:r>
              <a:rPr lang="en"/>
              <a:t> for adding variables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AIC and BIC tests (lower = better)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Out of sample testing - Leave some data out of fitting process, then see how well that data is predicted by the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Other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Report everything!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/ BIC</a:t>
            </a:r>
            <a:endParaRPr/>
          </a:p>
        </p:txBody>
      </p:sp>
      <p:sp>
        <p:nvSpPr>
          <p:cNvPr id="491" name="Google Shape;491;p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multiple models with both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Akaike information criterion: Lower is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Bayesian </a:t>
            </a:r>
            <a:r>
              <a:rPr lang="en"/>
              <a:t>information</a:t>
            </a:r>
            <a:r>
              <a:rPr lang="en"/>
              <a:t> criterion: Lower is better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Theory</a:t>
            </a:r>
            <a:endParaRPr/>
          </a:p>
        </p:txBody>
      </p:sp>
      <p:sp>
        <p:nvSpPr>
          <p:cNvPr id="497" name="Google Shape;497;p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Foremost, variables should be selected on the basis of established factual relationships, such as the </a:t>
            </a:r>
            <a:r>
              <a:rPr lang="en"/>
              <a:t>relationship</a:t>
            </a:r>
            <a:r>
              <a:rPr lang="en"/>
              <a:t> between quantity demanded and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include high-confidence theoretical variables, such as quantity demanded and local housing-starts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required as part of the methodology and/or study specifics, such as before / after categorical variables, or seasonal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variables being tested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Parsimony and </a:t>
            </a:r>
            <a:r>
              <a:rPr lang="en"/>
              <a:t>Occam's</a:t>
            </a:r>
            <a:r>
              <a:rPr lang="en"/>
              <a:t> Razor</a:t>
            </a:r>
            <a:endParaRPr/>
          </a:p>
        </p:txBody>
      </p:sp>
      <p:sp>
        <p:nvSpPr>
          <p:cNvPr id="503" name="Google Shape;503;p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is better, all things being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equally effective model with less complexity is likely superior for practical and philosophical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Overfitting: Creating a model so specific that it is perfect for describing the dataset used to train the model, but has much less value when tested “out of sample”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Less specificity means less chance of overfitting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>
            <p:ph type="title"/>
          </p:nvPr>
        </p:nvSpPr>
        <p:spPr>
          <a:xfrm>
            <a:off x="3362450" y="2102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“Signs”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148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= f(Prices, Competitor Prices, Advertising, Unemployment…) means that we believe the number of sales likely to occur are </a:t>
            </a:r>
            <a:r>
              <a:rPr b="1" i="1" lang="en"/>
              <a:t>some</a:t>
            </a:r>
            <a:r>
              <a:rPr lang="en"/>
              <a:t> function of the listed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direction do we expect increases in each variable to move sales?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952500" y="30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Variable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Theorized Relationship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Competitor Prices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Advertising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Unemployment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13" y="299563"/>
            <a:ext cx="3257675" cy="213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862" y="290061"/>
            <a:ext cx="3257675" cy="21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825" y="2690113"/>
            <a:ext cx="3257677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862" y="2679438"/>
            <a:ext cx="3257674" cy="217400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2"/>
          <p:cNvSpPr txBox="1"/>
          <p:nvPr/>
        </p:nvSpPr>
        <p:spPr>
          <a:xfrm>
            <a:off x="184850" y="692725"/>
            <a:ext cx="154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Outliers: data that does not follow the regression trend, such as quadrant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Leverage: data that has an extreme x value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 + Leverage = Influence, which is possibly bad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63" y="329750"/>
            <a:ext cx="6774875" cy="44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and Solutions: Outliers</a:t>
            </a:r>
            <a:endParaRPr/>
          </a:p>
        </p:txBody>
      </p:sp>
      <p:sp>
        <p:nvSpPr>
          <p:cNvPr id="528" name="Google Shape;528;p84"/>
          <p:cNvSpPr txBox="1"/>
          <p:nvPr>
            <p:ph idx="1" type="body"/>
          </p:nvPr>
        </p:nvSpPr>
        <p:spPr>
          <a:xfrm>
            <a:off x="387900" y="1489825"/>
            <a:ext cx="275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Estimates are pulled in the direction of the outlier, possibly distorting the real signal being measured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outliers should not necessarily be dropped without good reason / sound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4"/>
          <p:cNvSpPr txBox="1"/>
          <p:nvPr>
            <p:ph idx="1" type="body"/>
          </p:nvPr>
        </p:nvSpPr>
        <p:spPr>
          <a:xfrm>
            <a:off x="3380475" y="1489825"/>
            <a:ext cx="275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Cook’s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Observations with Cook’s D &gt; 3 x Mean might be 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Observations with Cook’s D &gt; 4/n might be outiers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DFBeta: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Shows impact of removing single value on regression equation</a:t>
            </a:r>
            <a:endParaRPr/>
          </a:p>
        </p:txBody>
      </p:sp>
      <p:sp>
        <p:nvSpPr>
          <p:cNvPr id="530" name="Google Shape;530;p84"/>
          <p:cNvSpPr txBox="1"/>
          <p:nvPr>
            <p:ph idx="1" type="body"/>
          </p:nvPr>
        </p:nvSpPr>
        <p:spPr>
          <a:xfrm>
            <a:off x="6132975" y="1397450"/>
            <a:ext cx="275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Drop outliers, but maybe not…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signs?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Variable selection and assessment should be mainly based on established theory and logic.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If a demand model predicts that higher prices have a positive relationship with sales (a + sign), it probably isn’t correctly specified, since this is in direct opposition to economic </a:t>
            </a:r>
            <a:r>
              <a:rPr lang="en" sz="1629"/>
              <a:t>theory, logic, and intuition.  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29"/>
              <a:t>We specify the signs to keep our thinking clear and coherent</a:t>
            </a:r>
            <a:endParaRPr b="1"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HOWEVER, we may wish to keep the price variable if we want to test the existing theory against an alternative hypothesis (Giffen goods?)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Controls, or lack thereof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280125"/>
            <a:ext cx="82410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7"/>
              <a:t>Example </a:t>
            </a:r>
            <a:r>
              <a:rPr lang="en" sz="2527"/>
              <a:t>experiment:</a:t>
            </a:r>
            <a:endParaRPr sz="25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27"/>
              <a:t>How does adding some quantity of a given chemical alters the growth rates of crops?</a:t>
            </a:r>
            <a:endParaRPr b="1" sz="25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7"/>
              <a:t>Dependent variable: Growth rate</a:t>
            </a:r>
            <a:endParaRPr sz="25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7"/>
              <a:t>Independent variable: Quantity of chemical used</a:t>
            </a:r>
            <a:endParaRPr sz="25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7"/>
              <a:t>Control (also independent) variables: Sunlight, air pressure, longitude, latitude, temperature, researcher(s), </a:t>
            </a:r>
            <a:endParaRPr sz="25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7"/>
              <a:t>Why do we need controls?</a:t>
            </a:r>
            <a:endParaRPr sz="25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36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{A36A0CAB-2BB5-4077-9B65-F7908E9A8C6A}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Dosage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Growth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Sun Hours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50mg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36in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55mg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39in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