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5E021-2207-40E9-8CAE-826746F7D955}">
  <a:tblStyle styleId="{5D25E021-2207-40E9-8CAE-826746F7D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d8b403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5d8b403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5d8b403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5d8b403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382f0b0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382f0b0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82f0b0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82f0b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332a8ec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332a8ec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382f0b0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382f0b0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332a8e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332a8e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332a8ec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332a8ec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d8b403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d8b403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d8b403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5d8b403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307e2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307e2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332a8ec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332a8ec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79016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f79016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0bcc58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0bcc58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c0bcc58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c0bcc58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c0bcc58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c0bcc58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c0bcc58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c0bcc58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b307e2d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b307e2d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307e2d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307e2d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b307e2d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b307e2d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32a8ec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32a8ec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89904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89904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d8b403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d8b403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5d8b403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5d8b403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0 or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R^2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R^2 for logistic regression, but there is “Pseudo R^2”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similar is concept, but not the same and </a:t>
            </a:r>
            <a:r>
              <a:rPr lang="en"/>
              <a:t>interpretation</a:t>
            </a:r>
            <a:r>
              <a:rPr lang="en"/>
              <a:t> is not the same at 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several formulations: Statsmodels uses McFadden’s Pseudo R^2 by default.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1 - (ln(Lm)/ln(Lo)), where Lm is the likelihood for the fitted model and Lo is the likelihood for a model without any predictors.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 R^2…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u</a:t>
            </a:r>
            <a:r>
              <a:rPr lang="en"/>
              <a:t>sed to compare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often low, relative to R^2 from 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bound between 0 and 1, with higher values indicating a better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Cannot be used to compare models of different types or different dependent variables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622313"/>
            <a:ext cx="4421551" cy="3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= Probability / 1 -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log(p / 1-p) = log(odds) = B0 + B1X1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Coefficients: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one unit increase in X1 will result in a B1 increase in log odds of Y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one unit increase in X1 will result in an (e^B1)-1 % increase in the odds of Y =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additional year of life correlates with a 0.0415 point increase in the log odds of purchasing and a 4.15% point increase in the odds of purchasing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Confusing and not very helpful, right?!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900"/>
            <a:ext cx="433320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 - Marginal Effects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Marginal Effects</a:t>
            </a:r>
            <a:r>
              <a:rPr lang="en"/>
              <a:t>: The average change in the probability of Y=1 associated with a single unit increase in X, when all other variables are set to their mean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year of life, the </a:t>
            </a:r>
            <a:r>
              <a:rPr lang="en"/>
              <a:t>probability</a:t>
            </a:r>
            <a:r>
              <a:rPr lang="en"/>
              <a:t> of purchasing increases by 1.03 percentage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past purchase, the probability of </a:t>
            </a:r>
            <a:r>
              <a:rPr lang="en"/>
              <a:t>purchasing</a:t>
            </a:r>
            <a:r>
              <a:rPr lang="en"/>
              <a:t> </a:t>
            </a:r>
            <a:r>
              <a:rPr lang="en"/>
              <a:t>increases</a:t>
            </a:r>
            <a:r>
              <a:rPr lang="en"/>
              <a:t> by 17.8 percentage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Marginal effects are much more useful and can be calculated by Python, R, and most other stats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57910"/>
          <a:stretch/>
        </p:blipFill>
        <p:spPr>
          <a:xfrm>
            <a:off x="4974000" y="1017724"/>
            <a:ext cx="3442799" cy="13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33125"/>
            <a:ext cx="4387200" cy="192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 - Elasticity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Elasticity</a:t>
            </a:r>
            <a:r>
              <a:rPr lang="en"/>
              <a:t>: The change in the probability of Y=1 associated with a 1% increase in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1% increase in age corresponds to a 0.67% increase in the probability of purchasing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percent increase in past purchases, the probability of purchasing increases by 0.51%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57910"/>
          <a:stretch/>
        </p:blipFill>
        <p:spPr>
          <a:xfrm>
            <a:off x="4974000" y="1017724"/>
            <a:ext cx="3442799" cy="13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7775" y="2850925"/>
            <a:ext cx="4495251" cy="1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Probabilities and Prediction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38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Y-Hat is the probability of Y being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Prediction is done by recoding</a:t>
            </a:r>
            <a:r>
              <a:rPr lang="en"/>
              <a:t> Y-Hat as either 0 or 1 depending on distance to the cutoff (typically 0.5)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75" y="445024"/>
            <a:ext cx="3993875" cy="17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875" y="2677900"/>
            <a:ext cx="4317726" cy="189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Possible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True positive:</a:t>
            </a:r>
            <a:r>
              <a:rPr lang="en"/>
              <a:t> Case is positive and predicted positive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rue negative</a:t>
            </a:r>
            <a:r>
              <a:rPr lang="en"/>
              <a:t>: Case is negative and predicted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False negative</a:t>
            </a:r>
            <a:r>
              <a:rPr lang="en"/>
              <a:t>: Case is positive but predicted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False positive</a:t>
            </a:r>
            <a:r>
              <a:rPr lang="en"/>
              <a:t>: Case was negative but predicted positive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Confusion Matrix: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952500" y="40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{5D25E021-2207-40E9-8CAE-826746F7D955}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(TP + TN) / (TP + FP + FN + TN)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tells the percentage of predictions made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Precision</a:t>
            </a:r>
            <a:r>
              <a:rPr lang="en"/>
              <a:t> = TP / (TP + FP)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r>
              <a:rPr lang="en"/>
              <a:t> tells us what percentage of positive identifications was actually correct.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Precision = 0.73 = Out of all customers that the model predicted would purchase, 73% of them did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Recall</a:t>
            </a:r>
            <a:r>
              <a:rPr lang="en"/>
              <a:t> = TP / (TP + FN)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tells us what percentage of actual positives the model correctly </a:t>
            </a:r>
            <a:r>
              <a:rPr lang="en"/>
              <a:t>identified.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= 76% = Out of all the customers that actually </a:t>
            </a:r>
            <a:r>
              <a:rPr lang="en"/>
              <a:t>purchased, the model predicted this correctly for 76% of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F1</a:t>
            </a:r>
            <a:r>
              <a:rPr lang="en"/>
              <a:t>  = 2*(Recall * Precision) / (Recall + Precision)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F1 is the weighted harmonic mean of precision and recall.  Closer to 1 = better.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/ Statistical Significance 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Coefficient (- H0) / Standard Error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(…or does it?)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CV from Z table for a selected level of alpha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abs(Z) &gt; abs(CV),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Or, if p &lt; alpha,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50" y="1833177"/>
            <a:ext cx="4102751" cy="12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</p:txBody>
      </p:sp>
      <p:graphicFrame>
        <p:nvGraphicFramePr>
          <p:cNvPr id="173" name="Google Shape;173;p30"/>
          <p:cNvGraphicFramePr/>
          <p:nvPr/>
        </p:nvGraphicFramePr>
        <p:xfrm>
          <a:off x="952500" y="14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{5D25E021-2207-40E9-8CAE-826746F7D955}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Pseudo R^2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Nested Models - Likelihood Ratio Test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40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Model: The model with all final independent variables included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Reduced Model: A model with only some of the independent variables included in the full model and no independent variables that are not included in the full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LLR Test Stat = -2 * (log-likelihood of reduced model - log-likelihood of full model)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Chi-Squared for degrees of freedom = number of variables dropped in reduced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Stat &gt; CV, reject null hypothesis that additional variables do not add significant predictive power to the model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25" y="1017725"/>
            <a:ext cx="36106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Variables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independent variables are coded 0 if the variable’s condition is not met and 1 if the variable’s condition is met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 independent variables are used for dummy and/or categorical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Sales = B0 + B1(Advertising) + B2(Rain) +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B2: The change in sales associated with rainy days versus non-rainy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721625" y="33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{5D25E021-2207-40E9-8CAE-826746F7D955}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Advertising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span variables that are equally spaced values of n length that range from the highest to lowest values of each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each variable equal to its mean (or any other values you want to use), except the one you want to investigate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 predictions and see how p(y=1) changes as other variable moves from lowest to highest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88" y="2917225"/>
            <a:ext cx="2313652" cy="181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563" y="731325"/>
            <a:ext cx="3086684" cy="1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Logistic Regression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dependent variable is ordinal?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1 if totally dissatisfied, 2 if slightly </a:t>
            </a:r>
            <a:r>
              <a:rPr lang="en"/>
              <a:t>dissatisfied</a:t>
            </a:r>
            <a:r>
              <a:rPr lang="en"/>
              <a:t>, 3 if neither satisfied nor dissatisfied, 4 if slightly </a:t>
            </a:r>
            <a:r>
              <a:rPr lang="en"/>
              <a:t>satisfied</a:t>
            </a:r>
            <a:r>
              <a:rPr lang="en"/>
              <a:t>, 5 if highly satisfied.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OLS assumptions are violated (</a:t>
            </a:r>
            <a:r>
              <a:rPr lang="en"/>
              <a:t>heteroskedasticity</a:t>
            </a:r>
            <a:r>
              <a:rPr lang="en"/>
              <a:t> &amp; interval / ratio scale)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Complications: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Proportional odds required - differences between categories must be equal / interpreted as equal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Slightly more complicated interpretation of </a:t>
            </a:r>
            <a:r>
              <a:rPr lang="en"/>
              <a:t>coefficients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Coefficient</a:t>
            </a:r>
            <a:r>
              <a:rPr lang="en"/>
              <a:t> Interpretation: A one unit increase in X is associated with a B increase in the log odds of being in a higher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Cutpoints have no interpretation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450" y="661263"/>
            <a:ext cx="342993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Logistic Regression - Predicted Probabilities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75" y="1093175"/>
            <a:ext cx="2328450" cy="35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725" y="1170125"/>
            <a:ext cx="5691874" cy="354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Logistic Regression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if dependent variable is categorical (labels, unordered)?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Married, Single, or Divorced…Christian, Muslim, Hindu, Atheist…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Coefficients are made with respect to a reference category and tell the log odds of being in each category relative to the reference category for a one unit change in X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550" y="661263"/>
            <a:ext cx="3576739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Logistic Regression Interpretation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</a:t>
            </a:r>
            <a:r>
              <a:rPr lang="en"/>
              <a:t> are created for all but one of the values of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example, occupation code 1 is the omitted / reference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one year increase in years of education increases the log odds of being in category 4 instead of the reference category (1) by 0.1513 and the odds by 16.34%((e^0.1513) -1)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275" y="950188"/>
            <a:ext cx="277612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Logistic Regression - Predicted Probabilities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82124" cy="33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924" y="1483150"/>
            <a:ext cx="4004675" cy="27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Variables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have binary dependent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classification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Pass or fail?  Win or lose?  Accept or reject?  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796750" y="29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{5D25E021-2207-40E9-8CAE-826746F7D955}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Days Absent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Stats Major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Linear Probability Model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or Fail = B0 + B1(Study Time) + B2(Days Absent) + B3(Stats Major)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handled by OLS, this is called a </a:t>
            </a:r>
            <a:r>
              <a:rPr b="1" lang="en"/>
              <a:t>linear probability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B2: The change in the </a:t>
            </a:r>
            <a:r>
              <a:rPr b="1" lang="en"/>
              <a:t>probability</a:t>
            </a:r>
            <a:r>
              <a:rPr lang="en"/>
              <a:t> of passing the exam associated with an additional day absent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796750" y="33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{5D25E021-2207-40E9-8CAE-826746F7D955}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Days Absent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Stats Major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Linear Probability Model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5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has lots of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Errors aren’t normally distributed since Y only takes two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Errors are are heteroskedastic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Predicted probabilities can be above 1 or below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 logistic regression instead!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900" y="1046350"/>
            <a:ext cx="5080102" cy="36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414"/>
            <a:ext cx="9144000" cy="400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888"/>
            <a:ext cx="9144000" cy="45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and Maximum Likelihood Estimation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Likelihood: A measure of the probability of getting the given data given specific parameter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Likelihood </a:t>
            </a:r>
            <a:r>
              <a:rPr lang="en"/>
              <a:t>Estimation</a:t>
            </a:r>
            <a:r>
              <a:rPr lang="en"/>
              <a:t>: A </a:t>
            </a:r>
            <a:r>
              <a:rPr lang="en"/>
              <a:t>procedure</a:t>
            </a:r>
            <a:r>
              <a:rPr lang="en"/>
              <a:t> for estimating parameters given an an assumed distribution and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 regression is estimated using MLE, not 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https://arunaddagatla.medium.com/maximum-likelihood-estimation-in-logistic-regression-f86ff1627b67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67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 R^2</a:t>
            </a:r>
            <a:r>
              <a:rPr lang="en"/>
              <a:t>: Not the same as R^2, but higher is generally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Log-Likelihood</a:t>
            </a:r>
            <a:r>
              <a:rPr lang="en"/>
              <a:t>: No direct interpretation, but useful as input in calculation for comparing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Log-Likelihood Null</a:t>
            </a:r>
            <a:r>
              <a:rPr lang="en"/>
              <a:t>: The log-likelihood for a model with no explanatory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LLR p-value</a:t>
            </a:r>
            <a:r>
              <a:rPr lang="en"/>
              <a:t>: Similar to p-value for an F-Test for full model, testing HO: B1 + B2 + BN = 0. 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501" y="1013200"/>
            <a:ext cx="3534975" cy="31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