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1C11D9-913A-4BFF-B820-D618C13DEA0C}">
  <a:tblStyle styleId="{F41C11D9-913A-4BFF-B820-D618C13DEA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5E3235E-6544-4601-A5BC-98E7A8E95B7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c979fc0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c979fc0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cdf07a0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cdf07a0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c979fc0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c979fc0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c7383d9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c7383d9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c7383d96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c7383d96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DoF = categories - parameters estimated in obtaining expected frequencies - 1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3ef3d73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3ef3d73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DoF = categories - parameters estimated in obtaining expected frequencies - 1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c9f2db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c9f2db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3ef3d73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3ef3d73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c7383d9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c7383d9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c7383d9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c7383d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c7383d9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c7383d9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c7383d96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c7383d9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c7383d96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c7383d9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c7383d96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c7383d96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• If you're thinking, "homogeneity and independence sound the same!", you're nearly right. The difference is a matter of design. In the test of independence, observational units are collected at random from a population and two categorical variables are observed for each unit. In the test of homogeneity, the data are collected by randomly sampling from each sub-group separately. (Say, 100 blacks, 100 whites, 100 American Indians, and so on.) The null hypothesis is that each sub-group shares the same distribution of another categorical variable. (Say, "chain smoker", "occasional smoker", "non-smoker".) The difference between these two tests is subtle yet important.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Chi-Squared Test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(it’s a square, get it?!)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The Chi-Square Statistic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541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cell: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 expected ((row total x column total) / total)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 observed minus expected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Square the differences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Divide by expected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Sum up all the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Chi Square Test Statistic= 5.204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 to Chi Square Critical Value for given alpha and degrees of freedom  = 5.991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DoF = (rows - 1) * (columns -1)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Reject the null if Stat &gt; 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Fail to reject the null that each group has the same distribution 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350" y="3937750"/>
            <a:ext cx="2647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200" y="1094975"/>
            <a:ext cx="3770900" cy="261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257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DoF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CV = 5.991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 = 5.204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251" y="531750"/>
            <a:ext cx="5886075" cy="4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Square Table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700" y="1351850"/>
            <a:ext cx="3890599" cy="344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Test of Goodness of Fit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Observed frequencies follow expected / theoretical 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HA: Observed frequencies do not follow expected / theoretical 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" name="Google Shape;144;p25"/>
          <p:cNvGraphicFramePr/>
          <p:nvPr/>
        </p:nvGraphicFramePr>
        <p:xfrm>
          <a:off x="952500" y="219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{F41C11D9-913A-4BFF-B820-D618C13DEA0C}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Dice Side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100/6 = 16.6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3402425"/>
            <a:ext cx="48984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Summed DS/E = Chi Square Statistic = 1.0458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 to Chi Square Critical Value for given alpha and degrees of freedom = 11.07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DoF = number of categories - 1* = 6 - 1 - 5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Reject the null that the observed frequencies follow the expected frequencies  if Stat &gt; 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Fail to reject the null = dice seem fair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700" y="3496050"/>
            <a:ext cx="3331825" cy="979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1" name="Google Shape;151;p26"/>
          <p:cNvGraphicFramePr/>
          <p:nvPr/>
        </p:nvGraphicFramePr>
        <p:xfrm>
          <a:off x="952500" y="44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{F41C11D9-913A-4BFF-B820-D618C13DEA0C}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Dice Side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Observed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Difference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 Squared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DS / E</a:t>
                      </a:r>
                      <a:endParaRPr/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0.16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0.00963855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-2.6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6.76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0.40722892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-1.6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2.56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0.15421687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0.16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0.00963855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2.4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5.76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0.34698795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1.4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1.96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0.11807229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3233675"/>
            <a:ext cx="48984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955"/>
              <a:t>Summed DS/E = Chi Square Statistic = 28.27 </a:t>
            </a:r>
            <a:endParaRPr sz="95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55"/>
              <a:t>Compare to Chi Square Critical Value for given alpha and degrees of freedom = 11.07</a:t>
            </a:r>
            <a:endParaRPr sz="95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55"/>
              <a:t>DoF = number of categories - 1* = 6 - 1 - 5</a:t>
            </a:r>
            <a:endParaRPr sz="95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955"/>
              <a:t>Reject the null that the observed frequencies follow the expected frequencies  if Stat &gt; CV</a:t>
            </a:r>
            <a:endParaRPr sz="95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955"/>
              <a:t>Conclusion: Reject the null = dice do not seem fair</a:t>
            </a:r>
            <a:endParaRPr sz="955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700" y="3496050"/>
            <a:ext cx="3331825" cy="979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8" name="Google Shape;158;p27"/>
          <p:cNvGraphicFramePr/>
          <p:nvPr/>
        </p:nvGraphicFramePr>
        <p:xfrm>
          <a:off x="784525" y="33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{E5E3235E-6544-4601-A5BC-98E7A8E95B7E}</a:tableStyleId>
              </a:tblPr>
              <a:tblGrid>
                <a:gridCol w="1127500"/>
                <a:gridCol w="1127500"/>
                <a:gridCol w="1159250"/>
                <a:gridCol w="1191050"/>
                <a:gridCol w="1445125"/>
                <a:gridCol w="1524525"/>
              </a:tblGrid>
              <a:tr h="5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Dice Side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Observed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Expected 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Difference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Diff Squared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DS / E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7.4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54.76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3.298795181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2.4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5.76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0.346987952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-10.6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112.36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6.768674699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25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8.4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70.56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4.25060241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-13.6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184.96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11.14216867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23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16.6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6.4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40.96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2.46746988</a:t>
                      </a:r>
                      <a:endParaRPr sz="1200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D0D0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Chi Squared Test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Independence / Association / Homogeneity: Is there a relationship between two categorical variables (Left/right handed vs Pepsi/Coke)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Goodness of Fit: Does an observed distribution fit an expected / theoretical distribution? (Is data uniformly distributed?  Poisson distributed?)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are categorical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 are in counts / </a:t>
            </a:r>
            <a:r>
              <a:rPr lang="en"/>
              <a:t>frequencies</a:t>
            </a:r>
            <a:r>
              <a:rPr lang="en"/>
              <a:t> (not percentages or continuous values)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Observations are independent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Expected </a:t>
            </a:r>
            <a:r>
              <a:rPr lang="en"/>
              <a:t>frequencies</a:t>
            </a:r>
            <a:r>
              <a:rPr lang="en"/>
              <a:t> &gt; 5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8416" l="3827" r="5246" t="8986"/>
          <a:stretch/>
        </p:blipFill>
        <p:spPr>
          <a:xfrm>
            <a:off x="4393675" y="2212775"/>
            <a:ext cx="3920376" cy="245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Test of Association…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There is no association / groups are independent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HA: There is an association / groups are not independent </a:t>
            </a:r>
            <a:endParaRPr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952500" y="270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{F41C11D9-913A-4BFF-B820-D618C13DEA0C}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Ownership by Gender - Is there a difference?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{F41C11D9-913A-4BFF-B820-D618C13DEA0C}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8" name="Google Shape;88;p17"/>
          <p:cNvGraphicFramePr/>
          <p:nvPr/>
        </p:nvGraphicFramePr>
        <p:xfrm>
          <a:off x="952500" y="302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{F41C11D9-913A-4BFF-B820-D618C13DEA0C}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Counts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2984075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Expected</a:t>
            </a:r>
            <a:r>
              <a:rPr lang="en"/>
              <a:t> counts = (Row total X Column total) / (Total) Total</a:t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952500" y="101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{F41C11D9-913A-4BFF-B820-D618C13DEA0C}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" name="Google Shape;96;p18"/>
          <p:cNvGraphicFramePr/>
          <p:nvPr/>
        </p:nvGraphicFramePr>
        <p:xfrm>
          <a:off x="952500" y="361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{F41C11D9-913A-4BFF-B820-D618C13DEA0C}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The Chi-Square Statistic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541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cell: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 observed minus expected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Square the differences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Divide by expected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Sum up all the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Chi Square Test Statistic= .364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 to Chi Square Critical Value for given alpha and degrees of freedom  = 3.841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DoF = (rows - 1) * (columns -1)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Reject the null that there is no </a:t>
            </a:r>
            <a:r>
              <a:rPr lang="en"/>
              <a:t>association</a:t>
            </a:r>
            <a:r>
              <a:rPr lang="en"/>
              <a:t>  if Stat &gt; 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Fail to reject the null that there is a significant difference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350" y="3289500"/>
            <a:ext cx="2647950" cy="762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Google Shape;104;p19"/>
          <p:cNvGraphicFramePr/>
          <p:nvPr/>
        </p:nvGraphicFramePr>
        <p:xfrm>
          <a:off x="6084825" y="152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{F41C11D9-913A-4BFF-B820-D618C13DEA0C}</a:tableStyleId>
              </a:tblPr>
              <a:tblGrid>
                <a:gridCol w="949000"/>
                <a:gridCol w="949000"/>
                <a:gridCol w="949000"/>
              </a:tblGrid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Square Table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700" y="1351850"/>
            <a:ext cx="3890599" cy="344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Test of Association… 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 there a difference in the preference distribution for men and women?</a:t>
            </a:r>
            <a:endParaRPr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2445300" y="22367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{E5E3235E-6544-4601-A5BC-98E7A8E95B7E}</a:tableStyleId>
              </a:tblPr>
              <a:tblGrid>
                <a:gridCol w="841200"/>
                <a:gridCol w="965425"/>
                <a:gridCol w="971075"/>
                <a:gridCol w="694425"/>
                <a:gridCol w="694425"/>
              </a:tblGrid>
              <a:tr h="45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Apples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Bananas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Cherries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Male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Female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38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