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Proxima Nova"/>
      <p:regular r:id="rId58"/>
      <p:bold r:id="rId59"/>
      <p:italic r:id="rId60"/>
      <p:boldItalic r:id="rId61"/>
    </p:embeddedFont>
    <p:embeddedFont>
      <p:font typeface="Alfa Slab One"/>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AA497A-3250-4247-AA93-3A140F2F3AC3}">
  <a:tblStyle styleId="{72AA497A-3250-4247-AA93-3A140F2F3A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lfaSlabOne-regular.fntdata"/><Relationship Id="rId61" Type="http://schemas.openxmlformats.org/officeDocument/2006/relationships/font" Target="fonts/ProximaNova-bold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bold.fntdata"/><Relationship Id="rId14" Type="http://schemas.openxmlformats.org/officeDocument/2006/relationships/slide" Target="slides/slide8.xml"/><Relationship Id="rId58" Type="http://schemas.openxmlformats.org/officeDocument/2006/relationships/font" Target="fonts/ProximaNov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49c845e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49c845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4968cc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4968cc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https://en.wikipedia.org/wiki/Bessel%27s_correction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35a109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35a109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https://mathcenter.oxford.emory.edu/site/math117/besselCorrection/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3885070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3885070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9cd79c6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9cd79c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49c845e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49c845e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350c650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350c650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350c65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350c65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49c845e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49c845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350c65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350c65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8318b3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8318b3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350c650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350c650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49c845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49c845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49c845e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49c845e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www.youtube.com/watch?v=kn83BA7cRNM" TargetMode="External"/><Relationship Id="rId4" Type="http://schemas.openxmlformats.org/officeDocument/2006/relationships/image" Target="../media/image2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www.youtube.com/watch?v=R4yfNi_8Kqw" TargetMode="External"/><Relationship Id="rId4"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vs Median and Extreme Values</a:t>
            </a:r>
            <a:endParaRPr/>
          </a:p>
        </p:txBody>
      </p:sp>
      <p:sp>
        <p:nvSpPr>
          <p:cNvPr id="114" name="Google Shape;114;p22"/>
          <p:cNvSpPr txBox="1"/>
          <p:nvPr>
            <p:ph idx="1" type="body"/>
          </p:nvPr>
        </p:nvSpPr>
        <p:spPr>
          <a:xfrm>
            <a:off x="311700" y="1444925"/>
            <a:ext cx="8520600" cy="31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90"/>
              <a:t>The mean is the most commonly reported average and should generally be used when sensitivity to extreme values isn’t an issue.  </a:t>
            </a:r>
            <a:endParaRPr sz="1290"/>
          </a:p>
          <a:p>
            <a:pPr indent="0" lvl="0" marL="0" rtl="0" algn="l">
              <a:lnSpc>
                <a:spcPct val="95000"/>
              </a:lnSpc>
              <a:spcBef>
                <a:spcPts val="1200"/>
              </a:spcBef>
              <a:spcAft>
                <a:spcPts val="0"/>
              </a:spcAft>
              <a:buSzPts val="605"/>
              <a:buNone/>
            </a:pPr>
            <a:r>
              <a:rPr lang="en" sz="1290"/>
              <a:t>Otherwise, use the median or report both</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110000]</a:t>
            </a:r>
            <a:endParaRPr sz="1290"/>
          </a:p>
          <a:p>
            <a:pPr indent="0" lvl="0" marL="0" rtl="0" algn="l">
              <a:lnSpc>
                <a:spcPct val="95000"/>
              </a:lnSpc>
              <a:spcBef>
                <a:spcPts val="1200"/>
              </a:spcBef>
              <a:spcAft>
                <a:spcPts val="0"/>
              </a:spcAft>
              <a:buSzPts val="605"/>
              <a:buNone/>
            </a:pPr>
            <a:r>
              <a:rPr lang="en" sz="1290"/>
              <a:t>Mean = 61,000</a:t>
            </a:r>
            <a:endParaRPr sz="1290"/>
          </a:p>
          <a:p>
            <a:pPr indent="0" lvl="0" marL="0" rtl="0" algn="l">
              <a:lnSpc>
                <a:spcPct val="95000"/>
              </a:lnSpc>
              <a:spcBef>
                <a:spcPts val="1200"/>
              </a:spcBef>
              <a:spcAft>
                <a:spcPts val="0"/>
              </a:spcAft>
              <a:buSzPts val="605"/>
              <a:buNone/>
            </a:pPr>
            <a:r>
              <a:rPr lang="en" sz="1290"/>
              <a:t>Median = 60,000</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900000]</a:t>
            </a:r>
            <a:endParaRPr sz="1290"/>
          </a:p>
          <a:p>
            <a:pPr indent="0" lvl="0" marL="0" rtl="0" algn="l">
              <a:lnSpc>
                <a:spcPct val="95000"/>
              </a:lnSpc>
              <a:spcBef>
                <a:spcPts val="1200"/>
              </a:spcBef>
              <a:spcAft>
                <a:spcPts val="0"/>
              </a:spcAft>
              <a:buSzPts val="605"/>
              <a:buNone/>
            </a:pPr>
            <a:r>
              <a:rPr lang="en" sz="1290"/>
              <a:t>Mean = 219,000</a:t>
            </a:r>
            <a:endParaRPr sz="1290"/>
          </a:p>
          <a:p>
            <a:pPr indent="0" lvl="0" marL="0" rtl="0" algn="l">
              <a:lnSpc>
                <a:spcPct val="95000"/>
              </a:lnSpc>
              <a:spcBef>
                <a:spcPts val="1200"/>
              </a:spcBef>
              <a:spcAft>
                <a:spcPts val="1200"/>
              </a:spcAft>
              <a:buSzPts val="605"/>
              <a:buNone/>
            </a:pPr>
            <a:r>
              <a:rPr lang="en" sz="1290"/>
              <a:t>Median = 60,000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0"/>
              </a:spcAft>
              <a:buNone/>
            </a:pPr>
            <a:r>
              <a:rPr lang="en"/>
              <a:t>If we have {1, 1, 3, 3, 5}, we have two modes, aka the data is bimodal, and our answer would be both 1 and 3</a:t>
            </a:r>
            <a:endParaRPr/>
          </a:p>
          <a:p>
            <a:pPr indent="0" lvl="0" marL="0" rtl="0" algn="l">
              <a:spcBef>
                <a:spcPts val="1200"/>
              </a:spcBef>
              <a:spcAft>
                <a:spcPts val="1200"/>
              </a:spcAft>
              <a:buNone/>
            </a:pPr>
            <a:r>
              <a:rPr lang="en"/>
              <a:t>The mode is also not sensitive to extreme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Range</a:t>
            </a:r>
            <a:endParaRPr/>
          </a:p>
          <a:p>
            <a:pPr indent="-342900" lvl="0" marL="457200" rtl="0" algn="l">
              <a:spcBef>
                <a:spcPts val="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a:p>
            <a:pPr indent="-342900" lvl="0" marL="457200" rtl="0" algn="l">
              <a:spcBef>
                <a:spcPts val="0"/>
              </a:spcBef>
              <a:spcAft>
                <a:spcPts val="0"/>
              </a:spcAft>
              <a:buSzPts val="1800"/>
              <a:buAutoNum type="arabicParenR"/>
            </a:pPr>
            <a:r>
              <a:rPr lang="en"/>
              <a:t>Median Absolute Deviaton</a:t>
            </a:r>
            <a:endParaRPr/>
          </a:p>
          <a:p>
            <a:pPr indent="-342900" lvl="0" marL="457200" rtl="0" algn="l">
              <a:spcBef>
                <a:spcPts val="0"/>
              </a:spcBef>
              <a:spcAft>
                <a:spcPts val="0"/>
              </a:spcAft>
              <a:buSzPts val="1800"/>
              <a:buAutoNum type="arabicParenR"/>
            </a:pPr>
            <a:r>
              <a:rPr lang="en"/>
              <a:t>Coefficient of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Range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Range = Largest Value - Smallest Value</a:t>
            </a:r>
            <a:endParaRPr/>
          </a:p>
          <a:p>
            <a:pPr indent="0" lvl="0" marL="0" rtl="0" algn="l">
              <a:spcBef>
                <a:spcPts val="1200"/>
              </a:spcBef>
              <a:spcAft>
                <a:spcPts val="0"/>
              </a:spcAft>
              <a:buNone/>
            </a:pPr>
            <a:r>
              <a:rPr lang="en"/>
              <a:t>X = {2, 6, 3, 9, 3}</a:t>
            </a:r>
            <a:endParaRPr/>
          </a:p>
          <a:p>
            <a:pPr indent="0" lvl="0" marL="0" rtl="0" algn="l">
              <a:spcBef>
                <a:spcPts val="1200"/>
              </a:spcBef>
              <a:spcAft>
                <a:spcPts val="0"/>
              </a:spcAft>
              <a:buNone/>
            </a:pPr>
            <a:r>
              <a:rPr lang="en"/>
              <a:t>Max = 9</a:t>
            </a:r>
            <a:endParaRPr/>
          </a:p>
          <a:p>
            <a:pPr indent="0" lvl="0" marL="0" rtl="0" algn="l">
              <a:spcBef>
                <a:spcPts val="1200"/>
              </a:spcBef>
              <a:spcAft>
                <a:spcPts val="0"/>
              </a:spcAft>
              <a:buNone/>
            </a:pPr>
            <a:r>
              <a:rPr lang="en"/>
              <a:t>Min = 2</a:t>
            </a:r>
            <a:endParaRPr/>
          </a:p>
          <a:p>
            <a:pPr indent="0" lvl="0" marL="0" rtl="0" algn="l">
              <a:spcBef>
                <a:spcPts val="1200"/>
              </a:spcBef>
              <a:spcAft>
                <a:spcPts val="0"/>
              </a:spcAft>
              <a:buNone/>
            </a:pPr>
            <a:r>
              <a:rPr lang="en"/>
              <a:t>Range = 9 - 2 = 7</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Range is sensitive to outliers</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squared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for population variance, or B) the sample size minus one (n -1) for sample variance</a:t>
            </a:r>
            <a:endParaRPr/>
          </a:p>
        </p:txBody>
      </p:sp>
      <p:pic>
        <p:nvPicPr>
          <p:cNvPr id="139" name="Google Shape;139;p26"/>
          <p:cNvPicPr preferRelativeResize="0"/>
          <p:nvPr/>
        </p:nvPicPr>
        <p:blipFill>
          <a:blip r:embed="rId3">
            <a:alphaModFix/>
          </a:blip>
          <a:stretch>
            <a:fillRect/>
          </a:stretch>
        </p:blipFill>
        <p:spPr>
          <a:xfrm>
            <a:off x="6186850" y="1661400"/>
            <a:ext cx="2645450" cy="910350"/>
          </a:xfrm>
          <a:prstGeom prst="rect">
            <a:avLst/>
          </a:prstGeom>
          <a:noFill/>
          <a:ln>
            <a:noFill/>
          </a:ln>
        </p:spPr>
      </p:pic>
      <p:pic>
        <p:nvPicPr>
          <p:cNvPr id="140" name="Google Shape;140;p26"/>
          <p:cNvPicPr preferRelativeResize="0"/>
          <p:nvPr/>
        </p:nvPicPr>
        <p:blipFill>
          <a:blip r:embed="rId4">
            <a:alphaModFix/>
          </a:blip>
          <a:stretch>
            <a:fillRect/>
          </a:stretch>
        </p:blipFill>
        <p:spPr>
          <a:xfrm>
            <a:off x="6186850" y="2637079"/>
            <a:ext cx="2645450" cy="910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6186850" y="1661400"/>
            <a:ext cx="2645450" cy="910350"/>
          </a:xfrm>
          <a:prstGeom prst="rect">
            <a:avLst/>
          </a:prstGeom>
          <a:noFill/>
          <a:ln>
            <a:noFill/>
          </a:ln>
        </p:spPr>
      </p:pic>
      <p:pic>
        <p:nvPicPr>
          <p:cNvPr id="148" name="Google Shape;148;p27"/>
          <p:cNvPicPr preferRelativeResize="0"/>
          <p:nvPr/>
        </p:nvPicPr>
        <p:blipFill>
          <a:blip r:embed="rId4">
            <a:alphaModFix/>
          </a:blip>
          <a:stretch>
            <a:fillRect/>
          </a:stretch>
        </p:blipFill>
        <p:spPr>
          <a:xfrm>
            <a:off x="6186850" y="2637079"/>
            <a:ext cx="2645450" cy="910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Bessel’s Correction</a:t>
            </a:r>
            <a:endParaRPr/>
          </a:p>
        </p:txBody>
      </p:sp>
      <p:pic>
        <p:nvPicPr>
          <p:cNvPr id="154" name="Google Shape;154;p28"/>
          <p:cNvPicPr preferRelativeResize="0"/>
          <p:nvPr/>
        </p:nvPicPr>
        <p:blipFill>
          <a:blip r:embed="rId3">
            <a:alphaModFix/>
          </a:blip>
          <a:stretch>
            <a:fillRect/>
          </a:stretch>
        </p:blipFill>
        <p:spPr>
          <a:xfrm>
            <a:off x="311700" y="1073325"/>
            <a:ext cx="4151674" cy="3225951"/>
          </a:xfrm>
          <a:prstGeom prst="rect">
            <a:avLst/>
          </a:prstGeom>
          <a:noFill/>
          <a:ln>
            <a:noFill/>
          </a:ln>
        </p:spPr>
      </p:pic>
      <p:pic>
        <p:nvPicPr>
          <p:cNvPr id="155" name="Google Shape;155;p28"/>
          <p:cNvPicPr preferRelativeResize="0"/>
          <p:nvPr/>
        </p:nvPicPr>
        <p:blipFill>
          <a:blip r:embed="rId4">
            <a:alphaModFix/>
          </a:blip>
          <a:stretch>
            <a:fillRect/>
          </a:stretch>
        </p:blipFill>
        <p:spPr>
          <a:xfrm>
            <a:off x="4572000" y="445013"/>
            <a:ext cx="4528226" cy="2658765"/>
          </a:xfrm>
          <a:prstGeom prst="rect">
            <a:avLst/>
          </a:prstGeom>
          <a:noFill/>
          <a:ln>
            <a:noFill/>
          </a:ln>
        </p:spPr>
      </p:pic>
      <p:pic>
        <p:nvPicPr>
          <p:cNvPr id="156" name="Google Shape;156;p28"/>
          <p:cNvPicPr preferRelativeResize="0"/>
          <p:nvPr/>
        </p:nvPicPr>
        <p:blipFill>
          <a:blip r:embed="rId5">
            <a:alphaModFix/>
          </a:blip>
          <a:stretch>
            <a:fillRect/>
          </a:stretch>
        </p:blipFill>
        <p:spPr>
          <a:xfrm>
            <a:off x="4700975" y="3441500"/>
            <a:ext cx="4270275" cy="78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62" name="Google Shape;162;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Tells us the average distance each datapoint is from the mean</a:t>
            </a:r>
            <a:endParaRPr/>
          </a:p>
          <a:p>
            <a:pPr indent="0" lvl="0" marL="0" rtl="0" algn="l">
              <a:spcBef>
                <a:spcPts val="120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4724400" y="1170125"/>
            <a:ext cx="4267201" cy="25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Empirical</a:t>
            </a:r>
            <a:r>
              <a:rPr lang="en"/>
              <a:t> Rule</a:t>
            </a:r>
            <a:endParaRPr/>
          </a:p>
        </p:txBody>
      </p:sp>
      <p:pic>
        <p:nvPicPr>
          <p:cNvPr id="175" name="Google Shape;175;p31"/>
          <p:cNvPicPr preferRelativeResize="0"/>
          <p:nvPr/>
        </p:nvPicPr>
        <p:blipFill>
          <a:blip r:embed="rId3">
            <a:alphaModFix/>
          </a:blip>
          <a:stretch>
            <a:fillRect/>
          </a:stretch>
        </p:blipFill>
        <p:spPr>
          <a:xfrm>
            <a:off x="2201713" y="1239650"/>
            <a:ext cx="4740574" cy="318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Absolute Deviation</a:t>
            </a:r>
            <a:endParaRPr/>
          </a:p>
        </p:txBody>
      </p:sp>
      <p:sp>
        <p:nvSpPr>
          <p:cNvPr id="181" name="Google Shape;181;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variability in a way less sensitive to outliers and skewness.</a:t>
            </a:r>
            <a:endParaRPr/>
          </a:p>
          <a:p>
            <a:pPr indent="0" lvl="0" marL="0" rtl="0" algn="l">
              <a:spcBef>
                <a:spcPts val="1200"/>
              </a:spcBef>
              <a:spcAft>
                <a:spcPts val="0"/>
              </a:spcAft>
              <a:buNone/>
            </a:pPr>
            <a:r>
              <a:rPr lang="en"/>
              <a:t>Quantifies dispersion around the median, instead of the mean</a:t>
            </a:r>
            <a:endParaRPr/>
          </a:p>
          <a:p>
            <a:pPr indent="0" lvl="0" marL="0" rtl="0" algn="l">
              <a:spcBef>
                <a:spcPts val="1200"/>
              </a:spcBef>
              <a:spcAft>
                <a:spcPts val="1200"/>
              </a:spcAft>
              <a:buNone/>
            </a:pPr>
            <a:r>
              <a:rPr lang="en"/>
              <a:t>MAD = median(|Xi - median(X)|)</a:t>
            </a:r>
            <a:endParaRPr/>
          </a:p>
        </p:txBody>
      </p:sp>
      <p:sp>
        <p:nvSpPr>
          <p:cNvPr id="182" name="Google Shape;182;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a:t>
            </a:r>
            <a:r>
              <a:rPr lang="en"/>
              <a:t> = [3, 6, 8, 10, 15]</a:t>
            </a:r>
            <a:endParaRPr/>
          </a:p>
          <a:p>
            <a:pPr indent="0" lvl="0" marL="0" rtl="0" algn="l">
              <a:spcBef>
                <a:spcPts val="1200"/>
              </a:spcBef>
              <a:spcAft>
                <a:spcPts val="0"/>
              </a:spcAft>
              <a:buNone/>
            </a:pPr>
            <a:r>
              <a:rPr lang="en"/>
              <a:t>Median = 8</a:t>
            </a:r>
            <a:endParaRPr/>
          </a:p>
          <a:p>
            <a:pPr indent="0" lvl="0" marL="0" rtl="0" algn="l">
              <a:spcBef>
                <a:spcPts val="1200"/>
              </a:spcBef>
              <a:spcAft>
                <a:spcPts val="0"/>
              </a:spcAft>
              <a:buNone/>
            </a:pPr>
            <a:r>
              <a:rPr lang="en"/>
              <a:t>{|3 -8|, |6 - 8|, |8 -8|, |10 - 8|, |15 - 8|}</a:t>
            </a:r>
            <a:endParaRPr/>
          </a:p>
          <a:p>
            <a:pPr indent="0" lvl="0" marL="0" rtl="0" algn="l">
              <a:spcBef>
                <a:spcPts val="1200"/>
              </a:spcBef>
              <a:spcAft>
                <a:spcPts val="0"/>
              </a:spcAft>
              <a:buNone/>
            </a:pPr>
            <a:r>
              <a:rPr lang="en"/>
              <a:t>{5, 2, 0, 2, 7]</a:t>
            </a:r>
            <a:endParaRPr/>
          </a:p>
          <a:p>
            <a:pPr indent="0" lvl="0" marL="0" rtl="0" algn="l">
              <a:spcBef>
                <a:spcPts val="1200"/>
              </a:spcBef>
              <a:spcAft>
                <a:spcPts val="0"/>
              </a:spcAft>
              <a:buNone/>
            </a:pPr>
            <a:r>
              <a:rPr lang="en"/>
              <a:t>Order the series!</a:t>
            </a:r>
            <a:endParaRPr/>
          </a:p>
          <a:p>
            <a:pPr indent="0" lvl="0" marL="0" rtl="0" algn="l">
              <a:spcBef>
                <a:spcPts val="1200"/>
              </a:spcBef>
              <a:spcAft>
                <a:spcPts val="0"/>
              </a:spcAft>
              <a:buNone/>
            </a:pPr>
            <a:r>
              <a:rPr lang="en"/>
              <a:t>[0, 2, 2, 5, 7]</a:t>
            </a:r>
            <a:endParaRPr/>
          </a:p>
          <a:p>
            <a:pPr indent="0" lvl="0" marL="0" rtl="0" algn="l">
              <a:spcBef>
                <a:spcPts val="1200"/>
              </a:spcBef>
              <a:spcAft>
                <a:spcPts val="0"/>
              </a:spcAft>
              <a:buNone/>
            </a:pPr>
            <a:r>
              <a:rPr lang="en"/>
              <a:t>Take the median</a:t>
            </a:r>
            <a:endParaRPr/>
          </a:p>
          <a:p>
            <a:pPr indent="0" lvl="0" marL="0" rtl="0" algn="l">
              <a:spcBef>
                <a:spcPts val="1200"/>
              </a:spcBef>
              <a:spcAft>
                <a:spcPts val="0"/>
              </a:spcAft>
              <a:buNone/>
            </a:pPr>
            <a:r>
              <a:rPr lang="en"/>
              <a:t>MAD = 2</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Coefficient of Variation</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Used </a:t>
            </a:r>
            <a:r>
              <a:rPr lang="en"/>
              <a:t>for comparing the relative variability / </a:t>
            </a:r>
            <a:r>
              <a:rPr lang="en"/>
              <a:t>volatility</a:t>
            </a:r>
            <a:r>
              <a:rPr lang="en"/>
              <a:t> of datasets with different units or scales.</a:t>
            </a:r>
            <a:endParaRPr/>
          </a:p>
          <a:p>
            <a:pPr indent="0" lvl="0" marL="0" rtl="0" algn="l">
              <a:spcBef>
                <a:spcPts val="1200"/>
              </a:spcBef>
              <a:spcAft>
                <a:spcPts val="0"/>
              </a:spcAft>
              <a:buNone/>
            </a:pPr>
            <a:r>
              <a:rPr b="1" lang="en"/>
              <a:t>CV = Standard Deviation / Mean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Stock A </a:t>
            </a:r>
            <a:r>
              <a:rPr lang="en"/>
              <a:t>ROI: Mean 12%, Standard Deviation 4%, CV = 4/12 = 33.3%</a:t>
            </a:r>
            <a:endParaRPr/>
          </a:p>
          <a:p>
            <a:pPr indent="0" lvl="0" marL="0" rtl="0" algn="l">
              <a:spcBef>
                <a:spcPts val="1200"/>
              </a:spcBef>
              <a:spcAft>
                <a:spcPts val="0"/>
              </a:spcAft>
              <a:buNone/>
            </a:pPr>
            <a:r>
              <a:rPr lang="en"/>
              <a:t>Stock B ROI: Mean 8%, Standard Deviation 3%, CV = 3/8 = 37.5%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Stock</a:t>
            </a:r>
            <a:r>
              <a:rPr lang="en"/>
              <a:t> B is more </a:t>
            </a:r>
            <a:r>
              <a:rPr lang="en"/>
              <a:t>volatile</a:t>
            </a:r>
            <a:r>
              <a:rPr lang="en"/>
              <a:t> than stock 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194" name="Google Shape;194;p34"/>
          <p:cNvGraphicFramePr/>
          <p:nvPr/>
        </p:nvGraphicFramePr>
        <p:xfrm>
          <a:off x="952500" y="1428750"/>
          <a:ext cx="3000000" cy="3000000"/>
        </p:xfrm>
        <a:graphic>
          <a:graphicData uri="http://schemas.openxmlformats.org/drawingml/2006/table">
            <a:tbl>
              <a:tblPr>
                <a:noFill/>
                <a:tableStyleId>{72AA497A-3250-4247-AA93-3A140F2F3AC3}</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=mode.sngl() for single, =mode.mult for multimodal</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Shape</a:t>
            </a:r>
            <a:endParaRPr/>
          </a:p>
        </p:txBody>
      </p:sp>
      <p:pic>
        <p:nvPicPr>
          <p:cNvPr id="200" name="Google Shape;200;p35"/>
          <p:cNvPicPr preferRelativeResize="0"/>
          <p:nvPr/>
        </p:nvPicPr>
        <p:blipFill>
          <a:blip r:embed="rId3">
            <a:alphaModFix/>
          </a:blip>
          <a:stretch>
            <a:fillRect/>
          </a:stretch>
        </p:blipFill>
        <p:spPr>
          <a:xfrm>
            <a:off x="152400" y="1853875"/>
            <a:ext cx="8839201" cy="2429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06" name="Google Shape;206;p36"/>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 (n = 21)</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 Deciles, &amp; Quantiles</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Quartiles are the 25th, 50th, and 75th percentiles of data and divide the data into 4 segments</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25th and 75th percentiles</a:t>
            </a:r>
            <a:endParaRPr/>
          </a:p>
          <a:p>
            <a:pPr indent="0" lvl="0" marL="0" rtl="0" algn="l">
              <a:spcBef>
                <a:spcPts val="1200"/>
              </a:spcBef>
              <a:spcAft>
                <a:spcPts val="0"/>
              </a:spcAft>
              <a:buNone/>
            </a:pPr>
            <a:r>
              <a:rPr lang="en"/>
              <a:t>IQR = 3rd Quartile - 1st Quartile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Deciles divide the data into 10 segments (10th percentile, 30th percentile, etc.)</a:t>
            </a:r>
            <a:endParaRPr/>
          </a:p>
          <a:p>
            <a:pPr indent="0" lvl="0" marL="0" rtl="0" algn="l">
              <a:spcBef>
                <a:spcPts val="1200"/>
              </a:spcBef>
              <a:spcAft>
                <a:spcPts val="1200"/>
              </a:spcAft>
              <a:buNone/>
            </a:pPr>
            <a:r>
              <a:rPr lang="en"/>
              <a:t>Quantiles are the s</a:t>
            </a:r>
            <a:r>
              <a:rPr lang="en"/>
              <a:t>ame as quartiles, just with numbers other than 25, 50, and 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226" name="Google Shape;226;p39"/>
          <p:cNvGraphicFramePr/>
          <p:nvPr/>
        </p:nvGraphicFramePr>
        <p:xfrm>
          <a:off x="878350" y="2046600"/>
          <a:ext cx="3000000" cy="3000000"/>
        </p:xfrm>
        <a:graphic>
          <a:graphicData uri="http://schemas.openxmlformats.org/drawingml/2006/table">
            <a:tbl>
              <a:tblPr>
                <a:noFill/>
                <a:tableStyleId>{72AA497A-3250-4247-AA93-3A140F2F3AC3}</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32" name="Google Shape;232;p40"/>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33" name="Google Shape;233;p40"/>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Skewness</a:t>
            </a:r>
            <a:endParaRPr/>
          </a:p>
        </p:txBody>
      </p:sp>
      <p:pic>
        <p:nvPicPr>
          <p:cNvPr id="239" name="Google Shape;239;p41"/>
          <p:cNvPicPr preferRelativeResize="0"/>
          <p:nvPr/>
        </p:nvPicPr>
        <p:blipFill>
          <a:blip r:embed="rId3">
            <a:alphaModFix/>
          </a:blip>
          <a:stretch>
            <a:fillRect/>
          </a:stretch>
        </p:blipFill>
        <p:spPr>
          <a:xfrm>
            <a:off x="1698838" y="2571750"/>
            <a:ext cx="5746325" cy="2171425"/>
          </a:xfrm>
          <a:prstGeom prst="rect">
            <a:avLst/>
          </a:prstGeom>
          <a:noFill/>
          <a:ln>
            <a:noFill/>
          </a:ln>
        </p:spPr>
      </p:pic>
      <p:pic>
        <p:nvPicPr>
          <p:cNvPr id="240" name="Google Shape;240;p41"/>
          <p:cNvPicPr preferRelativeResize="0"/>
          <p:nvPr/>
        </p:nvPicPr>
        <p:blipFill>
          <a:blip r:embed="rId4">
            <a:alphaModFix/>
          </a:blip>
          <a:stretch>
            <a:fillRect/>
          </a:stretch>
        </p:blipFill>
        <p:spPr>
          <a:xfrm>
            <a:off x="4572000" y="498950"/>
            <a:ext cx="2933700" cy="10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Main types of descriptive statistics:</a:t>
            </a:r>
            <a:endParaRPr sz="2500"/>
          </a:p>
          <a:p>
            <a:pPr indent="-387350" lvl="0" marL="457200" rtl="0" algn="l">
              <a:spcBef>
                <a:spcPts val="1200"/>
              </a:spcBef>
              <a:spcAft>
                <a:spcPts val="0"/>
              </a:spcAft>
              <a:buSzPts val="2500"/>
              <a:buAutoNum type="arabicParenR"/>
            </a:pPr>
            <a:r>
              <a:rPr lang="en" sz="2500"/>
              <a:t>Measures of central </a:t>
            </a:r>
            <a:r>
              <a:rPr lang="en" sz="2500"/>
              <a:t>tendency </a:t>
            </a:r>
            <a:endParaRPr sz="2500"/>
          </a:p>
          <a:p>
            <a:pPr indent="-387350" lvl="0" marL="457200" rtl="0" algn="l">
              <a:spcBef>
                <a:spcPts val="0"/>
              </a:spcBef>
              <a:spcAft>
                <a:spcPts val="0"/>
              </a:spcAft>
              <a:buSzPts val="2500"/>
              <a:buAutoNum type="arabicParenR"/>
            </a:pPr>
            <a:r>
              <a:rPr lang="en" sz="2500"/>
              <a:t>Measures of spread / dispersion  </a:t>
            </a:r>
            <a:endParaRPr sz="2500"/>
          </a:p>
          <a:p>
            <a:pPr indent="-387350" lvl="0" marL="457200" rtl="0" algn="l">
              <a:spcBef>
                <a:spcPts val="0"/>
              </a:spcBef>
              <a:spcAft>
                <a:spcPts val="0"/>
              </a:spcAft>
              <a:buSzPts val="2500"/>
              <a:buAutoNum type="arabicParenR"/>
            </a:pPr>
            <a:r>
              <a:rPr lang="en" sz="2500"/>
              <a:t>Distribution / Shape</a:t>
            </a:r>
            <a:endParaRPr sz="2500"/>
          </a:p>
          <a:p>
            <a:pPr indent="-387350" lvl="0" marL="457200" rtl="0" algn="l">
              <a:spcBef>
                <a:spcPts val="0"/>
              </a:spcBef>
              <a:spcAft>
                <a:spcPts val="0"/>
              </a:spcAft>
              <a:buSzPts val="2500"/>
              <a:buAutoNum type="arabicParenR"/>
            </a:pPr>
            <a:r>
              <a:rPr lang="en" sz="2500"/>
              <a:t>Measures of Relation (if more than one series)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2"/>
          <p:cNvPicPr preferRelativeResize="0"/>
          <p:nvPr/>
        </p:nvPicPr>
        <p:blipFill>
          <a:blip r:embed="rId3">
            <a:alphaModFix/>
          </a:blip>
          <a:stretch>
            <a:fillRect/>
          </a:stretch>
        </p:blipFill>
        <p:spPr>
          <a:xfrm>
            <a:off x="0" y="335198"/>
            <a:ext cx="9143999" cy="44731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Kurtosis</a:t>
            </a:r>
            <a:endParaRPr/>
          </a:p>
        </p:txBody>
      </p:sp>
      <p:pic>
        <p:nvPicPr>
          <p:cNvPr id="253" name="Google Shape;253;p43"/>
          <p:cNvPicPr preferRelativeResize="0"/>
          <p:nvPr/>
        </p:nvPicPr>
        <p:blipFill rotWithShape="1">
          <a:blip r:embed="rId3">
            <a:alphaModFix/>
          </a:blip>
          <a:srcRect b="0" l="0" r="0" t="21042"/>
          <a:stretch/>
        </p:blipFill>
        <p:spPr>
          <a:xfrm>
            <a:off x="499850" y="3067775"/>
            <a:ext cx="3846526" cy="1808875"/>
          </a:xfrm>
          <a:prstGeom prst="rect">
            <a:avLst/>
          </a:prstGeom>
          <a:noFill/>
          <a:ln>
            <a:noFill/>
          </a:ln>
        </p:spPr>
      </p:pic>
      <p:pic>
        <p:nvPicPr>
          <p:cNvPr id="254" name="Google Shape;254;p43"/>
          <p:cNvPicPr preferRelativeResize="0"/>
          <p:nvPr/>
        </p:nvPicPr>
        <p:blipFill>
          <a:blip r:embed="rId4">
            <a:alphaModFix/>
          </a:blip>
          <a:stretch>
            <a:fillRect/>
          </a:stretch>
        </p:blipFill>
        <p:spPr>
          <a:xfrm>
            <a:off x="5374825" y="521700"/>
            <a:ext cx="2768659" cy="952850"/>
          </a:xfrm>
          <a:prstGeom prst="rect">
            <a:avLst/>
          </a:prstGeom>
          <a:noFill/>
          <a:ln>
            <a:noFill/>
          </a:ln>
        </p:spPr>
      </p:pic>
      <p:pic>
        <p:nvPicPr>
          <p:cNvPr id="255" name="Google Shape;255;p43"/>
          <p:cNvPicPr preferRelativeResize="0"/>
          <p:nvPr/>
        </p:nvPicPr>
        <p:blipFill>
          <a:blip r:embed="rId5">
            <a:alphaModFix/>
          </a:blip>
          <a:stretch>
            <a:fillRect/>
          </a:stretch>
        </p:blipFill>
        <p:spPr>
          <a:xfrm>
            <a:off x="5285149" y="2619000"/>
            <a:ext cx="2948002" cy="2257650"/>
          </a:xfrm>
          <a:prstGeom prst="rect">
            <a:avLst/>
          </a:prstGeom>
          <a:noFill/>
          <a:ln>
            <a:noFill/>
          </a:ln>
        </p:spPr>
      </p:pic>
      <p:sp>
        <p:nvSpPr>
          <p:cNvPr id="256" name="Google Shape;256;p43"/>
          <p:cNvSpPr txBox="1"/>
          <p:nvPr/>
        </p:nvSpPr>
        <p:spPr>
          <a:xfrm>
            <a:off x="582275" y="1391000"/>
            <a:ext cx="47028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Kurtosis measures “peakedness” and points to </a:t>
            </a:r>
            <a:r>
              <a:rPr lang="en" sz="1800">
                <a:solidFill>
                  <a:schemeClr val="dk2"/>
                </a:solidFill>
                <a:latin typeface="Proxima Nova"/>
                <a:ea typeface="Proxima Nova"/>
                <a:cs typeface="Proxima Nova"/>
                <a:sym typeface="Proxima Nova"/>
              </a:rPr>
              <a:t>likelihood</a:t>
            </a:r>
            <a:r>
              <a:rPr lang="en" sz="1800">
                <a:solidFill>
                  <a:schemeClr val="dk2"/>
                </a:solidFill>
                <a:latin typeface="Proxima Nova"/>
                <a:ea typeface="Proxima Nova"/>
                <a:cs typeface="Proxima Nova"/>
                <a:sym typeface="Proxima Nova"/>
              </a:rPr>
              <a:t> of extreme values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Uses of Kurtosis</a:t>
            </a:r>
            <a:endParaRPr/>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Detecting outliers: High kurtosis suggests extreme outliers are more likely (fatter tails)</a:t>
            </a:r>
            <a:endParaRPr/>
          </a:p>
          <a:p>
            <a:pPr indent="-342900" lvl="0" marL="457200" rtl="0" algn="l">
              <a:spcBef>
                <a:spcPts val="0"/>
              </a:spcBef>
              <a:spcAft>
                <a:spcPts val="0"/>
              </a:spcAft>
              <a:buSzPts val="1800"/>
              <a:buAutoNum type="arabicParenR"/>
            </a:pPr>
            <a:r>
              <a:rPr lang="en"/>
              <a:t>Risk: High kurtosis suggests extreme events are more likely</a:t>
            </a:r>
            <a:endParaRPr/>
          </a:p>
          <a:p>
            <a:pPr indent="-342900" lvl="0" marL="457200" rtl="0" algn="l">
              <a:spcBef>
                <a:spcPts val="0"/>
              </a:spcBef>
              <a:spcAft>
                <a:spcPts val="0"/>
              </a:spcAft>
              <a:buSzPts val="1800"/>
              <a:buAutoNum type="arabicParenR"/>
            </a:pPr>
            <a:r>
              <a:rPr lang="en"/>
              <a:t>Comparing distributions - relative to normal distribution</a:t>
            </a:r>
            <a:endParaRPr/>
          </a:p>
          <a:p>
            <a:pPr indent="-342900" lvl="0" marL="457200" rtl="0" algn="l">
              <a:spcBef>
                <a:spcPts val="0"/>
              </a:spcBef>
              <a:spcAft>
                <a:spcPts val="0"/>
              </a:spcAft>
              <a:buSzPts val="1800"/>
              <a:buAutoNum type="arabicParenR"/>
            </a:pPr>
            <a:r>
              <a:rPr lang="en"/>
              <a:t>Checking certain statistical / distributional assumptions*</a:t>
            </a:r>
            <a:endParaRPr/>
          </a:p>
          <a:p>
            <a:pPr indent="0" lvl="0" marL="0" rtl="0" algn="l">
              <a:spcBef>
                <a:spcPts val="1200"/>
              </a:spcBef>
              <a:spcAft>
                <a:spcPts val="0"/>
              </a:spcAft>
              <a:buNone/>
            </a:pPr>
            <a:r>
              <a:rPr lang="en"/>
              <a:t>Kurtosis &gt;3 suggests </a:t>
            </a:r>
            <a:r>
              <a:rPr lang="en"/>
              <a:t>heavier tails, a shaper peak, and potential for outliers</a:t>
            </a:r>
            <a:endParaRPr/>
          </a:p>
          <a:p>
            <a:pPr indent="0" lvl="0" marL="0" rtl="0" algn="l">
              <a:spcBef>
                <a:spcPts val="1200"/>
              </a:spcBef>
              <a:spcAft>
                <a:spcPts val="0"/>
              </a:spcAft>
              <a:buNone/>
            </a:pPr>
            <a:r>
              <a:rPr lang="en"/>
              <a:t>Kurtosis &lt;3 suggest lighter tails, a flatter peak, and less potential for outliers</a:t>
            </a:r>
            <a:endParaRPr/>
          </a:p>
          <a:p>
            <a:pPr indent="0" lvl="0" marL="0" rtl="0" algn="l">
              <a:spcBef>
                <a:spcPts val="1200"/>
              </a:spcBef>
              <a:spcAft>
                <a:spcPts val="1200"/>
              </a:spcAft>
              <a:buNone/>
            </a:pPr>
            <a:r>
              <a:rPr lang="en"/>
              <a:t>Kurtosis = 3 suggests distribution similar to normal distribution</a:t>
            </a:r>
            <a:endParaRPr/>
          </a:p>
        </p:txBody>
      </p:sp>
      <p:pic>
        <p:nvPicPr>
          <p:cNvPr id="263" name="Google Shape;263;p44"/>
          <p:cNvPicPr preferRelativeResize="0"/>
          <p:nvPr/>
        </p:nvPicPr>
        <p:blipFill>
          <a:blip r:embed="rId3">
            <a:alphaModFix/>
          </a:blip>
          <a:stretch>
            <a:fillRect/>
          </a:stretch>
        </p:blipFill>
        <p:spPr>
          <a:xfrm>
            <a:off x="6281376" y="265925"/>
            <a:ext cx="2389850" cy="822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Association tell us how two (or more) variables relate to one another.  We’ll cover:</a:t>
            </a:r>
            <a:endParaRPr/>
          </a:p>
          <a:p>
            <a:pPr indent="-342900" lvl="0" marL="457200" rtl="0" algn="l">
              <a:spcBef>
                <a:spcPts val="1200"/>
              </a:spcBef>
              <a:spcAft>
                <a:spcPts val="0"/>
              </a:spcAft>
              <a:buSzPts val="1800"/>
              <a:buAutoNum type="arabicParenR"/>
            </a:pPr>
            <a:r>
              <a:rPr lang="en"/>
              <a:t>Covariance</a:t>
            </a:r>
            <a:endParaRPr/>
          </a:p>
          <a:p>
            <a:pPr indent="-342900" lvl="0" marL="457200" rtl="0" algn="l">
              <a:spcBef>
                <a:spcPts val="0"/>
              </a:spcBef>
              <a:spcAft>
                <a:spcPts val="0"/>
              </a:spcAft>
              <a:buSzPts val="1800"/>
              <a:buAutoNum type="arabicParenR"/>
            </a:pPr>
            <a:r>
              <a:rPr lang="en"/>
              <a:t>Correlation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Covariance</a:t>
            </a:r>
            <a:endParaRPr/>
          </a:p>
        </p:txBody>
      </p:sp>
      <p:sp>
        <p:nvSpPr>
          <p:cNvPr id="275" name="Google Shape;275;p46"/>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76" name="Google Shape;276;p46"/>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77" name="Google Shape;277;p46"/>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83" name="Google Shape;283;p47"/>
          <p:cNvSpPr txBox="1"/>
          <p:nvPr>
            <p:ph idx="1" type="body"/>
          </p:nvPr>
        </p:nvSpPr>
        <p:spPr>
          <a:xfrm>
            <a:off x="311700" y="1152475"/>
            <a:ext cx="35127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  Who knows?!</a:t>
            </a:r>
            <a:endParaRPr/>
          </a:p>
          <a:p>
            <a:pPr indent="0" lvl="0" marL="0" rtl="0" algn="l">
              <a:spcBef>
                <a:spcPts val="1200"/>
              </a:spcBef>
              <a:spcAft>
                <a:spcPts val="0"/>
              </a:spcAft>
              <a:buNone/>
            </a:pPr>
            <a:r>
              <a:rPr lang="en"/>
              <a:t>Positive means as one variable increases, the other usually does too</a:t>
            </a:r>
            <a:endParaRPr/>
          </a:p>
          <a:p>
            <a:pPr indent="0" lvl="0" marL="0" rtl="0" algn="l">
              <a:spcBef>
                <a:spcPts val="1200"/>
              </a:spcBef>
              <a:spcAft>
                <a:spcPts val="0"/>
              </a:spcAft>
              <a:buNone/>
            </a:pPr>
            <a:r>
              <a:rPr lang="en"/>
              <a:t>Negative means as one variable increases, the other usually falls</a:t>
            </a:r>
            <a:endParaRPr/>
          </a:p>
          <a:p>
            <a:pPr indent="0" lvl="0" marL="0" rtl="0" algn="l">
              <a:spcBef>
                <a:spcPts val="1200"/>
              </a:spcBef>
              <a:spcAft>
                <a:spcPts val="0"/>
              </a:spcAft>
              <a:buNone/>
            </a:pPr>
            <a:r>
              <a:rPr lang="en"/>
              <a:t>Zero means there is no </a:t>
            </a:r>
            <a:r>
              <a:rPr i="1" lang="en"/>
              <a:t>linear</a:t>
            </a:r>
            <a:r>
              <a:rPr lang="en"/>
              <a:t> relationship between the variables</a:t>
            </a:r>
            <a:endParaRPr/>
          </a:p>
          <a:p>
            <a:pPr indent="0" lvl="0" marL="0" rtl="0" algn="l">
              <a:spcBef>
                <a:spcPts val="1200"/>
              </a:spcBef>
              <a:spcAft>
                <a:spcPts val="1200"/>
              </a:spcAft>
              <a:buNone/>
            </a:pPr>
            <a:r>
              <a:rPr lang="en"/>
              <a:t>Correlation is more useful</a:t>
            </a:r>
            <a:endParaRPr/>
          </a:p>
        </p:txBody>
      </p:sp>
      <p:pic>
        <p:nvPicPr>
          <p:cNvPr id="284" name="Google Shape;284;p47"/>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85" name="Google Shape;285;p47"/>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Correlation</a:t>
            </a:r>
            <a:endParaRPr/>
          </a:p>
        </p:txBody>
      </p:sp>
      <p:sp>
        <p:nvSpPr>
          <p:cNvPr id="291" name="Google Shape;291;p48"/>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1200"/>
              </a:spcAft>
              <a:buClr>
                <a:schemeClr val="dk1"/>
              </a:buClr>
              <a:buSzPts val="1100"/>
              <a:buFont typeface="Arial"/>
              <a:buNone/>
            </a:pPr>
            <a:r>
              <a:rPr lang="en"/>
              <a:t>0 means no correlation, 1 means perfect positive linear correlation, -1 means perfect negative linear correlation</a:t>
            </a:r>
            <a:endParaRPr/>
          </a:p>
        </p:txBody>
      </p:sp>
      <p:pic>
        <p:nvPicPr>
          <p:cNvPr id="292" name="Google Shape;292;p48"/>
          <p:cNvPicPr preferRelativeResize="0"/>
          <p:nvPr/>
        </p:nvPicPr>
        <p:blipFill>
          <a:blip r:embed="rId3">
            <a:alphaModFix/>
          </a:blip>
          <a:stretch>
            <a:fillRect/>
          </a:stretch>
        </p:blipFill>
        <p:spPr>
          <a:xfrm>
            <a:off x="6174575" y="2252650"/>
            <a:ext cx="2401412" cy="881846"/>
          </a:xfrm>
          <a:prstGeom prst="rect">
            <a:avLst/>
          </a:prstGeom>
          <a:noFill/>
          <a:ln>
            <a:noFill/>
          </a:ln>
        </p:spPr>
      </p:pic>
      <p:pic>
        <p:nvPicPr>
          <p:cNvPr id="293" name="Google Shape;293;p48"/>
          <p:cNvPicPr preferRelativeResize="0"/>
          <p:nvPr/>
        </p:nvPicPr>
        <p:blipFill>
          <a:blip r:embed="rId4">
            <a:alphaModFix/>
          </a:blip>
          <a:stretch>
            <a:fillRect/>
          </a:stretch>
        </p:blipFill>
        <p:spPr>
          <a:xfrm>
            <a:off x="5875263" y="1152466"/>
            <a:ext cx="2401412" cy="881846"/>
          </a:xfrm>
          <a:prstGeom prst="rect">
            <a:avLst/>
          </a:prstGeom>
          <a:noFill/>
          <a:ln>
            <a:noFill/>
          </a:ln>
        </p:spPr>
      </p:pic>
      <p:sp>
        <p:nvSpPr>
          <p:cNvPr id="294" name="Google Shape;294;p48"/>
          <p:cNvSpPr txBox="1"/>
          <p:nvPr/>
        </p:nvSpPr>
        <p:spPr>
          <a:xfrm>
            <a:off x="5875275" y="3722350"/>
            <a:ext cx="3000000" cy="12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a:t>
            </a:r>
            <a:r>
              <a:rPr lang="en">
                <a:solidFill>
                  <a:schemeClr val="dk2"/>
                </a:solidFill>
                <a:latin typeface="Proxima Nova"/>
                <a:ea typeface="Proxima Nova"/>
                <a:cs typeface="Proxima Nova"/>
                <a:sym typeface="Proxima Nova"/>
              </a:rPr>
              <a:t> is standard deviation of x,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y </a:t>
            </a:r>
            <a:r>
              <a:rPr lang="en">
                <a:solidFill>
                  <a:schemeClr val="dk2"/>
                </a:solidFill>
                <a:latin typeface="Proxima Nova"/>
                <a:ea typeface="Proxima Nova"/>
                <a:cs typeface="Proxima Nova"/>
                <a:sym typeface="Proxima Nova"/>
              </a:rPr>
              <a:t>is the standard deviation of y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xy</a:t>
            </a:r>
            <a:r>
              <a:rPr lang="en">
                <a:solidFill>
                  <a:schemeClr val="dk2"/>
                </a:solidFill>
                <a:latin typeface="Proxima Nova"/>
                <a:ea typeface="Proxima Nova"/>
                <a:cs typeface="Proxima Nova"/>
                <a:sym typeface="Proxima Nova"/>
              </a:rPr>
              <a:t> is the sample covariance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300" name="Google Shape;300;p49"/>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linear correlation</a:t>
            </a:r>
            <a:endParaRPr sz="1500"/>
          </a:p>
          <a:p>
            <a:pPr indent="0" lvl="0" marL="0" rtl="0" algn="l">
              <a:spcBef>
                <a:spcPts val="1200"/>
              </a:spcBef>
              <a:spcAft>
                <a:spcPts val="0"/>
              </a:spcAft>
              <a:buNone/>
            </a:pPr>
            <a:r>
              <a:rPr lang="en" sz="1500"/>
              <a:t>-1 = Perfect negative linear correlation</a:t>
            </a:r>
            <a:endParaRPr sz="1500"/>
          </a:p>
          <a:p>
            <a:pPr indent="0" lvl="0" marL="0" rtl="0" algn="l">
              <a:spcBef>
                <a:spcPts val="1200"/>
              </a:spcBef>
              <a:spcAft>
                <a:spcPts val="0"/>
              </a:spcAft>
              <a:buNone/>
            </a:pPr>
            <a:r>
              <a:rPr lang="en" sz="1500"/>
              <a:t>+1 = Perfect positive linear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301" name="Google Shape;301;p49"/>
          <p:cNvPicPr preferRelativeResize="0"/>
          <p:nvPr/>
        </p:nvPicPr>
        <p:blipFill rotWithShape="1">
          <a:blip r:embed="rId3">
            <a:alphaModFix/>
          </a:blip>
          <a:srcRect b="-13227" l="-946" r="-875" t="-30553"/>
          <a:stretch/>
        </p:blipFill>
        <p:spPr>
          <a:xfrm>
            <a:off x="671463" y="2940225"/>
            <a:ext cx="7801075" cy="2203275"/>
          </a:xfrm>
          <a:prstGeom prst="rect">
            <a:avLst/>
          </a:prstGeom>
          <a:noFill/>
          <a:ln>
            <a:noFill/>
          </a:ln>
        </p:spPr>
      </p:pic>
      <p:pic>
        <p:nvPicPr>
          <p:cNvPr id="302" name="Google Shape;302;p49"/>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1000"/>
                                        <p:tgtEl>
                                          <p:spTgt spid="3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Effect filter="fade" transition="in">
                                      <p:cBhvr>
                                        <p:cTn dur="1000"/>
                                        <p:tgtEl>
                                          <p:spTgt spid="3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Effect filter="fade" transition="in">
                                      <p:cBhvr>
                                        <p:cTn dur="1000"/>
                                        <p:tgtEl>
                                          <p:spTgt spid="3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308" name="Google Shape;308;p50"/>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309" name="Google Shape;309;p50"/>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310" name="Google Shape;310;p50"/>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1"/>
          <p:cNvPicPr preferRelativeResize="0"/>
          <p:nvPr/>
        </p:nvPicPr>
        <p:blipFill>
          <a:blip r:embed="rId3">
            <a:alphaModFix/>
          </a:blip>
          <a:stretch>
            <a:fillRect/>
          </a:stretch>
        </p:blipFill>
        <p:spPr>
          <a:xfrm>
            <a:off x="0" y="530028"/>
            <a:ext cx="9143999" cy="40834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Commonly referred to as “averages”</a:t>
            </a:r>
            <a:endParaRPr sz="2100"/>
          </a:p>
          <a:p>
            <a:pPr indent="0" lvl="0" marL="0" rtl="0" algn="l">
              <a:spcBef>
                <a:spcPts val="1200"/>
              </a:spcBef>
              <a:spcAft>
                <a:spcPts val="0"/>
              </a:spcAft>
              <a:buNone/>
            </a:pPr>
            <a:r>
              <a:rPr lang="en" sz="2100"/>
              <a:t>Used to give an idea of the “middle” of the data</a:t>
            </a:r>
            <a:endParaRPr sz="2100"/>
          </a:p>
          <a:p>
            <a:pPr indent="0" lvl="0" marL="0" rtl="0" algn="l">
              <a:spcBef>
                <a:spcPts val="1200"/>
              </a:spcBef>
              <a:spcAft>
                <a:spcPts val="0"/>
              </a:spcAft>
              <a:buNone/>
            </a:pPr>
            <a:r>
              <a:rPr lang="en" sz="2100"/>
              <a:t>We’re going to cover:</a:t>
            </a:r>
            <a:endParaRPr sz="2100"/>
          </a:p>
          <a:p>
            <a:pPr indent="-361950" lvl="0" marL="457200" rtl="0" algn="l">
              <a:spcBef>
                <a:spcPts val="1200"/>
              </a:spcBef>
              <a:spcAft>
                <a:spcPts val="0"/>
              </a:spcAft>
              <a:buSzPts val="2100"/>
              <a:buAutoNum type="arabicParenR"/>
            </a:pPr>
            <a:r>
              <a:rPr lang="en" sz="2100"/>
              <a:t>Arithmetic</a:t>
            </a:r>
            <a:r>
              <a:rPr lang="en" sz="2100"/>
              <a:t> mean</a:t>
            </a:r>
            <a:endParaRPr sz="2100"/>
          </a:p>
          <a:p>
            <a:pPr indent="-361950" lvl="0" marL="457200" rtl="0" algn="l">
              <a:spcBef>
                <a:spcPts val="0"/>
              </a:spcBef>
              <a:spcAft>
                <a:spcPts val="0"/>
              </a:spcAft>
              <a:buSzPts val="2100"/>
              <a:buAutoNum type="arabicParenR"/>
            </a:pPr>
            <a:r>
              <a:rPr lang="en" sz="2100"/>
              <a:t>Geometric mean</a:t>
            </a:r>
            <a:endParaRPr sz="2100"/>
          </a:p>
          <a:p>
            <a:pPr indent="-361950" lvl="0" marL="457200" rtl="0" algn="l">
              <a:spcBef>
                <a:spcPts val="0"/>
              </a:spcBef>
              <a:spcAft>
                <a:spcPts val="0"/>
              </a:spcAft>
              <a:buSzPts val="2100"/>
              <a:buAutoNum type="arabicParenR"/>
            </a:pPr>
            <a:r>
              <a:rPr lang="en" sz="2100"/>
              <a:t>Median</a:t>
            </a:r>
            <a:endParaRPr sz="2100"/>
          </a:p>
          <a:p>
            <a:pPr indent="-361950" lvl="0" marL="457200" rtl="0" algn="l">
              <a:spcBef>
                <a:spcPts val="0"/>
              </a:spcBef>
              <a:spcAft>
                <a:spcPts val="0"/>
              </a:spcAft>
              <a:buSzPts val="2100"/>
              <a:buAutoNum type="arabicParenR"/>
            </a:pPr>
            <a:r>
              <a:rPr lang="en" sz="2100"/>
              <a:t>Mode</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323" name="Google Shape;32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 for sample</a:t>
            </a:r>
            <a:endParaRPr/>
          </a:p>
          <a:p>
            <a:pPr indent="0" lvl="0" marL="0" rtl="0" algn="l">
              <a:spcBef>
                <a:spcPts val="1200"/>
              </a:spcBef>
              <a:spcAft>
                <a:spcPts val="0"/>
              </a:spcAft>
              <a:buNone/>
            </a:pPr>
            <a:r>
              <a:rPr lang="en"/>
              <a:t>=covariance.p(x values, y values) for population</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1000"/>
                                        <p:tgtEl>
                                          <p:spTgt spid="3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329" name="Google Shape;32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330" name="Google Shape;330;p53"/>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336" name="Google Shape;33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342" name="Google Shape;342;p55"/>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343" name="Google Shape;343;p55"/>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0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000"/>
                                        <p:tgtEl>
                                          <p:spTgt spid="3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6"/>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7"/>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8"/>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64" name="Google Shape;36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most popular are </a:t>
            </a:r>
            <a:r>
              <a:rPr b="1" lang="en"/>
              <a:t>randomized control trials,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rPr b="1" lang="en"/>
              <a:t>More on this later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70" name="Google Shape;370;p60"/>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71" name="Google Shape;371;p60"/>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77" name="Google Shape;377;p61"/>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78" name="Google Shape;378;p61"/>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0" name="Google Shape;80;p17"/>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42"/>
              <a:t>There are many types of “average”.</a:t>
            </a:r>
            <a:endParaRPr sz="1942"/>
          </a:p>
          <a:p>
            <a:pPr indent="0" lvl="0" marL="0" rtl="0" algn="l">
              <a:spcBef>
                <a:spcPts val="1200"/>
              </a:spcBef>
              <a:spcAft>
                <a:spcPts val="0"/>
              </a:spcAft>
              <a:buNone/>
            </a:pPr>
            <a:r>
              <a:rPr lang="en" sz="1942"/>
              <a:t>The most common is the “</a:t>
            </a:r>
            <a:r>
              <a:rPr lang="en" sz="1942"/>
              <a:t>arithmetic</a:t>
            </a:r>
            <a:r>
              <a:rPr lang="en" sz="1942"/>
              <a:t> mean”, often just called the “mean”</a:t>
            </a:r>
            <a:endParaRPr sz="1942"/>
          </a:p>
          <a:p>
            <a:pPr indent="0" lvl="0" marL="0" rtl="0" algn="l">
              <a:spcBef>
                <a:spcPts val="1200"/>
              </a:spcBef>
              <a:spcAft>
                <a:spcPts val="0"/>
              </a:spcAft>
              <a:buNone/>
            </a:pPr>
            <a:r>
              <a:rPr lang="en" sz="1942"/>
              <a:t>Add up all the numbers, then divide by the number of numbers in the series</a:t>
            </a:r>
            <a:endParaRPr sz="1942"/>
          </a:p>
          <a:p>
            <a:pPr indent="0" lvl="0" marL="0" rtl="0" algn="l">
              <a:spcBef>
                <a:spcPts val="1200"/>
              </a:spcBef>
              <a:spcAft>
                <a:spcPts val="0"/>
              </a:spcAft>
              <a:buNone/>
            </a:pPr>
            <a:r>
              <a:rPr lang="en" sz="1942"/>
              <a:t>If we have a series of five numbers {1, 2, 3, 4, 5}</a:t>
            </a:r>
            <a:endParaRPr sz="1942"/>
          </a:p>
          <a:p>
            <a:pPr indent="0" lvl="0" marL="0" rtl="0" algn="l">
              <a:spcBef>
                <a:spcPts val="1200"/>
              </a:spcBef>
              <a:spcAft>
                <a:spcPts val="0"/>
              </a:spcAft>
              <a:buNone/>
            </a:pPr>
            <a:r>
              <a:rPr lang="en" sz="1942"/>
              <a:t>1 + 2 + 3 + 4 + 5 = 15</a:t>
            </a:r>
            <a:endParaRPr sz="1942"/>
          </a:p>
          <a:p>
            <a:pPr indent="0" lvl="0" marL="0" rtl="0" algn="l">
              <a:spcBef>
                <a:spcPts val="1200"/>
              </a:spcBef>
              <a:spcAft>
                <a:spcPts val="0"/>
              </a:spcAft>
              <a:buNone/>
            </a:pPr>
            <a:r>
              <a:rPr lang="en" sz="1942"/>
              <a:t>15 / 5 =  3</a:t>
            </a:r>
            <a:endParaRPr sz="1942"/>
          </a:p>
          <a:p>
            <a:pPr indent="0" lvl="0" marL="0" rtl="0" algn="l">
              <a:spcBef>
                <a:spcPts val="1200"/>
              </a:spcBef>
              <a:spcAft>
                <a:spcPts val="0"/>
              </a:spcAft>
              <a:buNone/>
            </a:pPr>
            <a:r>
              <a:t/>
            </a:r>
            <a:endParaRPr sz="1942"/>
          </a:p>
          <a:p>
            <a:pPr indent="0" lvl="0" marL="0" rtl="0" algn="l">
              <a:spcBef>
                <a:spcPts val="1200"/>
              </a:spcBef>
              <a:spcAft>
                <a:spcPts val="1200"/>
              </a:spcAft>
              <a:buNone/>
            </a:pPr>
            <a:r>
              <a:rPr lang="en" sz="1942"/>
              <a:t>Warning: The arithmetic mean is sensitive to extreme values</a:t>
            </a:r>
            <a:endParaRPr sz="1942"/>
          </a:p>
        </p:txBody>
      </p:sp>
      <p:pic>
        <p:nvPicPr>
          <p:cNvPr id="81" name="Google Shape;81;p17"/>
          <p:cNvPicPr preferRelativeResize="0"/>
          <p:nvPr/>
        </p:nvPicPr>
        <p:blipFill>
          <a:blip r:embed="rId3">
            <a:alphaModFix/>
          </a:blip>
          <a:stretch>
            <a:fillRect/>
          </a:stretch>
        </p:blipFill>
        <p:spPr>
          <a:xfrm>
            <a:off x="5651750" y="1601450"/>
            <a:ext cx="2419350" cy="207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83" name="Google Shape;383;p62"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88" name="Google Shape;388;p63"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87" name="Google Shape;87;p18"/>
          <p:cNvSpPr txBox="1"/>
          <p:nvPr>
            <p:ph idx="1" type="body"/>
          </p:nvPr>
        </p:nvSpPr>
        <p:spPr>
          <a:xfrm>
            <a:off x="311700" y="1325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The n’th root of x is the number y such that raising y^n = x</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0"/>
              </a:spcAft>
              <a:buNone/>
            </a:pPr>
            <a:r>
              <a:rPr lang="en"/>
              <a:t>1024^(⅕) =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661075" y="3809300"/>
            <a:ext cx="2566125" cy="9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2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Rate of Return = [(1 + R1) x (1 + R2) x (1 + Rn)]^1/n - 1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5" name="Google Shape;95;p19"/>
          <p:cNvGraphicFramePr/>
          <p:nvPr/>
        </p:nvGraphicFramePr>
        <p:xfrm>
          <a:off x="857100" y="1646900"/>
          <a:ext cx="3000000" cy="3000000"/>
        </p:xfrm>
        <a:graphic>
          <a:graphicData uri="http://schemas.openxmlformats.org/drawingml/2006/table">
            <a:tbl>
              <a:tblPr>
                <a:noFill/>
                <a:tableStyleId>{72AA497A-3250-4247-AA93-3A140F2F3AC3}</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96" name="Google Shape;96;p19"/>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412575"/>
            <a:ext cx="8520600" cy="3156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90"/>
              <a:t>Period 1: $100,000, then a 50% decline</a:t>
            </a:r>
            <a:endParaRPr sz="1290"/>
          </a:p>
          <a:p>
            <a:pPr indent="0" lvl="0" marL="0" rtl="0" algn="l">
              <a:lnSpc>
                <a:spcPct val="105000"/>
              </a:lnSpc>
              <a:spcBef>
                <a:spcPts val="1200"/>
              </a:spcBef>
              <a:spcAft>
                <a:spcPts val="0"/>
              </a:spcAft>
              <a:buSzPts val="605"/>
              <a:buNone/>
            </a:pPr>
            <a:r>
              <a:rPr lang="en" sz="1290"/>
              <a:t>Period 2: $50,000, then a 100% increase</a:t>
            </a:r>
            <a:endParaRPr sz="1290"/>
          </a:p>
          <a:p>
            <a:pPr indent="0" lvl="0" marL="0" rtl="0" algn="l">
              <a:lnSpc>
                <a:spcPct val="105000"/>
              </a:lnSpc>
              <a:spcBef>
                <a:spcPts val="1200"/>
              </a:spcBef>
              <a:spcAft>
                <a:spcPts val="0"/>
              </a:spcAft>
              <a:buSzPts val="605"/>
              <a:buNone/>
            </a:pPr>
            <a:r>
              <a:rPr lang="en" sz="1290"/>
              <a:t>Period 3: $100,000</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Arithmetic mean rate of return = (-.5 + 1 )/ 2 </a:t>
            </a:r>
            <a:endParaRPr sz="1290"/>
          </a:p>
          <a:p>
            <a:pPr indent="0" lvl="0" marL="0" rtl="0" algn="l">
              <a:lnSpc>
                <a:spcPct val="105000"/>
              </a:lnSpc>
              <a:spcBef>
                <a:spcPts val="1200"/>
              </a:spcBef>
              <a:spcAft>
                <a:spcPts val="0"/>
              </a:spcAft>
              <a:buSzPts val="605"/>
              <a:buNone/>
            </a:pPr>
            <a:r>
              <a:rPr lang="en" sz="1290"/>
              <a:t>= 25%</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Geometric Rate of Return = [(1 + R1) x (1 + R2) x (1 + Rn)]^1/n - 1</a:t>
            </a:r>
            <a:endParaRPr sz="1290"/>
          </a:p>
          <a:p>
            <a:pPr indent="0" lvl="0" marL="0" rtl="0" algn="l">
              <a:lnSpc>
                <a:spcPct val="105000"/>
              </a:lnSpc>
              <a:spcBef>
                <a:spcPts val="1200"/>
              </a:spcBef>
              <a:spcAft>
                <a:spcPts val="0"/>
              </a:spcAft>
              <a:buSzPts val="605"/>
              <a:buNone/>
            </a:pPr>
            <a:r>
              <a:rPr lang="en" sz="1290"/>
              <a:t>[(1 + -0.5) X (1 + 1)]^½ -1 = [(0.5) * (2)]^½ -1</a:t>
            </a:r>
            <a:endParaRPr sz="1290"/>
          </a:p>
          <a:p>
            <a:pPr indent="0" lvl="0" marL="0" rtl="0" algn="l">
              <a:lnSpc>
                <a:spcPct val="105000"/>
              </a:lnSpc>
              <a:spcBef>
                <a:spcPts val="1200"/>
              </a:spcBef>
              <a:spcAft>
                <a:spcPts val="1200"/>
              </a:spcAft>
              <a:buSzPts val="605"/>
              <a:buNone/>
            </a:pPr>
            <a:r>
              <a:rPr lang="en" sz="1290"/>
              <a:t>=0%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The median is the number in the middle of an </a:t>
            </a:r>
            <a:r>
              <a:rPr b="1" i="1" lang="en" sz="1460" u="sng"/>
              <a:t>ordered series</a:t>
            </a:r>
            <a:endParaRPr b="1" i="1" sz="1460" u="sng"/>
          </a:p>
          <a:p>
            <a:pPr indent="0" lvl="0" marL="0" rtl="0" algn="l">
              <a:lnSpc>
                <a:spcPct val="95000"/>
              </a:lnSpc>
              <a:spcBef>
                <a:spcPts val="1200"/>
              </a:spcBef>
              <a:spcAft>
                <a:spcPts val="0"/>
              </a:spcAft>
              <a:buSzPts val="770"/>
              <a:buNone/>
            </a:pPr>
            <a:r>
              <a:rPr lang="en" sz="1460"/>
              <a:t>50% of the data fall above the median, 50% fall below the median</a:t>
            </a:r>
            <a:endParaRPr sz="1460"/>
          </a:p>
          <a:p>
            <a:pPr indent="0" lvl="0" marL="0" rtl="0" algn="l">
              <a:lnSpc>
                <a:spcPct val="95000"/>
              </a:lnSpc>
              <a:spcBef>
                <a:spcPts val="1200"/>
              </a:spcBef>
              <a:spcAft>
                <a:spcPts val="0"/>
              </a:spcAft>
              <a:buSzPts val="770"/>
              <a:buNone/>
            </a:pPr>
            <a:r>
              <a:rPr lang="en" sz="1460"/>
              <a:t>Position of median = (n + 1) / 2, if series is ordered </a:t>
            </a:r>
            <a:endParaRPr sz="1460"/>
          </a:p>
          <a:p>
            <a:pPr indent="0" lvl="0" marL="0" rtl="0" algn="l">
              <a:lnSpc>
                <a:spcPct val="95000"/>
              </a:lnSpc>
              <a:spcBef>
                <a:spcPts val="1200"/>
              </a:spcBef>
              <a:spcAft>
                <a:spcPts val="0"/>
              </a:spcAft>
              <a:buSzPts val="770"/>
              <a:buNone/>
            </a:pPr>
            <a:r>
              <a:rPr lang="en" sz="1460"/>
              <a:t>If we have the series {1, 3, 5, 2, 4}</a:t>
            </a:r>
            <a:endParaRPr sz="1460"/>
          </a:p>
          <a:p>
            <a:pPr indent="0" lvl="0" marL="0" rtl="0" algn="l">
              <a:lnSpc>
                <a:spcPct val="95000"/>
              </a:lnSpc>
              <a:spcBef>
                <a:spcPts val="1200"/>
              </a:spcBef>
              <a:spcAft>
                <a:spcPts val="0"/>
              </a:spcAft>
              <a:buSzPts val="770"/>
              <a:buNone/>
            </a:pPr>
            <a:r>
              <a:rPr lang="en" sz="1460"/>
              <a:t>First we order it {1, 2, 3, 4, 5}</a:t>
            </a:r>
            <a:endParaRPr sz="1460"/>
          </a:p>
          <a:p>
            <a:pPr indent="0" lvl="0" marL="0" rtl="0" algn="l">
              <a:lnSpc>
                <a:spcPct val="95000"/>
              </a:lnSpc>
              <a:spcBef>
                <a:spcPts val="1200"/>
              </a:spcBef>
              <a:spcAft>
                <a:spcPts val="0"/>
              </a:spcAft>
              <a:buSzPts val="770"/>
              <a:buNone/>
            </a:pPr>
            <a:r>
              <a:rPr lang="en" sz="1460"/>
              <a:t>The number in the middle is the median, so 3</a:t>
            </a:r>
            <a:endParaRPr sz="1460"/>
          </a:p>
          <a:p>
            <a:pPr indent="0" lvl="0" marL="0" rtl="0" algn="l">
              <a:lnSpc>
                <a:spcPct val="95000"/>
              </a:lnSpc>
              <a:spcBef>
                <a:spcPts val="1200"/>
              </a:spcBef>
              <a:spcAft>
                <a:spcPts val="0"/>
              </a:spcAft>
              <a:buSzPts val="770"/>
              <a:buNone/>
            </a:pPr>
            <a:r>
              <a:rPr lang="en" sz="1460"/>
              <a:t>What if there is an even numbered series?</a:t>
            </a:r>
            <a:endParaRPr sz="1460"/>
          </a:p>
          <a:p>
            <a:pPr indent="0" lvl="0" marL="0" rtl="0" algn="l">
              <a:lnSpc>
                <a:spcPct val="95000"/>
              </a:lnSpc>
              <a:spcBef>
                <a:spcPts val="1200"/>
              </a:spcBef>
              <a:spcAft>
                <a:spcPts val="0"/>
              </a:spcAft>
              <a:buSzPts val="770"/>
              <a:buNone/>
            </a:pPr>
            <a:r>
              <a:rPr lang="en" sz="1460"/>
              <a:t>{1, 2, 3, 4, 5, 6}</a:t>
            </a:r>
            <a:endParaRPr sz="1460"/>
          </a:p>
          <a:p>
            <a:pPr indent="0" lvl="0" marL="0" rtl="0" algn="l">
              <a:lnSpc>
                <a:spcPct val="95000"/>
              </a:lnSpc>
              <a:spcBef>
                <a:spcPts val="1200"/>
              </a:spcBef>
              <a:spcAft>
                <a:spcPts val="0"/>
              </a:spcAft>
              <a:buSzPts val="770"/>
              <a:buNone/>
            </a:pPr>
            <a:r>
              <a:rPr lang="en" sz="1460"/>
              <a:t>The median is the mean of the middle two numbers, so (3 + 4) / 2, which is 3.5</a:t>
            </a:r>
            <a:endParaRPr sz="1460"/>
          </a:p>
          <a:p>
            <a:pPr indent="0" lvl="0" marL="0" rtl="0" algn="l">
              <a:lnSpc>
                <a:spcPct val="95000"/>
              </a:lnSpc>
              <a:spcBef>
                <a:spcPts val="1200"/>
              </a:spcBef>
              <a:spcAft>
                <a:spcPts val="1200"/>
              </a:spcAft>
              <a:buSzPts val="770"/>
              <a:buNone/>
            </a:pPr>
            <a:r>
              <a:rPr lang="en" sz="1460"/>
              <a:t>Unlike the mean, the median is not sensitive to </a:t>
            </a:r>
            <a:r>
              <a:rPr lang="en" sz="1460"/>
              <a:t>extreme</a:t>
            </a:r>
            <a:r>
              <a:rPr lang="en" sz="1460"/>
              <a:t> values</a:t>
            </a:r>
            <a:endParaRPr sz="14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