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f84c6ea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f84c6ea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8707c75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8707c75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8707c75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8707c75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f84c6ea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f84c6ea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dc4af3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fdc4af3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032354b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032354b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032354b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032354b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dc4af30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dc4af30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dc4af30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dc4af30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dc4af30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dc4af30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8707c75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8707c7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032354b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032354b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8707c75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8707c75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dde5d87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dde5d87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dde5d8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dde5d8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8707c75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8707c75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8707c75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b8707c75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f84c6e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f84c6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1303800" y="1429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Calculate</a:t>
            </a:r>
            <a:r>
              <a:rPr lang="en" sz="1500"/>
              <a:t> group averages and overall average (grand mean)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Subtract grand mean from each group average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Square the differences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Weight by sample size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Sum them up!</a:t>
            </a:r>
            <a:endParaRPr sz="1500"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7075"/>
            <a:ext cx="8520599" cy="143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Squares and the F Statistic 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Mean Square Among (MSA)</a:t>
            </a:r>
            <a:r>
              <a:rPr lang="en" sz="1600"/>
              <a:t> = SSA / (c - 1), where c is the number of categories.  (In our example, c =3)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Mean Square Within (MSW) </a:t>
            </a:r>
            <a:r>
              <a:rPr lang="en" sz="1600"/>
              <a:t>= SSW / (n - c), where n is the total sample size from all groups and c is the number of categories.  (In our example, n=15)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 Statistic = MSA / MSW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Statistic vs F Critical Value</a:t>
            </a:r>
            <a:endParaRPr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311700" y="1467175"/>
            <a:ext cx="49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a level of confidence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r>
              <a:rPr lang="en" sz="1700"/>
              <a:t> = number of categories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Consult an F table for that level of confidence where df1 = c - 1 and df2 = n - c</a:t>
            </a:r>
            <a:endParaRPr sz="1700"/>
          </a:p>
        </p:txBody>
      </p:sp>
      <p:sp>
        <p:nvSpPr>
          <p:cNvPr id="376" name="Google Shape;376;p24"/>
          <p:cNvSpPr/>
          <p:nvPr/>
        </p:nvSpPr>
        <p:spPr>
          <a:xfrm>
            <a:off x="2980710" y="4004971"/>
            <a:ext cx="1227938" cy="160365"/>
          </a:xfrm>
          <a:custGeom>
            <a:rect b="b" l="l" r="r" t="t"/>
            <a:pathLst>
              <a:path extrusionOk="0" h="154" w="980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rgbClr val="FFCF0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656291" y="3175850"/>
            <a:ext cx="2772883" cy="992898"/>
          </a:xfrm>
          <a:custGeom>
            <a:rect b="b" l="l" r="r" t="t"/>
            <a:pathLst>
              <a:path extrusionOk="0" h="1023" w="3388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1482125" y="4004971"/>
            <a:ext cx="36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1662556" y="3186086"/>
            <a:ext cx="2706483" cy="997448"/>
          </a:xfrm>
          <a:custGeom>
            <a:rect b="b" l="l" r="r" t="t"/>
            <a:pathLst>
              <a:path extrusionOk="0" h="1021" w="3492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cap="flat" cmpd="sng" w="38100">
            <a:solidFill>
              <a:srgbClr val="3333CC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4"/>
          <p:cNvCxnSpPr/>
          <p:nvPr/>
        </p:nvCxnSpPr>
        <p:spPr>
          <a:xfrm>
            <a:off x="2985722" y="4004971"/>
            <a:ext cx="1200" cy="1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" name="Google Shape;381;p24"/>
          <p:cNvCxnSpPr/>
          <p:nvPr/>
        </p:nvCxnSpPr>
        <p:spPr>
          <a:xfrm flipH="1">
            <a:off x="3226430" y="3841194"/>
            <a:ext cx="1803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2" name="Google Shape;382;p24"/>
          <p:cNvSpPr txBox="1"/>
          <p:nvPr/>
        </p:nvSpPr>
        <p:spPr>
          <a:xfrm>
            <a:off x="3346586" y="3612589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383" name="Google Shape;383;p24"/>
          <p:cNvCxnSpPr/>
          <p:nvPr/>
        </p:nvCxnSpPr>
        <p:spPr>
          <a:xfrm rot="10800000">
            <a:off x="2985722" y="4168703"/>
            <a:ext cx="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4" name="Google Shape;384;p24"/>
          <p:cNvCxnSpPr/>
          <p:nvPr/>
        </p:nvCxnSpPr>
        <p:spPr>
          <a:xfrm rot="10800000">
            <a:off x="1722722" y="4332526"/>
            <a:ext cx="12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5" name="Google Shape;385;p24"/>
          <p:cNvCxnSpPr/>
          <p:nvPr/>
        </p:nvCxnSpPr>
        <p:spPr>
          <a:xfrm rot="10800000">
            <a:off x="2985601" y="4332526"/>
            <a:ext cx="12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6" name="Google Shape;386;p24"/>
          <p:cNvSpPr txBox="1"/>
          <p:nvPr/>
        </p:nvSpPr>
        <p:spPr>
          <a:xfrm>
            <a:off x="3226301" y="4277925"/>
            <a:ext cx="1051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7" name="Google Shape;387;p24"/>
          <p:cNvSpPr txBox="1"/>
          <p:nvPr/>
        </p:nvSpPr>
        <p:spPr>
          <a:xfrm>
            <a:off x="1993325" y="4332525"/>
            <a:ext cx="927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endParaRPr/>
          </a:p>
          <a:p>
            <a:pPr indent="0" lvl="0" marL="0" marR="0" rtl="0" algn="l">
              <a:lnSpc>
                <a:spcPct val="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2865435" y="4486067"/>
            <a:ext cx="481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pic>
        <p:nvPicPr>
          <p:cNvPr id="389" name="Google Shape;3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15" y="1096399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303800" y="411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F-Statistic and Critical Value</a:t>
            </a:r>
            <a:endParaRPr/>
          </a:p>
        </p:txBody>
      </p:sp>
      <p:sp>
        <p:nvSpPr>
          <p:cNvPr id="395" name="Google Shape;395;p25"/>
          <p:cNvSpPr txBox="1"/>
          <p:nvPr>
            <p:ph idx="1" type="body"/>
          </p:nvPr>
        </p:nvSpPr>
        <p:spPr>
          <a:xfrm>
            <a:off x="311700" y="1152475"/>
            <a:ext cx="44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Square Among (MSA) </a:t>
            </a:r>
            <a:r>
              <a:rPr lang="en"/>
              <a:t>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Square Within (MSW)</a:t>
            </a:r>
            <a:r>
              <a:rPr lang="en"/>
              <a:t>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 Statistic</a:t>
            </a:r>
            <a:r>
              <a:rPr lang="en"/>
              <a:t>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Consult an F table for that level of confidence where df1 = c - 1 and df2 = n -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F &gt; CV, reject the null hypothesis that all group means are equal.</a:t>
            </a:r>
            <a:endParaRPr/>
          </a:p>
        </p:txBody>
      </p:sp>
      <p:pic>
        <p:nvPicPr>
          <p:cNvPr id="396" name="Google Shape;3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1152475"/>
            <a:ext cx="2909500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15" y="1017724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87" y="2470004"/>
            <a:ext cx="3129026" cy="232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00" y="445028"/>
            <a:ext cx="5815798" cy="16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7071075" y="2842200"/>
            <a:ext cx="1750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p&lt;alpha, reject null of equal means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5" name="Google Shape;405;p26"/>
          <p:cNvCxnSpPr/>
          <p:nvPr/>
        </p:nvCxnSpPr>
        <p:spPr>
          <a:xfrm rot="10800000">
            <a:off x="7021825" y="1966850"/>
            <a:ext cx="600000" cy="9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0" y="525550"/>
            <a:ext cx="4572000" cy="400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50" y="604388"/>
            <a:ext cx="4139351" cy="292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27"/>
          <p:cNvCxnSpPr/>
          <p:nvPr/>
        </p:nvCxnSpPr>
        <p:spPr>
          <a:xfrm rot="10800000">
            <a:off x="5694200" y="3560150"/>
            <a:ext cx="49200" cy="11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7"/>
          <p:cNvCxnSpPr/>
          <p:nvPr/>
        </p:nvCxnSpPr>
        <p:spPr>
          <a:xfrm rot="10800000">
            <a:off x="8157750" y="1509725"/>
            <a:ext cx="8901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7"/>
          <p:cNvSpPr txBox="1"/>
          <p:nvPr/>
        </p:nvSpPr>
        <p:spPr>
          <a:xfrm>
            <a:off x="5035325" y="4779625"/>
            <a:ext cx="28128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Fail to reject null since p &gt; alpha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3" y="598575"/>
            <a:ext cx="4614651" cy="41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500" y="657575"/>
            <a:ext cx="4118575" cy="2689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28"/>
          <p:cNvCxnSpPr/>
          <p:nvPr/>
        </p:nvCxnSpPr>
        <p:spPr>
          <a:xfrm rot="10800000">
            <a:off x="5812200" y="3353625"/>
            <a:ext cx="186900" cy="9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8"/>
          <p:cNvCxnSpPr/>
          <p:nvPr/>
        </p:nvCxnSpPr>
        <p:spPr>
          <a:xfrm rot="10800000">
            <a:off x="8595450" y="1573450"/>
            <a:ext cx="4524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28"/>
          <p:cNvSpPr txBox="1"/>
          <p:nvPr/>
        </p:nvSpPr>
        <p:spPr>
          <a:xfrm>
            <a:off x="5517225" y="4405900"/>
            <a:ext cx="3294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Reject the null since p &lt; alpha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Tukey-Kramer </a:t>
            </a:r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5" y="1791525"/>
            <a:ext cx="4094375" cy="17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 txBox="1"/>
          <p:nvPr/>
        </p:nvSpPr>
        <p:spPr>
          <a:xfrm>
            <a:off x="875275" y="4514075"/>
            <a:ext cx="7030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Tests each pairwise difference without inflating risk of type one error (as would be the case with six pairwise t-tests)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1" name="Google Shape;4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600" y="1791525"/>
            <a:ext cx="4632074" cy="188652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9"/>
          <p:cNvSpPr txBox="1"/>
          <p:nvPr/>
        </p:nvSpPr>
        <p:spPr>
          <a:xfrm>
            <a:off x="1229325" y="3727325"/>
            <a:ext cx="1504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differences are significant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5020550" y="37267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Difference between CS and Sociology is insignificant			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ANOVA</a:t>
            </a:r>
            <a:endParaRPr/>
          </a:p>
        </p:txBody>
      </p: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there are two factors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 gets a lot more tedious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also test for interaction effects between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interaction: Does choice of major </a:t>
            </a:r>
            <a:r>
              <a:rPr lang="en"/>
              <a:t>affect</a:t>
            </a:r>
            <a:r>
              <a:rPr lang="en"/>
              <a:t> salaries differently for private school students than it does for public school students</a:t>
            </a:r>
            <a:endParaRPr/>
          </a:p>
        </p:txBody>
      </p:sp>
      <p:pic>
        <p:nvPicPr>
          <p:cNvPr id="440" name="Google Shape;4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52" y="3328750"/>
            <a:ext cx="3837501" cy="17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26" y="445025"/>
            <a:ext cx="2686574" cy="18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80" y="171049"/>
            <a:ext cx="5399432" cy="2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425" y="2712825"/>
            <a:ext cx="5351152" cy="21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1"/>
          <p:cNvSpPr txBox="1"/>
          <p:nvPr/>
        </p:nvSpPr>
        <p:spPr>
          <a:xfrm>
            <a:off x="7562825" y="1170325"/>
            <a:ext cx="1396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ignificant differences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7513675" y="2979900"/>
            <a:ext cx="144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Significant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differences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for major and school type, not for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interaction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Basics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62725"/>
            <a:ext cx="45531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to Z / T testing, but with multiple groups simultaneously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One or more “factors” / categorical variables (school type, major)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Each factor contains two or more levels (public/private, engineering/biology/economics…)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(Levels can be </a:t>
            </a:r>
            <a:r>
              <a:rPr lang="en" sz="1800"/>
              <a:t>numerical ranges or categories)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00" y="1605351"/>
            <a:ext cx="4060449" cy="205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lots of T tests?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1700" y="1362725"/>
            <a:ext cx="45531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If each t-test has an alpha of 0.05%, 1 in 20 will be significant by chance.  ANOVA can test all 20 at once and still only have a 0.05% chance of a type one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ANOVA takes into </a:t>
            </a:r>
            <a:r>
              <a:rPr lang="en" sz="1800"/>
              <a:t>account</a:t>
            </a:r>
            <a:r>
              <a:rPr lang="en" sz="1800"/>
              <a:t> variance across all groups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00" y="1605351"/>
            <a:ext cx="4060449" cy="205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890725" y="1685175"/>
            <a:ext cx="738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to detect significant differences among means values of three or more samples / groups / factors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Assumptions: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Population / test statistic is normally distributed (CLT covers this)*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Populations have equal variances (Welch’s ANOVA otherwise)*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Appropriate sampling (unbiased, independent)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*If these assumptions are not met, ANOVA is still probably still fine if n &gt;30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Q-Q Plot and Histogram For Normality (Again) 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" y="1017724"/>
            <a:ext cx="8087276" cy="402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Lavine Test For Equal Variance 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26" y="1066200"/>
            <a:ext cx="7796549" cy="366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18"/>
          <p:cNvCxnSpPr/>
          <p:nvPr/>
        </p:nvCxnSpPr>
        <p:spPr>
          <a:xfrm rot="10800000">
            <a:off x="3579675" y="4583025"/>
            <a:ext cx="19572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8"/>
          <p:cNvSpPr txBox="1"/>
          <p:nvPr/>
        </p:nvSpPr>
        <p:spPr>
          <a:xfrm>
            <a:off x="5625400" y="4622275"/>
            <a:ext cx="2075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 value &lt; alpha = reject null of equal variance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	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311700" y="1179900"/>
            <a:ext cx="37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Group 1 Mean = Group 2 Mean = Group 3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392400" y="2797750"/>
            <a:ext cx="4286250" cy="1385887"/>
            <a:chOff x="1517" y="2487"/>
            <a:chExt cx="2700" cy="1056"/>
          </a:xfrm>
        </p:grpSpPr>
        <p:sp>
          <p:nvSpPr>
            <p:cNvPr id="320" name="Google Shape;320;p19"/>
            <p:cNvSpPr/>
            <p:nvPr/>
          </p:nvSpPr>
          <p:spPr>
            <a:xfrm>
              <a:off x="2813" y="2583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9" y="2583"/>
              <a:ext cx="1103" cy="911"/>
            </a:xfrm>
            <a:custGeom>
              <a:rect b="b" l="l" r="r" t="t"/>
              <a:pathLst>
                <a:path extrusionOk="0" h="911" w="1103">
                  <a:moveTo>
                    <a:pt x="0" y="910"/>
                  </a:moveTo>
                  <a:lnTo>
                    <a:pt x="116" y="899"/>
                  </a:lnTo>
                  <a:lnTo>
                    <a:pt x="174" y="889"/>
                  </a:lnTo>
                  <a:lnTo>
                    <a:pt x="234" y="872"/>
                  </a:lnTo>
                  <a:lnTo>
                    <a:pt x="290" y="852"/>
                  </a:lnTo>
                  <a:lnTo>
                    <a:pt x="349" y="825"/>
                  </a:lnTo>
                  <a:lnTo>
                    <a:pt x="405" y="787"/>
                  </a:lnTo>
                  <a:lnTo>
                    <a:pt x="521" y="683"/>
                  </a:lnTo>
                  <a:lnTo>
                    <a:pt x="637" y="533"/>
                  </a:lnTo>
                  <a:lnTo>
                    <a:pt x="755" y="356"/>
                  </a:lnTo>
                  <a:lnTo>
                    <a:pt x="811" y="265"/>
                  </a:lnTo>
                  <a:lnTo>
                    <a:pt x="870" y="181"/>
                  </a:lnTo>
                  <a:lnTo>
                    <a:pt x="927" y="107"/>
                  </a:lnTo>
                  <a:lnTo>
                    <a:pt x="986" y="49"/>
                  </a:lnTo>
                  <a:lnTo>
                    <a:pt x="1042" y="14"/>
                  </a:lnTo>
                  <a:lnTo>
                    <a:pt x="1102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3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661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0" y="910"/>
                  </a:moveTo>
                  <a:lnTo>
                    <a:pt x="121" y="899"/>
                  </a:lnTo>
                  <a:lnTo>
                    <a:pt x="181" y="889"/>
                  </a:lnTo>
                  <a:lnTo>
                    <a:pt x="244" y="872"/>
                  </a:lnTo>
                  <a:lnTo>
                    <a:pt x="302" y="852"/>
                  </a:lnTo>
                  <a:lnTo>
                    <a:pt x="365" y="825"/>
                  </a:lnTo>
                  <a:lnTo>
                    <a:pt x="423" y="787"/>
                  </a:lnTo>
                  <a:lnTo>
                    <a:pt x="544" y="683"/>
                  </a:lnTo>
                  <a:lnTo>
                    <a:pt x="665" y="533"/>
                  </a:lnTo>
                  <a:lnTo>
                    <a:pt x="787" y="356"/>
                  </a:lnTo>
                  <a:lnTo>
                    <a:pt x="846" y="265"/>
                  </a:lnTo>
                  <a:lnTo>
                    <a:pt x="908" y="181"/>
                  </a:lnTo>
                  <a:lnTo>
                    <a:pt x="967" y="107"/>
                  </a:lnTo>
                  <a:lnTo>
                    <a:pt x="1029" y="49"/>
                  </a:lnTo>
                  <a:lnTo>
                    <a:pt x="1088" y="14"/>
                  </a:lnTo>
                  <a:lnTo>
                    <a:pt x="115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3" y="2487"/>
              <a:ext cx="1247" cy="911"/>
            </a:xfrm>
            <a:custGeom>
              <a:rect b="b" l="l" r="r" t="t"/>
              <a:pathLst>
                <a:path extrusionOk="0" h="911" w="1247">
                  <a:moveTo>
                    <a:pt x="1246" y="910"/>
                  </a:moveTo>
                  <a:lnTo>
                    <a:pt x="1115" y="899"/>
                  </a:lnTo>
                  <a:lnTo>
                    <a:pt x="1050" y="889"/>
                  </a:lnTo>
                  <a:lnTo>
                    <a:pt x="982" y="872"/>
                  </a:lnTo>
                  <a:lnTo>
                    <a:pt x="919" y="852"/>
                  </a:lnTo>
                  <a:lnTo>
                    <a:pt x="851" y="825"/>
                  </a:lnTo>
                  <a:lnTo>
                    <a:pt x="788" y="787"/>
                  </a:lnTo>
                  <a:lnTo>
                    <a:pt x="655" y="683"/>
                  </a:lnTo>
                  <a:lnTo>
                    <a:pt x="524" y="533"/>
                  </a:lnTo>
                  <a:lnTo>
                    <a:pt x="393" y="356"/>
                  </a:lnTo>
                  <a:lnTo>
                    <a:pt x="327" y="265"/>
                  </a:lnTo>
                  <a:lnTo>
                    <a:pt x="260" y="181"/>
                  </a:lnTo>
                  <a:lnTo>
                    <a:pt x="196" y="107"/>
                  </a:lnTo>
                  <a:lnTo>
                    <a:pt x="129" y="49"/>
                  </a:lnTo>
                  <a:lnTo>
                    <a:pt x="65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613" y="2487"/>
              <a:ext cx="1199" cy="911"/>
            </a:xfrm>
            <a:custGeom>
              <a:rect b="b" l="l" r="r" t="t"/>
              <a:pathLst>
                <a:path extrusionOk="0" h="911" w="1199">
                  <a:moveTo>
                    <a:pt x="0" y="910"/>
                  </a:moveTo>
                  <a:lnTo>
                    <a:pt x="126" y="899"/>
                  </a:lnTo>
                  <a:lnTo>
                    <a:pt x="189" y="889"/>
                  </a:lnTo>
                  <a:lnTo>
                    <a:pt x="254" y="872"/>
                  </a:lnTo>
                  <a:lnTo>
                    <a:pt x="315" y="852"/>
                  </a:lnTo>
                  <a:lnTo>
                    <a:pt x="380" y="825"/>
                  </a:lnTo>
                  <a:lnTo>
                    <a:pt x="441" y="787"/>
                  </a:lnTo>
                  <a:lnTo>
                    <a:pt x="566" y="683"/>
                  </a:lnTo>
                  <a:lnTo>
                    <a:pt x="692" y="533"/>
                  </a:lnTo>
                  <a:lnTo>
                    <a:pt x="820" y="356"/>
                  </a:lnTo>
                  <a:lnTo>
                    <a:pt x="881" y="265"/>
                  </a:lnTo>
                  <a:lnTo>
                    <a:pt x="946" y="181"/>
                  </a:lnTo>
                  <a:lnTo>
                    <a:pt x="1007" y="107"/>
                  </a:lnTo>
                  <a:lnTo>
                    <a:pt x="1072" y="49"/>
                  </a:lnTo>
                  <a:lnTo>
                    <a:pt x="1133" y="14"/>
                  </a:lnTo>
                  <a:lnTo>
                    <a:pt x="1198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9"/>
            <p:cNvCxnSpPr/>
            <p:nvPr/>
          </p:nvCxnSpPr>
          <p:spPr>
            <a:xfrm>
              <a:off x="2813" y="2583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19"/>
            <p:cNvCxnSpPr/>
            <p:nvPr/>
          </p:nvCxnSpPr>
          <p:spPr>
            <a:xfrm>
              <a:off x="1517" y="3543"/>
              <a:ext cx="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8" name="Google Shape;328;p19"/>
          <p:cNvSpPr/>
          <p:nvPr/>
        </p:nvSpPr>
        <p:spPr>
          <a:xfrm>
            <a:off x="6569193" y="2230760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5775573" y="2230760"/>
            <a:ext cx="810154" cy="982839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6569193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714525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7484909" y="2230760"/>
            <a:ext cx="915716" cy="982839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569193" y="2230760"/>
            <a:ext cx="902998" cy="981760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6914664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010196" y="3372600"/>
            <a:ext cx="923310" cy="1315138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6358068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384025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7958282" y="3372600"/>
            <a:ext cx="1043617" cy="1315138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6914664" y="3372600"/>
            <a:ext cx="1029124" cy="1313694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9"/>
          <p:cNvCxnSpPr/>
          <p:nvPr/>
        </p:nvCxnSpPr>
        <p:spPr>
          <a:xfrm>
            <a:off x="5731898" y="4758475"/>
            <a:ext cx="299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1" name="Google Shape;341;p19"/>
          <p:cNvSpPr txBox="1"/>
          <p:nvPr>
            <p:ph idx="1" type="body"/>
          </p:nvPr>
        </p:nvSpPr>
        <p:spPr>
          <a:xfrm>
            <a:off x="4696825" y="1101200"/>
            <a:ext cx="42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HA: At least one of the group means is different to a statistically significant extent from the others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47" name="Google Shape;347;p20"/>
          <p:cNvSpPr txBox="1"/>
          <p:nvPr>
            <p:ph idx="1" type="body"/>
          </p:nvPr>
        </p:nvSpPr>
        <p:spPr>
          <a:xfrm>
            <a:off x="3117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Within Groups (SSW)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the mean of each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differences between each observation and its group’s mean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Square the differences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Add up all the squared differences = SSW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47088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Among Groups (SSA)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mean for all observations (grand mean)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</a:t>
            </a:r>
            <a:r>
              <a:rPr lang="en"/>
              <a:t> the mean for each group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differences between each group’s mean and the grand mean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Multiply each group’s squared difference by the number of observations in each group to weight the values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up all the multiplied squared differences = SSA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408450" y="42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Total Variation (SST) = Within Group Variation (SSW) + Among Group Variation (SSA)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	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SSW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311700" y="1388500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Calculate</a:t>
            </a:r>
            <a:r>
              <a:rPr lang="en" sz="1700"/>
              <a:t> mean of each group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Calculate each observations difference from it’s group mean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Square the differences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Sum them up!</a:t>
            </a:r>
            <a:endParaRPr sz="1700"/>
          </a:p>
        </p:txBody>
      </p:sp>
      <p:pic>
        <p:nvPicPr>
          <p:cNvPr id="356" name="Google Shape;3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25" y="1152475"/>
            <a:ext cx="4534575" cy="35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