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5143500" cx="9144000"/>
  <p:notesSz cx="6858000" cy="9144000"/>
  <p:embeddedFontLst>
    <p:embeddedFont>
      <p:font typeface="Roboto Slab"/>
      <p:regular r:id="rId57"/>
      <p:bold r:id="rId58"/>
    </p:embeddedFont>
    <p:embeddedFont>
      <p:font typeface="Robot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6F8BBD-6658-429E-84D8-402E422C0AF9}">
  <a:tblStyle styleId="{216F8BBD-6658-429E-84D8-402E422C0AF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49B79F0-764D-447A-969F-C215E6E9E9DE}"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oboto-boldItalic.fntdata"/><Relationship Id="rId61" Type="http://schemas.openxmlformats.org/officeDocument/2006/relationships/font" Target="fonts/Roboto-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oboto-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obotoSlab-regular.fntdata"/><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Roboto-regular.fntdata"/><Relationship Id="rId14" Type="http://schemas.openxmlformats.org/officeDocument/2006/relationships/slide" Target="slides/slide8.xml"/><Relationship Id="rId58" Type="http://schemas.openxmlformats.org/officeDocument/2006/relationships/font" Target="fonts/RobotoSlab-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5943a3cd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95943a3cd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95943a3cd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95943a3cd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95943a3cd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95943a3cd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95943a3cd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95943a3cd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95943a3cd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95943a3cd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5943a3cd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5943a3cd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534dbfaed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534dbfaed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9534dbfaed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9534dbfaed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95943a3cd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95943a3cd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95943a3cd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95943a3cd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f4a6c78cc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f4a6c78cc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0878fc63b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0878fc63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95943a3cd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95943a3cd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95943a3cd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95943a3cd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a5ee07b91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a5ee07b91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a5ee07b9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a5ee07b9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5ee07b91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a5ee07b91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a5ee07b91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a5ee07b91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a5ee07b91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a5ee07b91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2ca0b5f2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2ca0b5f2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95943a3cd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95943a3cd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534dbfae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9534dbfae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95943a3cd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95943a3cd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60878fc6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60878fc6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60878fc63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60878fc63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60878fc63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60878fc63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a5ee07b91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a5ee07b91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f4a6c78cc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f4a6c78cc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60878fc63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60878fc63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60878fc63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60878fc63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c43156aa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c43156aa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c43156aa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c43156aa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9534dbfaed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9534dbfaed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c43156aa5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c43156aa5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2ca0b5f27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2ca0b5f27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2ca0b5f27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2ca0b5f27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c43156aa5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c43156aa5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f6cedac8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f6cedac8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f6cedac86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f6cedac86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f6cedac86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f6cedac86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29c43edd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29c43edd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29c43edd7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29c43edd7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29c43edd7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29c43edd7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than for proportions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9534dbfaed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9534dbfaed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c43156aa5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c43156aa5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5943a3c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5943a3c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534dbfaed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534dbfaed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5943a3c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5943a3c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95943a3cd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95943a3cd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27.png"/><Relationship Id="rId5"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9.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3.png"/><Relationship Id="rId4" Type="http://schemas.openxmlformats.org/officeDocument/2006/relationships/image" Target="../media/image22.png"/><Relationship Id="rId5"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4.png"/><Relationship Id="rId4" Type="http://schemas.openxmlformats.org/officeDocument/2006/relationships/image" Target="../media/image30.png"/><Relationship Id="rId5"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www.youtube.com/watch?v=hEWY6kkBdpo" TargetMode="External"/><Relationship Id="rId4" Type="http://schemas.openxmlformats.org/officeDocument/2006/relationships/image" Target="../media/image2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www.youtube.com/watch?v=HMkllhBI91Y" TargetMode="External"/><Relationship Id="rId4" Type="http://schemas.openxmlformats.org/officeDocument/2006/relationships/image" Target="../media/image26.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6.png"/><Relationship Id="rId4" Type="http://schemas.openxmlformats.org/officeDocument/2006/relationships/image" Target="../media/image3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Organizing, Visualizing, &amp; Sampling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Visualizing Categorical Data: Pie Charts</a:t>
            </a:r>
            <a:endParaRPr/>
          </a:p>
        </p:txBody>
      </p:sp>
      <p:graphicFrame>
        <p:nvGraphicFramePr>
          <p:cNvPr id="124" name="Google Shape;124;p22"/>
          <p:cNvGraphicFramePr/>
          <p:nvPr/>
        </p:nvGraphicFramePr>
        <p:xfrm>
          <a:off x="472525" y="1964950"/>
          <a:ext cx="3000000" cy="3000000"/>
        </p:xfrm>
        <a:graphic>
          <a:graphicData uri="http://schemas.openxmlformats.org/drawingml/2006/table">
            <a:tbl>
              <a:tblPr>
                <a:noFill/>
                <a:tableStyleId>{216F8BBD-6658-429E-84D8-402E422C0AF9}</a:tableStyleId>
              </a:tblPr>
              <a:tblGrid>
                <a:gridCol w="1879225"/>
                <a:gridCol w="1879225"/>
              </a:tblGrid>
              <a:tr h="532700">
                <a:tc>
                  <a:txBody>
                    <a:bodyPr/>
                    <a:lstStyle/>
                    <a:p>
                      <a:pPr indent="0" lvl="0" marL="0" rtl="0" algn="l">
                        <a:spcBef>
                          <a:spcPts val="0"/>
                        </a:spcBef>
                        <a:spcAft>
                          <a:spcPts val="0"/>
                        </a:spcAft>
                        <a:buNone/>
                      </a:pPr>
                      <a:r>
                        <a:rPr lang="en">
                          <a:solidFill>
                            <a:schemeClr val="dk1"/>
                          </a:solidFill>
                        </a:rPr>
                        <a:t>Sedans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Trucks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SUVs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40</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Vans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r>
            </a:tbl>
          </a:graphicData>
        </a:graphic>
      </p:graphicFrame>
      <p:pic>
        <p:nvPicPr>
          <p:cNvPr id="125" name="Google Shape;125;p22" title="Chart"/>
          <p:cNvPicPr preferRelativeResize="0"/>
          <p:nvPr/>
        </p:nvPicPr>
        <p:blipFill>
          <a:blip r:embed="rId3">
            <a:alphaModFix/>
          </a:blip>
          <a:stretch>
            <a:fillRect/>
          </a:stretch>
        </p:blipFill>
        <p:spPr>
          <a:xfrm>
            <a:off x="4383375" y="1479825"/>
            <a:ext cx="4608225" cy="28494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Visualizing Categorical Data: Donut Charts</a:t>
            </a:r>
            <a:endParaRPr/>
          </a:p>
        </p:txBody>
      </p:sp>
      <p:graphicFrame>
        <p:nvGraphicFramePr>
          <p:cNvPr id="131" name="Google Shape;131;p23"/>
          <p:cNvGraphicFramePr/>
          <p:nvPr/>
        </p:nvGraphicFramePr>
        <p:xfrm>
          <a:off x="472525" y="1964950"/>
          <a:ext cx="3000000" cy="3000000"/>
        </p:xfrm>
        <a:graphic>
          <a:graphicData uri="http://schemas.openxmlformats.org/drawingml/2006/table">
            <a:tbl>
              <a:tblPr>
                <a:noFill/>
                <a:tableStyleId>{216F8BBD-6658-429E-84D8-402E422C0AF9}</a:tableStyleId>
              </a:tblPr>
              <a:tblGrid>
                <a:gridCol w="1879225"/>
                <a:gridCol w="1879225"/>
              </a:tblGrid>
              <a:tr h="532700">
                <a:tc>
                  <a:txBody>
                    <a:bodyPr/>
                    <a:lstStyle/>
                    <a:p>
                      <a:pPr indent="0" lvl="0" marL="0" rtl="0" algn="l">
                        <a:spcBef>
                          <a:spcPts val="0"/>
                        </a:spcBef>
                        <a:spcAft>
                          <a:spcPts val="0"/>
                        </a:spcAft>
                        <a:buNone/>
                      </a:pPr>
                      <a:r>
                        <a:rPr lang="en">
                          <a:solidFill>
                            <a:schemeClr val="dk1"/>
                          </a:solidFill>
                        </a:rPr>
                        <a:t>Sedans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Trucks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SUVs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40</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Vans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r>
            </a:tbl>
          </a:graphicData>
        </a:graphic>
      </p:graphicFrame>
      <p:pic>
        <p:nvPicPr>
          <p:cNvPr id="132" name="Google Shape;132;p23" title="Chart"/>
          <p:cNvPicPr preferRelativeResize="0"/>
          <p:nvPr/>
        </p:nvPicPr>
        <p:blipFill>
          <a:blip r:embed="rId3">
            <a:alphaModFix/>
          </a:blip>
          <a:stretch>
            <a:fillRect/>
          </a:stretch>
        </p:blipFill>
        <p:spPr>
          <a:xfrm>
            <a:off x="4383375" y="1468825"/>
            <a:ext cx="4608225" cy="28494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Visualizing Categorical Data: Pareto Charts</a:t>
            </a:r>
            <a:endParaRPr/>
          </a:p>
        </p:txBody>
      </p:sp>
      <p:graphicFrame>
        <p:nvGraphicFramePr>
          <p:cNvPr id="138" name="Google Shape;138;p24"/>
          <p:cNvGraphicFramePr/>
          <p:nvPr/>
        </p:nvGraphicFramePr>
        <p:xfrm>
          <a:off x="472525" y="1964950"/>
          <a:ext cx="3000000" cy="3000000"/>
        </p:xfrm>
        <a:graphic>
          <a:graphicData uri="http://schemas.openxmlformats.org/drawingml/2006/table">
            <a:tbl>
              <a:tblPr>
                <a:noFill/>
                <a:tableStyleId>{216F8BBD-6658-429E-84D8-402E422C0AF9}</a:tableStyleId>
              </a:tblPr>
              <a:tblGrid>
                <a:gridCol w="1879225"/>
                <a:gridCol w="1879225"/>
              </a:tblGrid>
              <a:tr h="532700">
                <a:tc>
                  <a:txBody>
                    <a:bodyPr/>
                    <a:lstStyle/>
                    <a:p>
                      <a:pPr indent="0" lvl="0" marL="0" rtl="0" algn="l">
                        <a:spcBef>
                          <a:spcPts val="0"/>
                        </a:spcBef>
                        <a:spcAft>
                          <a:spcPts val="0"/>
                        </a:spcAft>
                        <a:buNone/>
                      </a:pPr>
                      <a:r>
                        <a:rPr lang="en">
                          <a:solidFill>
                            <a:schemeClr val="dk1"/>
                          </a:solidFill>
                        </a:rPr>
                        <a:t>Sedans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Trucks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SUVs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40</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Vans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r>
            </a:tbl>
          </a:graphicData>
        </a:graphic>
      </p:graphicFrame>
      <p:pic>
        <p:nvPicPr>
          <p:cNvPr id="139" name="Google Shape;139;p24" title="Chart"/>
          <p:cNvPicPr preferRelativeResize="0"/>
          <p:nvPr/>
        </p:nvPicPr>
        <p:blipFill>
          <a:blip r:embed="rId3">
            <a:alphaModFix/>
          </a:blip>
          <a:stretch>
            <a:fillRect/>
          </a:stretch>
        </p:blipFill>
        <p:spPr>
          <a:xfrm>
            <a:off x="4333199" y="1513550"/>
            <a:ext cx="4656450" cy="2879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 Two Categorical Variables: Column Charts</a:t>
            </a:r>
            <a:endParaRPr/>
          </a:p>
        </p:txBody>
      </p:sp>
      <p:graphicFrame>
        <p:nvGraphicFramePr>
          <p:cNvPr id="145" name="Google Shape;145;p25"/>
          <p:cNvGraphicFramePr/>
          <p:nvPr/>
        </p:nvGraphicFramePr>
        <p:xfrm>
          <a:off x="387900" y="2222275"/>
          <a:ext cx="3000000" cy="3000000"/>
        </p:xfrm>
        <a:graphic>
          <a:graphicData uri="http://schemas.openxmlformats.org/drawingml/2006/table">
            <a:tbl>
              <a:tblPr>
                <a:noFill/>
                <a:tableStyleId>{216F8BBD-6658-429E-84D8-402E422C0AF9}</a:tableStyleId>
              </a:tblPr>
              <a:tblGrid>
                <a:gridCol w="1318475"/>
                <a:gridCol w="1318475"/>
                <a:gridCol w="789275"/>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Male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Female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Economics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Statistics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Data Science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Art History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solidFill>
                          <a:schemeClr val="dk1"/>
                        </a:solidFill>
                      </a:endParaRPr>
                    </a:p>
                  </a:txBody>
                  <a:tcPr marT="91425" marB="91425" marR="91425" marL="91425"/>
                </a:tc>
              </a:tr>
            </a:tbl>
          </a:graphicData>
        </a:graphic>
      </p:graphicFrame>
      <p:pic>
        <p:nvPicPr>
          <p:cNvPr id="146" name="Google Shape;146;p25" title="Chart"/>
          <p:cNvPicPr preferRelativeResize="0"/>
          <p:nvPr/>
        </p:nvPicPr>
        <p:blipFill>
          <a:blip r:embed="rId3">
            <a:alphaModFix/>
          </a:blip>
          <a:stretch>
            <a:fillRect/>
          </a:stretch>
        </p:blipFill>
        <p:spPr>
          <a:xfrm>
            <a:off x="3966525" y="1296525"/>
            <a:ext cx="5025075" cy="310717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 Two Categorical Variables: Bar Charts</a:t>
            </a:r>
            <a:endParaRPr/>
          </a:p>
        </p:txBody>
      </p:sp>
      <p:graphicFrame>
        <p:nvGraphicFramePr>
          <p:cNvPr id="152" name="Google Shape;152;p26"/>
          <p:cNvGraphicFramePr/>
          <p:nvPr/>
        </p:nvGraphicFramePr>
        <p:xfrm>
          <a:off x="387900" y="2222275"/>
          <a:ext cx="3000000" cy="3000000"/>
        </p:xfrm>
        <a:graphic>
          <a:graphicData uri="http://schemas.openxmlformats.org/drawingml/2006/table">
            <a:tbl>
              <a:tblPr>
                <a:noFill/>
                <a:tableStyleId>{216F8BBD-6658-429E-84D8-402E422C0AF9}</a:tableStyleId>
              </a:tblPr>
              <a:tblGrid>
                <a:gridCol w="1318475"/>
                <a:gridCol w="1318475"/>
                <a:gridCol w="789275"/>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Male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Female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Economics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Statistics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Data Science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Art History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solidFill>
                          <a:schemeClr val="dk1"/>
                        </a:solidFill>
                      </a:endParaRPr>
                    </a:p>
                  </a:txBody>
                  <a:tcPr marT="91425" marB="91425" marR="91425" marL="91425"/>
                </a:tc>
              </a:tr>
            </a:tbl>
          </a:graphicData>
        </a:graphic>
      </p:graphicFrame>
      <p:pic>
        <p:nvPicPr>
          <p:cNvPr id="153" name="Google Shape;153;p26" title="Chart"/>
          <p:cNvPicPr preferRelativeResize="0"/>
          <p:nvPr/>
        </p:nvPicPr>
        <p:blipFill>
          <a:blip r:embed="rId3">
            <a:alphaModFix/>
          </a:blip>
          <a:stretch>
            <a:fillRect/>
          </a:stretch>
        </p:blipFill>
        <p:spPr>
          <a:xfrm>
            <a:off x="3966525" y="1296525"/>
            <a:ext cx="5025075" cy="310717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 Two Categorical Variables: Multiple Donut Charts</a:t>
            </a:r>
            <a:endParaRPr/>
          </a:p>
        </p:txBody>
      </p:sp>
      <p:graphicFrame>
        <p:nvGraphicFramePr>
          <p:cNvPr id="159" name="Google Shape;159;p27"/>
          <p:cNvGraphicFramePr/>
          <p:nvPr/>
        </p:nvGraphicFramePr>
        <p:xfrm>
          <a:off x="387900" y="2222275"/>
          <a:ext cx="3000000" cy="3000000"/>
        </p:xfrm>
        <a:graphic>
          <a:graphicData uri="http://schemas.openxmlformats.org/drawingml/2006/table">
            <a:tbl>
              <a:tblPr>
                <a:noFill/>
                <a:tableStyleId>{216F8BBD-6658-429E-84D8-402E422C0AF9}</a:tableStyleId>
              </a:tblPr>
              <a:tblGrid>
                <a:gridCol w="1318475"/>
                <a:gridCol w="1318475"/>
                <a:gridCol w="789275"/>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Male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Female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Economics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Statistics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Data Science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Art History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solidFill>
                          <a:schemeClr val="dk1"/>
                        </a:solidFill>
                      </a:endParaRPr>
                    </a:p>
                  </a:txBody>
                  <a:tcPr marT="91425" marB="91425" marR="91425" marL="91425"/>
                </a:tc>
              </a:tr>
            </a:tbl>
          </a:graphicData>
        </a:graphic>
      </p:graphicFrame>
      <p:pic>
        <p:nvPicPr>
          <p:cNvPr id="160" name="Google Shape;160;p27" title="Chart"/>
          <p:cNvPicPr preferRelativeResize="0"/>
          <p:nvPr/>
        </p:nvPicPr>
        <p:blipFill>
          <a:blip r:embed="rId3">
            <a:alphaModFix/>
          </a:blip>
          <a:stretch>
            <a:fillRect/>
          </a:stretch>
        </p:blipFill>
        <p:spPr>
          <a:xfrm>
            <a:off x="4800850" y="913075"/>
            <a:ext cx="3156975" cy="1813851"/>
          </a:xfrm>
          <a:prstGeom prst="rect">
            <a:avLst/>
          </a:prstGeom>
          <a:noFill/>
          <a:ln>
            <a:noFill/>
          </a:ln>
        </p:spPr>
      </p:pic>
      <p:pic>
        <p:nvPicPr>
          <p:cNvPr id="161" name="Google Shape;161;p27" title="Chart"/>
          <p:cNvPicPr preferRelativeResize="0"/>
          <p:nvPr/>
        </p:nvPicPr>
        <p:blipFill>
          <a:blip r:embed="rId4">
            <a:alphaModFix/>
          </a:blip>
          <a:stretch>
            <a:fillRect/>
          </a:stretch>
        </p:blipFill>
        <p:spPr>
          <a:xfrm>
            <a:off x="4800851" y="3086653"/>
            <a:ext cx="3156975" cy="18138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Types of Data: Quantitative / Numerical</a:t>
            </a:r>
            <a:endParaRPr/>
          </a:p>
        </p:txBody>
      </p:sp>
      <p:sp>
        <p:nvSpPr>
          <p:cNvPr id="167" name="Google Shape;167;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Discrete or Continuous</a:t>
            </a:r>
            <a:endParaRPr/>
          </a:p>
          <a:p>
            <a:pPr indent="0" lvl="0" marL="0" rtl="0" algn="l">
              <a:spcBef>
                <a:spcPts val="1200"/>
              </a:spcBef>
              <a:spcAft>
                <a:spcPts val="0"/>
              </a:spcAft>
              <a:buNone/>
            </a:pPr>
            <a:r>
              <a:rPr b="1" lang="en"/>
              <a:t>Discrete</a:t>
            </a:r>
            <a:r>
              <a:rPr lang="en"/>
              <a:t> if only using integers (counting numbers) / cannot be subdivided</a:t>
            </a:r>
            <a:endParaRPr/>
          </a:p>
          <a:p>
            <a:pPr indent="0" lvl="0" marL="0" rtl="0" algn="l">
              <a:spcBef>
                <a:spcPts val="1200"/>
              </a:spcBef>
              <a:spcAft>
                <a:spcPts val="0"/>
              </a:spcAft>
              <a:buNone/>
            </a:pPr>
            <a:r>
              <a:rPr lang="en"/>
              <a:t>Usually the resulting of counting</a:t>
            </a:r>
            <a:endParaRPr/>
          </a:p>
          <a:p>
            <a:pPr indent="0" lvl="0" marL="0" rtl="0" algn="l">
              <a:spcBef>
                <a:spcPts val="1200"/>
              </a:spcBef>
              <a:spcAft>
                <a:spcPts val="0"/>
              </a:spcAft>
              <a:buNone/>
            </a:pPr>
            <a:r>
              <a:rPr lang="en"/>
              <a:t>Example: Numbers rolled on dice, Number of students in a class, Number of home runs in a baseball game</a:t>
            </a:r>
            <a:endParaRPr/>
          </a:p>
          <a:p>
            <a:pPr indent="0" lvl="0" marL="0" rtl="0" algn="l">
              <a:spcBef>
                <a:spcPts val="1200"/>
              </a:spcBef>
              <a:spcAft>
                <a:spcPts val="0"/>
              </a:spcAft>
              <a:buNone/>
            </a:pPr>
            <a:r>
              <a:rPr b="1" lang="en"/>
              <a:t>Continuous</a:t>
            </a:r>
            <a:r>
              <a:rPr lang="en"/>
              <a:t> if using numbers that can be </a:t>
            </a:r>
            <a:r>
              <a:rPr lang="en"/>
              <a:t>meaningfully</a:t>
            </a:r>
            <a:r>
              <a:rPr lang="en"/>
              <a:t> subdivided into smaller / finer levels</a:t>
            </a:r>
            <a:endParaRPr/>
          </a:p>
          <a:p>
            <a:pPr indent="0" lvl="0" marL="0" rtl="0" algn="l">
              <a:spcBef>
                <a:spcPts val="1200"/>
              </a:spcBef>
              <a:spcAft>
                <a:spcPts val="0"/>
              </a:spcAft>
              <a:buNone/>
            </a:pPr>
            <a:r>
              <a:rPr lang="en"/>
              <a:t>Usually the result of measuring</a:t>
            </a:r>
            <a:endParaRPr/>
          </a:p>
          <a:p>
            <a:pPr indent="0" lvl="0" marL="0" rtl="0" algn="l">
              <a:spcBef>
                <a:spcPts val="1200"/>
              </a:spcBef>
              <a:spcAft>
                <a:spcPts val="1200"/>
              </a:spcAft>
              <a:buNone/>
            </a:pPr>
            <a:r>
              <a:rPr lang="en"/>
              <a:t>Example: Time taken during a project, speeds of cars, heights of individual people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Discrete vs Continuous </a:t>
            </a:r>
            <a:endParaRPr/>
          </a:p>
        </p:txBody>
      </p:sp>
      <p:pic>
        <p:nvPicPr>
          <p:cNvPr id="173" name="Google Shape;173;p29"/>
          <p:cNvPicPr preferRelativeResize="0"/>
          <p:nvPr/>
        </p:nvPicPr>
        <p:blipFill rotWithShape="1">
          <a:blip r:embed="rId3">
            <a:alphaModFix/>
          </a:blip>
          <a:srcRect b="8124" l="0" r="0" t="19269"/>
          <a:stretch/>
        </p:blipFill>
        <p:spPr>
          <a:xfrm>
            <a:off x="717388" y="1326200"/>
            <a:ext cx="7709226" cy="37346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Organizing Numerical Data: Stem &amp; Leaf Tables</a:t>
            </a:r>
            <a:endParaRPr/>
          </a:p>
        </p:txBody>
      </p:sp>
      <p:sp>
        <p:nvSpPr>
          <p:cNvPr id="179" name="Google Shape;179;p30"/>
          <p:cNvSpPr txBox="1"/>
          <p:nvPr>
            <p:ph idx="1" type="body"/>
          </p:nvPr>
        </p:nvSpPr>
        <p:spPr>
          <a:xfrm>
            <a:off x="387900" y="1489825"/>
            <a:ext cx="2763900" cy="30789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Exam Grades:</a:t>
            </a:r>
            <a:endParaRPr/>
          </a:p>
          <a:p>
            <a:pPr indent="0" lvl="0" marL="0" rtl="0" algn="l">
              <a:spcBef>
                <a:spcPts val="1200"/>
              </a:spcBef>
              <a:spcAft>
                <a:spcPts val="0"/>
              </a:spcAft>
              <a:buNone/>
            </a:pPr>
            <a:r>
              <a:rPr lang="en"/>
              <a:t>68</a:t>
            </a:r>
            <a:endParaRPr/>
          </a:p>
          <a:p>
            <a:pPr indent="0" lvl="0" marL="0" rtl="0" algn="l">
              <a:spcBef>
                <a:spcPts val="1200"/>
              </a:spcBef>
              <a:spcAft>
                <a:spcPts val="0"/>
              </a:spcAft>
              <a:buNone/>
            </a:pPr>
            <a:r>
              <a:rPr lang="en"/>
              <a:t>65</a:t>
            </a:r>
            <a:endParaRPr/>
          </a:p>
          <a:p>
            <a:pPr indent="0" lvl="0" marL="0" rtl="0" algn="l">
              <a:spcBef>
                <a:spcPts val="1200"/>
              </a:spcBef>
              <a:spcAft>
                <a:spcPts val="0"/>
              </a:spcAft>
              <a:buNone/>
            </a:pPr>
            <a:r>
              <a:rPr lang="en"/>
              <a:t>79</a:t>
            </a:r>
            <a:endParaRPr/>
          </a:p>
          <a:p>
            <a:pPr indent="0" lvl="0" marL="0" rtl="0" algn="l">
              <a:spcBef>
                <a:spcPts val="1200"/>
              </a:spcBef>
              <a:spcAft>
                <a:spcPts val="0"/>
              </a:spcAft>
              <a:buNone/>
            </a:pPr>
            <a:r>
              <a:rPr lang="en"/>
              <a:t>87</a:t>
            </a:r>
            <a:endParaRPr/>
          </a:p>
          <a:p>
            <a:pPr indent="0" lvl="0" marL="0" rtl="0" algn="l">
              <a:spcBef>
                <a:spcPts val="1200"/>
              </a:spcBef>
              <a:spcAft>
                <a:spcPts val="0"/>
              </a:spcAft>
              <a:buNone/>
            </a:pPr>
            <a:r>
              <a:rPr lang="en"/>
              <a:t>92</a:t>
            </a:r>
            <a:endParaRPr/>
          </a:p>
          <a:p>
            <a:pPr indent="0" lvl="0" marL="0" rtl="0" algn="l">
              <a:spcBef>
                <a:spcPts val="1200"/>
              </a:spcBef>
              <a:spcAft>
                <a:spcPts val="0"/>
              </a:spcAft>
              <a:buNone/>
            </a:pPr>
            <a:r>
              <a:rPr lang="en"/>
              <a:t>89</a:t>
            </a:r>
            <a:endParaRPr/>
          </a:p>
          <a:p>
            <a:pPr indent="0" lvl="0" marL="0" rtl="0" algn="l">
              <a:spcBef>
                <a:spcPts val="1200"/>
              </a:spcBef>
              <a:spcAft>
                <a:spcPts val="0"/>
              </a:spcAft>
              <a:buNone/>
            </a:pPr>
            <a:r>
              <a:rPr lang="en"/>
              <a:t>67</a:t>
            </a:r>
            <a:endParaRPr/>
          </a:p>
          <a:p>
            <a:pPr indent="0" lvl="0" marL="0" rtl="0" algn="l">
              <a:spcBef>
                <a:spcPts val="1200"/>
              </a:spcBef>
              <a:spcAft>
                <a:spcPts val="0"/>
              </a:spcAft>
              <a:buNone/>
            </a:pPr>
            <a:r>
              <a:rPr lang="en"/>
              <a:t>81</a:t>
            </a:r>
            <a:endParaRPr/>
          </a:p>
          <a:p>
            <a:pPr indent="0" lvl="0" marL="0" rtl="0" algn="l">
              <a:spcBef>
                <a:spcPts val="1200"/>
              </a:spcBef>
              <a:spcAft>
                <a:spcPts val="1200"/>
              </a:spcAft>
              <a:buNone/>
            </a:pPr>
            <a:r>
              <a:rPr lang="en"/>
              <a:t>90</a:t>
            </a:r>
            <a:endParaRPr/>
          </a:p>
        </p:txBody>
      </p:sp>
      <p:graphicFrame>
        <p:nvGraphicFramePr>
          <p:cNvPr id="180" name="Google Shape;180;p30"/>
          <p:cNvGraphicFramePr/>
          <p:nvPr/>
        </p:nvGraphicFramePr>
        <p:xfrm>
          <a:off x="3568875" y="1976150"/>
          <a:ext cx="3000000" cy="3000000"/>
        </p:xfrm>
        <a:graphic>
          <a:graphicData uri="http://schemas.openxmlformats.org/drawingml/2006/table">
            <a:tbl>
              <a:tblPr>
                <a:noFill/>
                <a:tableStyleId>{216F8BBD-6658-429E-84D8-402E422C0AF9}</a:tableStyleId>
              </a:tblPr>
              <a:tblGrid>
                <a:gridCol w="2329775"/>
                <a:gridCol w="2329775"/>
              </a:tblGrid>
              <a:tr h="381000">
                <a:tc>
                  <a:txBody>
                    <a:bodyPr/>
                    <a:lstStyle/>
                    <a:p>
                      <a:pPr indent="0" lvl="0" marL="0" rtl="0" algn="l">
                        <a:spcBef>
                          <a:spcPts val="0"/>
                        </a:spcBef>
                        <a:spcAft>
                          <a:spcPts val="0"/>
                        </a:spcAft>
                        <a:buNone/>
                      </a:pPr>
                      <a:r>
                        <a:rPr lang="en">
                          <a:solidFill>
                            <a:schemeClr val="dk1"/>
                          </a:solidFill>
                        </a:rPr>
                        <a:t>Stem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Leaf</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5 7 8</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1 7</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Visualizing Quantitative Data: Histograms</a:t>
            </a:r>
            <a:endParaRPr/>
          </a:p>
        </p:txBody>
      </p:sp>
      <p:sp>
        <p:nvSpPr>
          <p:cNvPr id="186" name="Google Shape;186;p31"/>
          <p:cNvSpPr txBox="1"/>
          <p:nvPr>
            <p:ph idx="1" type="body"/>
          </p:nvPr>
        </p:nvSpPr>
        <p:spPr>
          <a:xfrm>
            <a:off x="387900" y="1489825"/>
            <a:ext cx="4184100" cy="3078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Similar to bar charts </a:t>
            </a:r>
            <a:endParaRPr/>
          </a:p>
          <a:p>
            <a:pPr indent="0" lvl="0" marL="0" rtl="0" algn="l">
              <a:spcBef>
                <a:spcPts val="1200"/>
              </a:spcBef>
              <a:spcAft>
                <a:spcPts val="0"/>
              </a:spcAft>
              <a:buNone/>
            </a:pPr>
            <a:r>
              <a:rPr lang="en"/>
              <a:t>Divide data into “bins” (typically between 5 and 20)</a:t>
            </a:r>
            <a:endParaRPr/>
          </a:p>
          <a:p>
            <a:pPr indent="0" lvl="0" marL="0" rtl="0" algn="l">
              <a:spcBef>
                <a:spcPts val="1200"/>
              </a:spcBef>
              <a:spcAft>
                <a:spcPts val="0"/>
              </a:spcAft>
              <a:buNone/>
            </a:pPr>
            <a:r>
              <a:rPr lang="en"/>
              <a:t>Height based on frequency / percentage of total count</a:t>
            </a:r>
            <a:endParaRPr/>
          </a:p>
          <a:p>
            <a:pPr indent="0" lvl="0" marL="0" rtl="0" algn="l">
              <a:spcBef>
                <a:spcPts val="1200"/>
              </a:spcBef>
              <a:spcAft>
                <a:spcPts val="0"/>
              </a:spcAft>
              <a:buNone/>
            </a:pPr>
            <a:r>
              <a:rPr lang="en"/>
              <a:t>Divide range of data (Max - Min) by bin count to get bin size / width</a:t>
            </a:r>
            <a:endParaRPr/>
          </a:p>
          <a:p>
            <a:pPr indent="0" lvl="0" marL="0" rtl="0" algn="l">
              <a:spcBef>
                <a:spcPts val="1200"/>
              </a:spcBef>
              <a:spcAft>
                <a:spcPts val="0"/>
              </a:spcAft>
              <a:buNone/>
            </a:pPr>
            <a:r>
              <a:rPr lang="en"/>
              <a:t>Example: If max = 95 and min = 30, range = 65.  If five bins, bin width = 65/5 = 13</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No gaps in bars if data are continuous</a:t>
            </a:r>
            <a:endParaRPr/>
          </a:p>
          <a:p>
            <a:pPr indent="0" lvl="0" marL="0" rtl="0" algn="l">
              <a:spcBef>
                <a:spcPts val="1200"/>
              </a:spcBef>
              <a:spcAft>
                <a:spcPts val="1200"/>
              </a:spcAft>
              <a:buNone/>
            </a:pPr>
            <a:r>
              <a:t/>
            </a:r>
            <a:endParaRPr/>
          </a:p>
        </p:txBody>
      </p:sp>
      <p:pic>
        <p:nvPicPr>
          <p:cNvPr id="187" name="Google Shape;187;p31"/>
          <p:cNvPicPr preferRelativeResize="0"/>
          <p:nvPr/>
        </p:nvPicPr>
        <p:blipFill>
          <a:blip r:embed="rId3">
            <a:alphaModFix/>
          </a:blip>
          <a:stretch>
            <a:fillRect/>
          </a:stretch>
        </p:blipFill>
        <p:spPr>
          <a:xfrm>
            <a:off x="4509049" y="1144125"/>
            <a:ext cx="901701" cy="3782701"/>
          </a:xfrm>
          <a:prstGeom prst="rect">
            <a:avLst/>
          </a:prstGeom>
          <a:noFill/>
          <a:ln>
            <a:noFill/>
          </a:ln>
        </p:spPr>
      </p:pic>
      <p:pic>
        <p:nvPicPr>
          <p:cNvPr id="188" name="Google Shape;188;p31"/>
          <p:cNvPicPr preferRelativeResize="0"/>
          <p:nvPr/>
        </p:nvPicPr>
        <p:blipFill>
          <a:blip r:embed="rId4">
            <a:alphaModFix/>
          </a:blip>
          <a:stretch>
            <a:fillRect/>
          </a:stretch>
        </p:blipFill>
        <p:spPr>
          <a:xfrm>
            <a:off x="5724175" y="1144125"/>
            <a:ext cx="2808593" cy="1776650"/>
          </a:xfrm>
          <a:prstGeom prst="rect">
            <a:avLst/>
          </a:prstGeom>
          <a:noFill/>
          <a:ln>
            <a:noFill/>
          </a:ln>
        </p:spPr>
      </p:pic>
      <p:pic>
        <p:nvPicPr>
          <p:cNvPr id="189" name="Google Shape;189;p31" title="Chart"/>
          <p:cNvPicPr preferRelativeResize="0"/>
          <p:nvPr/>
        </p:nvPicPr>
        <p:blipFill>
          <a:blip r:embed="rId5">
            <a:alphaModFix/>
          </a:blip>
          <a:stretch>
            <a:fillRect/>
          </a:stretch>
        </p:blipFill>
        <p:spPr>
          <a:xfrm>
            <a:off x="5724175" y="3214450"/>
            <a:ext cx="2873289" cy="1776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Variable Measurement Scales</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Nominal</a:t>
            </a:r>
            <a:r>
              <a:rPr lang="en"/>
              <a:t>: </a:t>
            </a:r>
            <a:r>
              <a:rPr lang="en"/>
              <a:t>Labels</a:t>
            </a:r>
            <a:r>
              <a:rPr lang="en"/>
              <a:t>, unordered</a:t>
            </a:r>
            <a:endParaRPr/>
          </a:p>
          <a:p>
            <a:pPr indent="0" lvl="0" marL="0" rtl="0" algn="l">
              <a:spcBef>
                <a:spcPts val="1200"/>
              </a:spcBef>
              <a:spcAft>
                <a:spcPts val="0"/>
              </a:spcAft>
              <a:buNone/>
            </a:pPr>
            <a:r>
              <a:rPr lang="en"/>
              <a:t>Ex: Major (Engineering, Art, History, Economics)</a:t>
            </a:r>
            <a:endParaRPr/>
          </a:p>
          <a:p>
            <a:pPr indent="0" lvl="0" marL="0" rtl="0" algn="l">
              <a:spcBef>
                <a:spcPts val="1200"/>
              </a:spcBef>
              <a:spcAft>
                <a:spcPts val="0"/>
              </a:spcAft>
              <a:buNone/>
            </a:pPr>
            <a:r>
              <a:rPr b="1" lang="en"/>
              <a:t>Ordinal</a:t>
            </a:r>
            <a:r>
              <a:rPr lang="en"/>
              <a:t>: Labels, ordered</a:t>
            </a:r>
            <a:endParaRPr/>
          </a:p>
          <a:p>
            <a:pPr indent="0" lvl="0" marL="0" rtl="0" algn="l">
              <a:spcBef>
                <a:spcPts val="1200"/>
              </a:spcBef>
              <a:spcAft>
                <a:spcPts val="0"/>
              </a:spcAft>
              <a:buNone/>
            </a:pPr>
            <a:r>
              <a:rPr lang="en"/>
              <a:t>Ex: Rank: (1st, 2nd, 3rd)</a:t>
            </a:r>
            <a:endParaRPr/>
          </a:p>
          <a:p>
            <a:pPr indent="0" lvl="0" marL="0" rtl="0" algn="l">
              <a:spcBef>
                <a:spcPts val="1200"/>
              </a:spcBef>
              <a:spcAft>
                <a:spcPts val="0"/>
              </a:spcAft>
              <a:buNone/>
            </a:pPr>
            <a:r>
              <a:rPr b="1" lang="en"/>
              <a:t>Interval</a:t>
            </a:r>
            <a:r>
              <a:rPr lang="en"/>
              <a:t>: Numerical data with equal intervals between values but no zero point</a:t>
            </a:r>
            <a:endParaRPr/>
          </a:p>
          <a:p>
            <a:pPr indent="0" lvl="0" marL="0" rtl="0" algn="l">
              <a:spcBef>
                <a:spcPts val="1200"/>
              </a:spcBef>
              <a:spcAft>
                <a:spcPts val="0"/>
              </a:spcAft>
              <a:buNone/>
            </a:pPr>
            <a:r>
              <a:rPr lang="en"/>
              <a:t>Ex: IQ (75, 90, 103, 138)</a:t>
            </a:r>
            <a:endParaRPr/>
          </a:p>
          <a:p>
            <a:pPr indent="0" lvl="0" marL="0" rtl="0" algn="l">
              <a:spcBef>
                <a:spcPts val="1200"/>
              </a:spcBef>
              <a:spcAft>
                <a:spcPts val="0"/>
              </a:spcAft>
              <a:buNone/>
            </a:pPr>
            <a:r>
              <a:rPr b="1" lang="en"/>
              <a:t>Ratio</a:t>
            </a:r>
            <a:r>
              <a:rPr lang="en"/>
              <a:t>: Numerical data with equal </a:t>
            </a:r>
            <a:r>
              <a:rPr lang="en"/>
              <a:t>intervals</a:t>
            </a:r>
            <a:r>
              <a:rPr lang="en"/>
              <a:t> and a zero point</a:t>
            </a:r>
            <a:endParaRPr/>
          </a:p>
          <a:p>
            <a:pPr indent="0" lvl="0" marL="0" rtl="0" algn="l">
              <a:spcBef>
                <a:spcPts val="1200"/>
              </a:spcBef>
              <a:spcAft>
                <a:spcPts val="1200"/>
              </a:spcAft>
              <a:buNone/>
            </a:pPr>
            <a:r>
              <a:rPr lang="en"/>
              <a:t>Ex: Incomes ($0, $20, $50k)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 Quantitative Data: Box and Whisker Plots</a:t>
            </a:r>
            <a:endParaRPr/>
          </a:p>
        </p:txBody>
      </p:sp>
      <p:pic>
        <p:nvPicPr>
          <p:cNvPr id="195" name="Google Shape;195;p32"/>
          <p:cNvPicPr preferRelativeResize="0"/>
          <p:nvPr/>
        </p:nvPicPr>
        <p:blipFill>
          <a:blip r:embed="rId3">
            <a:alphaModFix/>
          </a:blip>
          <a:stretch>
            <a:fillRect/>
          </a:stretch>
        </p:blipFill>
        <p:spPr>
          <a:xfrm>
            <a:off x="1742888" y="1560927"/>
            <a:ext cx="5658224" cy="2902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 Two Numerical Variables: Scatter Plots</a:t>
            </a:r>
            <a:endParaRPr/>
          </a:p>
        </p:txBody>
      </p:sp>
      <p:graphicFrame>
        <p:nvGraphicFramePr>
          <p:cNvPr id="201" name="Google Shape;201;p33"/>
          <p:cNvGraphicFramePr/>
          <p:nvPr/>
        </p:nvGraphicFramePr>
        <p:xfrm>
          <a:off x="203300" y="2354175"/>
          <a:ext cx="3000000" cy="3000000"/>
        </p:xfrm>
        <a:graphic>
          <a:graphicData uri="http://schemas.openxmlformats.org/drawingml/2006/table">
            <a:tbl>
              <a:tblPr>
                <a:noFill/>
                <a:tableStyleId>{216F8BBD-6658-429E-84D8-402E422C0AF9}</a:tableStyleId>
              </a:tblPr>
              <a:tblGrid>
                <a:gridCol w="2092050"/>
                <a:gridCol w="2092050"/>
              </a:tblGrid>
              <a:tr h="381000">
                <a:tc>
                  <a:txBody>
                    <a:bodyPr/>
                    <a:lstStyle/>
                    <a:p>
                      <a:pPr indent="0" lvl="0" marL="0" rtl="0" algn="l">
                        <a:spcBef>
                          <a:spcPts val="0"/>
                        </a:spcBef>
                        <a:spcAft>
                          <a:spcPts val="0"/>
                        </a:spcAft>
                        <a:buNone/>
                      </a:pPr>
                      <a:r>
                        <a:rPr lang="en">
                          <a:solidFill>
                            <a:schemeClr val="dk1"/>
                          </a:solidFill>
                        </a:rPr>
                        <a:t>Height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Weight</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67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68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175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70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190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72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197</a:t>
                      </a:r>
                      <a:endParaRPr>
                        <a:solidFill>
                          <a:schemeClr val="dk1"/>
                        </a:solidFill>
                      </a:endParaRPr>
                    </a:p>
                  </a:txBody>
                  <a:tcPr marT="91425" marB="91425" marR="91425" marL="91425"/>
                </a:tc>
              </a:tr>
            </a:tbl>
          </a:graphicData>
        </a:graphic>
      </p:graphicFrame>
      <p:pic>
        <p:nvPicPr>
          <p:cNvPr id="202" name="Google Shape;202;p33" title="Chart"/>
          <p:cNvPicPr preferRelativeResize="0"/>
          <p:nvPr/>
        </p:nvPicPr>
        <p:blipFill>
          <a:blip r:embed="rId3">
            <a:alphaModFix/>
          </a:blip>
          <a:stretch>
            <a:fillRect/>
          </a:stretch>
        </p:blipFill>
        <p:spPr>
          <a:xfrm>
            <a:off x="4572000" y="1985700"/>
            <a:ext cx="4267199" cy="2634647"/>
          </a:xfrm>
          <a:prstGeom prst="rect">
            <a:avLst/>
          </a:prstGeom>
          <a:noFill/>
          <a:ln>
            <a:noFill/>
          </a:ln>
        </p:spPr>
      </p:pic>
      <p:sp>
        <p:nvSpPr>
          <p:cNvPr id="203" name="Google Shape;203;p33"/>
          <p:cNvSpPr txBox="1"/>
          <p:nvPr>
            <p:ph idx="1" type="body"/>
          </p:nvPr>
        </p:nvSpPr>
        <p:spPr>
          <a:xfrm>
            <a:off x="134400" y="1206750"/>
            <a:ext cx="4437600" cy="108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Plot coordinate pairs of two variables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 Numerical Data - Time Series / Line Charts</a:t>
            </a:r>
            <a:endParaRPr/>
          </a:p>
        </p:txBody>
      </p:sp>
      <p:graphicFrame>
        <p:nvGraphicFramePr>
          <p:cNvPr id="209" name="Google Shape;209;p34"/>
          <p:cNvGraphicFramePr/>
          <p:nvPr/>
        </p:nvGraphicFramePr>
        <p:xfrm>
          <a:off x="1741650" y="784600"/>
          <a:ext cx="3000000" cy="3000000"/>
        </p:xfrm>
        <a:graphic>
          <a:graphicData uri="http://schemas.openxmlformats.org/drawingml/2006/table">
            <a:tbl>
              <a:tblPr>
                <a:noFill/>
                <a:tableStyleId>{E49B79F0-764D-447A-969F-C215E6E9E9DE}</a:tableStyleId>
              </a:tblPr>
              <a:tblGrid>
                <a:gridCol w="952500"/>
                <a:gridCol w="952500"/>
              </a:tblGrid>
              <a:tr h="329600">
                <a:tc>
                  <a:txBody>
                    <a:bodyPr/>
                    <a:lstStyle/>
                    <a:p>
                      <a:pPr indent="0" lvl="0" marL="0" rtl="0" algn="l">
                        <a:lnSpc>
                          <a:spcPct val="115000"/>
                        </a:lnSpc>
                        <a:spcBef>
                          <a:spcPts val="0"/>
                        </a:spcBef>
                        <a:spcAft>
                          <a:spcPts val="0"/>
                        </a:spcAft>
                        <a:buNone/>
                      </a:pPr>
                      <a:r>
                        <a:rPr lang="en">
                          <a:solidFill>
                            <a:schemeClr val="dk1"/>
                          </a:solidFill>
                        </a:rPr>
                        <a:t>Month</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rPr>
                        <a:t>Sales</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Jan</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82</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Feb</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68</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Mar</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61</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Apr</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82</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May</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60</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Jun</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76</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Jul</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59</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Aug</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75</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Sep</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74</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Oct</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87</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Nov</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87</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Dec</a:t>
                      </a:r>
                      <a:endParaRPr>
                        <a:solidFill>
                          <a:schemeClr val="dk1"/>
                        </a:solidFill>
                      </a:endParaRPr>
                    </a:p>
                  </a:txBody>
                  <a:tcPr marT="19050" marB="19050" marR="28575" marL="28575" anchor="b">
                    <a:lnL cap="flat" cmpd="sng" w="8650">
                      <a:solidFill>
                        <a:srgbClr val="CCCCCC"/>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88</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bl>
          </a:graphicData>
        </a:graphic>
      </p:graphicFrame>
      <p:pic>
        <p:nvPicPr>
          <p:cNvPr id="210" name="Google Shape;210;p34" title="Chart"/>
          <p:cNvPicPr preferRelativeResize="0"/>
          <p:nvPr/>
        </p:nvPicPr>
        <p:blipFill>
          <a:blip r:embed="rId3">
            <a:alphaModFix/>
          </a:blip>
          <a:stretch>
            <a:fillRect/>
          </a:stretch>
        </p:blipFill>
        <p:spPr>
          <a:xfrm>
            <a:off x="3799050" y="1296525"/>
            <a:ext cx="5192550" cy="321072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a:t>
            </a:r>
            <a:r>
              <a:rPr lang="en"/>
              <a:t> Three Or More Variables: Bubble Charts</a:t>
            </a:r>
            <a:endParaRPr/>
          </a:p>
        </p:txBody>
      </p:sp>
      <p:sp>
        <p:nvSpPr>
          <p:cNvPr id="216" name="Google Shape;216;p35"/>
          <p:cNvSpPr txBox="1"/>
          <p:nvPr>
            <p:ph idx="1" type="body"/>
          </p:nvPr>
        </p:nvSpPr>
        <p:spPr>
          <a:xfrm>
            <a:off x="387900" y="1489825"/>
            <a:ext cx="41841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X and Y values go on the X and Y axes, </a:t>
            </a:r>
            <a:r>
              <a:rPr lang="en"/>
              <a:t>respectively</a:t>
            </a:r>
            <a:endParaRPr/>
          </a:p>
          <a:p>
            <a:pPr indent="0" lvl="0" marL="0" rtl="0" algn="l">
              <a:spcBef>
                <a:spcPts val="1200"/>
              </a:spcBef>
              <a:spcAft>
                <a:spcPts val="0"/>
              </a:spcAft>
              <a:buNone/>
            </a:pPr>
            <a:r>
              <a:rPr lang="en"/>
              <a:t>A third variable, Z, is related to the size of the bubble</a:t>
            </a:r>
            <a:endParaRPr/>
          </a:p>
          <a:p>
            <a:pPr indent="0" lvl="0" marL="0" rtl="0" algn="l">
              <a:spcBef>
                <a:spcPts val="1200"/>
              </a:spcBef>
              <a:spcAft>
                <a:spcPts val="0"/>
              </a:spcAft>
              <a:buNone/>
            </a:pPr>
            <a:r>
              <a:rPr lang="en"/>
              <a:t>Color of bubbles could indicate </a:t>
            </a:r>
            <a:r>
              <a:rPr lang="en"/>
              <a:t>another</a:t>
            </a:r>
            <a:r>
              <a:rPr lang="en"/>
              <a:t> categorical or </a:t>
            </a:r>
            <a:r>
              <a:rPr lang="en"/>
              <a:t>continuous</a:t>
            </a:r>
            <a:r>
              <a:rPr lang="en"/>
              <a:t> variable</a:t>
            </a:r>
            <a:endParaRPr/>
          </a:p>
          <a:p>
            <a:pPr indent="0" lvl="0" marL="0" rtl="0" algn="l">
              <a:spcBef>
                <a:spcPts val="1200"/>
              </a:spcBef>
              <a:spcAft>
                <a:spcPts val="1200"/>
              </a:spcAft>
              <a:buNone/>
            </a:pPr>
            <a:r>
              <a:rPr lang="en"/>
              <a:t>Remember: Just because you can, doesn’t mean you should…</a:t>
            </a:r>
            <a:endParaRPr/>
          </a:p>
        </p:txBody>
      </p:sp>
      <p:pic>
        <p:nvPicPr>
          <p:cNvPr id="217" name="Google Shape;217;p35"/>
          <p:cNvPicPr preferRelativeResize="0"/>
          <p:nvPr/>
        </p:nvPicPr>
        <p:blipFill>
          <a:blip r:embed="rId3">
            <a:alphaModFix/>
          </a:blip>
          <a:stretch>
            <a:fillRect/>
          </a:stretch>
        </p:blipFill>
        <p:spPr>
          <a:xfrm>
            <a:off x="4673725" y="1781363"/>
            <a:ext cx="4267198" cy="24958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Tree Map</a:t>
            </a:r>
            <a:endParaRPr/>
          </a:p>
        </p:txBody>
      </p:sp>
      <p:sp>
        <p:nvSpPr>
          <p:cNvPr id="223" name="Google Shape;223;p36"/>
          <p:cNvSpPr txBox="1"/>
          <p:nvPr>
            <p:ph idx="1" type="body"/>
          </p:nvPr>
        </p:nvSpPr>
        <p:spPr>
          <a:xfrm>
            <a:off x="311700" y="1152475"/>
            <a:ext cx="3637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t>Area of squares shows relative magnitude of each category </a:t>
            </a:r>
            <a:endParaRPr sz="2300"/>
          </a:p>
        </p:txBody>
      </p:sp>
      <p:pic>
        <p:nvPicPr>
          <p:cNvPr id="224" name="Google Shape;224;p36"/>
          <p:cNvPicPr preferRelativeResize="0"/>
          <p:nvPr/>
        </p:nvPicPr>
        <p:blipFill>
          <a:blip r:embed="rId3">
            <a:alphaModFix/>
          </a:blip>
          <a:stretch>
            <a:fillRect/>
          </a:stretch>
        </p:blipFill>
        <p:spPr>
          <a:xfrm>
            <a:off x="4369350" y="1419949"/>
            <a:ext cx="4205049" cy="2881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Heat Maps</a:t>
            </a:r>
            <a:endParaRPr/>
          </a:p>
        </p:txBody>
      </p:sp>
      <p:sp>
        <p:nvSpPr>
          <p:cNvPr id="230" name="Google Shape;230;p37"/>
          <p:cNvSpPr txBox="1"/>
          <p:nvPr>
            <p:ph idx="1" type="body"/>
          </p:nvPr>
        </p:nvSpPr>
        <p:spPr>
          <a:xfrm>
            <a:off x="311700" y="1152475"/>
            <a:ext cx="3388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Color of segment indicates direction and/or magnitude</a:t>
            </a:r>
            <a:endParaRPr sz="2300"/>
          </a:p>
          <a:p>
            <a:pPr indent="0" lvl="0" marL="0" rtl="0" algn="l">
              <a:spcBef>
                <a:spcPts val="1200"/>
              </a:spcBef>
              <a:spcAft>
                <a:spcPts val="0"/>
              </a:spcAft>
              <a:buNone/>
            </a:pPr>
            <a:r>
              <a:rPr lang="en" sz="2300"/>
              <a:t>Can be configured all sorts of ways</a:t>
            </a:r>
            <a:endParaRPr sz="2300"/>
          </a:p>
          <a:p>
            <a:pPr indent="0" lvl="0" marL="0" rtl="0" algn="l">
              <a:spcBef>
                <a:spcPts val="1200"/>
              </a:spcBef>
              <a:spcAft>
                <a:spcPts val="1200"/>
              </a:spcAft>
              <a:buNone/>
            </a:pPr>
            <a:r>
              <a:t/>
            </a:r>
            <a:endParaRPr sz="2300"/>
          </a:p>
        </p:txBody>
      </p:sp>
      <p:pic>
        <p:nvPicPr>
          <p:cNvPr id="231" name="Google Shape;231;p37"/>
          <p:cNvPicPr preferRelativeResize="0"/>
          <p:nvPr/>
        </p:nvPicPr>
        <p:blipFill>
          <a:blip r:embed="rId3">
            <a:alphaModFix/>
          </a:blip>
          <a:stretch>
            <a:fillRect/>
          </a:stretch>
        </p:blipFill>
        <p:spPr>
          <a:xfrm>
            <a:off x="4036300" y="661263"/>
            <a:ext cx="4480712" cy="3820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Spatial Data</a:t>
            </a:r>
            <a:endParaRPr/>
          </a:p>
        </p:txBody>
      </p:sp>
      <p:sp>
        <p:nvSpPr>
          <p:cNvPr id="237" name="Google Shape;237;p38"/>
          <p:cNvSpPr txBox="1"/>
          <p:nvPr>
            <p:ph idx="1" type="body"/>
          </p:nvPr>
        </p:nvSpPr>
        <p:spPr>
          <a:xfrm>
            <a:off x="311700" y="1152475"/>
            <a:ext cx="4202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Spatial data: Data with a location component</a:t>
            </a:r>
            <a:endParaRPr sz="2300"/>
          </a:p>
          <a:p>
            <a:pPr indent="0" lvl="0" marL="0" rtl="0" algn="l">
              <a:spcBef>
                <a:spcPts val="1200"/>
              </a:spcBef>
              <a:spcAft>
                <a:spcPts val="0"/>
              </a:spcAft>
              <a:buNone/>
            </a:pPr>
            <a:r>
              <a:rPr lang="en" sz="2300"/>
              <a:t>Data added to map as labels, points, colors, etc.</a:t>
            </a:r>
            <a:endParaRPr sz="2300"/>
          </a:p>
          <a:p>
            <a:pPr indent="0" lvl="0" marL="0" rtl="0" algn="l">
              <a:spcBef>
                <a:spcPts val="1200"/>
              </a:spcBef>
              <a:spcAft>
                <a:spcPts val="1200"/>
              </a:spcAft>
              <a:buNone/>
            </a:pPr>
            <a:r>
              <a:rPr lang="en" sz="2300"/>
              <a:t>Sometimes called “geospatial” or GIS</a:t>
            </a:r>
            <a:endParaRPr sz="2300"/>
          </a:p>
        </p:txBody>
      </p:sp>
      <p:pic>
        <p:nvPicPr>
          <p:cNvPr id="238" name="Google Shape;238;p38"/>
          <p:cNvPicPr preferRelativeResize="0"/>
          <p:nvPr/>
        </p:nvPicPr>
        <p:blipFill>
          <a:blip r:embed="rId3">
            <a:alphaModFix/>
          </a:blip>
          <a:stretch>
            <a:fillRect/>
          </a:stretch>
        </p:blipFill>
        <p:spPr>
          <a:xfrm>
            <a:off x="5191050" y="671525"/>
            <a:ext cx="2990850" cy="1524000"/>
          </a:xfrm>
          <a:prstGeom prst="rect">
            <a:avLst/>
          </a:prstGeom>
          <a:noFill/>
          <a:ln>
            <a:noFill/>
          </a:ln>
        </p:spPr>
      </p:pic>
      <p:pic>
        <p:nvPicPr>
          <p:cNvPr id="239" name="Google Shape;239;p38"/>
          <p:cNvPicPr preferRelativeResize="0"/>
          <p:nvPr/>
        </p:nvPicPr>
        <p:blipFill>
          <a:blip r:embed="rId4">
            <a:alphaModFix/>
          </a:blip>
          <a:stretch>
            <a:fillRect/>
          </a:stretch>
        </p:blipFill>
        <p:spPr>
          <a:xfrm>
            <a:off x="5191049" y="2432556"/>
            <a:ext cx="2990850" cy="213631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9"/>
          <p:cNvPicPr preferRelativeResize="0"/>
          <p:nvPr/>
        </p:nvPicPr>
        <p:blipFill>
          <a:blip r:embed="rId3">
            <a:alphaModFix/>
          </a:blip>
          <a:stretch>
            <a:fillRect/>
          </a:stretch>
        </p:blipFill>
        <p:spPr>
          <a:xfrm>
            <a:off x="1812835" y="0"/>
            <a:ext cx="5518331" cy="51435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Multiple Axes</a:t>
            </a:r>
            <a:endParaRPr/>
          </a:p>
        </p:txBody>
      </p:sp>
      <p:sp>
        <p:nvSpPr>
          <p:cNvPr id="250" name="Google Shape;250;p4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displaying two pieces of data on one chart, use multiple axes if the units aren’t the same</a:t>
            </a:r>
            <a:endParaRPr/>
          </a:p>
        </p:txBody>
      </p:sp>
      <p:pic>
        <p:nvPicPr>
          <p:cNvPr id="251" name="Google Shape;251;p40"/>
          <p:cNvPicPr preferRelativeResize="0"/>
          <p:nvPr/>
        </p:nvPicPr>
        <p:blipFill>
          <a:blip r:embed="rId3">
            <a:alphaModFix/>
          </a:blip>
          <a:stretch>
            <a:fillRect/>
          </a:stretch>
        </p:blipFill>
        <p:spPr>
          <a:xfrm>
            <a:off x="387900" y="2327063"/>
            <a:ext cx="4009175" cy="2391925"/>
          </a:xfrm>
          <a:prstGeom prst="rect">
            <a:avLst/>
          </a:prstGeom>
          <a:noFill/>
          <a:ln>
            <a:noFill/>
          </a:ln>
        </p:spPr>
      </p:pic>
      <p:pic>
        <p:nvPicPr>
          <p:cNvPr id="252" name="Google Shape;252;p40"/>
          <p:cNvPicPr preferRelativeResize="0"/>
          <p:nvPr/>
        </p:nvPicPr>
        <p:blipFill>
          <a:blip r:embed="rId4">
            <a:alphaModFix/>
          </a:blip>
          <a:stretch>
            <a:fillRect/>
          </a:stretch>
        </p:blipFill>
        <p:spPr>
          <a:xfrm>
            <a:off x="4848512" y="2327075"/>
            <a:ext cx="4009161" cy="2391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To Lie With Statistics!</a:t>
            </a:r>
            <a:endParaRPr/>
          </a:p>
        </p:txBody>
      </p:sp>
      <p:sp>
        <p:nvSpPr>
          <p:cNvPr id="258" name="Google Shape;258;p4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457200" lvl="0" marL="2286000" rtl="0" algn="l">
              <a:spcBef>
                <a:spcPts val="0"/>
              </a:spcBef>
              <a:spcAft>
                <a:spcPts val="1200"/>
              </a:spcAft>
              <a:buNone/>
            </a:pPr>
            <a:r>
              <a:rPr lang="en"/>
              <a:t>Mess with the axes!</a:t>
            </a:r>
            <a:endParaRPr/>
          </a:p>
        </p:txBody>
      </p:sp>
      <p:pic>
        <p:nvPicPr>
          <p:cNvPr id="259" name="Google Shape;259;p41" title="Chart"/>
          <p:cNvPicPr preferRelativeResize="0"/>
          <p:nvPr/>
        </p:nvPicPr>
        <p:blipFill>
          <a:blip r:embed="rId3">
            <a:alphaModFix/>
          </a:blip>
          <a:stretch>
            <a:fillRect/>
          </a:stretch>
        </p:blipFill>
        <p:spPr>
          <a:xfrm>
            <a:off x="228251" y="2064347"/>
            <a:ext cx="4159176" cy="2571753"/>
          </a:xfrm>
          <a:prstGeom prst="rect">
            <a:avLst/>
          </a:prstGeom>
          <a:noFill/>
          <a:ln>
            <a:noFill/>
          </a:ln>
        </p:spPr>
      </p:pic>
      <p:pic>
        <p:nvPicPr>
          <p:cNvPr id="260" name="Google Shape;260;p41" title="Chart"/>
          <p:cNvPicPr preferRelativeResize="0"/>
          <p:nvPr/>
        </p:nvPicPr>
        <p:blipFill>
          <a:blip r:embed="rId4">
            <a:alphaModFix/>
          </a:blip>
          <a:stretch>
            <a:fillRect/>
          </a:stretch>
        </p:blipFill>
        <p:spPr>
          <a:xfrm>
            <a:off x="4571994" y="2024550"/>
            <a:ext cx="4287924" cy="2651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Types of Data: Categorical / Qualitative</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Labels / Categories</a:t>
            </a:r>
            <a:endParaRPr b="1" sz="1400"/>
          </a:p>
          <a:p>
            <a:pPr indent="0" lvl="0" marL="0" rtl="0" algn="l">
              <a:spcBef>
                <a:spcPts val="1200"/>
              </a:spcBef>
              <a:spcAft>
                <a:spcPts val="0"/>
              </a:spcAft>
              <a:buNone/>
            </a:pPr>
            <a:r>
              <a:rPr b="1" lang="en" sz="1400"/>
              <a:t>Nominal</a:t>
            </a:r>
            <a:r>
              <a:rPr lang="en" sz="1400"/>
              <a:t> if labels have no order / ranking </a:t>
            </a:r>
            <a:endParaRPr sz="1400"/>
          </a:p>
          <a:p>
            <a:pPr indent="0" lvl="0" marL="0" rtl="0" algn="l">
              <a:spcBef>
                <a:spcPts val="1200"/>
              </a:spcBef>
              <a:spcAft>
                <a:spcPts val="0"/>
              </a:spcAft>
              <a:buNone/>
            </a:pPr>
            <a:r>
              <a:rPr lang="en" sz="1400"/>
              <a:t>Examples: Major, gender, nationality, political party, hair color</a:t>
            </a:r>
            <a:endParaRPr sz="1400"/>
          </a:p>
          <a:p>
            <a:pPr indent="0" lvl="0" marL="0" rtl="0" algn="l">
              <a:spcBef>
                <a:spcPts val="1200"/>
              </a:spcBef>
              <a:spcAft>
                <a:spcPts val="0"/>
              </a:spcAft>
              <a:buNone/>
            </a:pPr>
            <a:r>
              <a:rPr b="1" lang="en" sz="1400"/>
              <a:t>Ordinal</a:t>
            </a:r>
            <a:r>
              <a:rPr lang="en" sz="1400"/>
              <a:t> if labels have order / ranking </a:t>
            </a:r>
            <a:endParaRPr sz="1400"/>
          </a:p>
          <a:p>
            <a:pPr indent="0" lvl="0" marL="0" rtl="0" algn="l">
              <a:spcBef>
                <a:spcPts val="1200"/>
              </a:spcBef>
              <a:spcAft>
                <a:spcPts val="0"/>
              </a:spcAft>
              <a:buNone/>
            </a:pPr>
            <a:r>
              <a:rPr lang="en" sz="1400"/>
              <a:t>Examples : Grades (A, B, C…), Place (1st, 2nd, 3rd…), Education level (High School, Undergrad, Graduate), Scales 1-10*</a:t>
            </a:r>
            <a:endParaRPr sz="1400"/>
          </a:p>
          <a:p>
            <a:pPr indent="0" lvl="0" marL="0" rtl="0" algn="l">
              <a:spcBef>
                <a:spcPts val="1200"/>
              </a:spcBef>
              <a:spcAft>
                <a:spcPts val="1200"/>
              </a:spcAft>
              <a:buNone/>
            </a:pPr>
            <a:r>
              <a:rPr lang="en" sz="1400"/>
              <a:t>Can have numeric labels, but they are still labels, not quantitative data upon which math can be done - 2nd place isn’t 5x better than 10th - INTERVALS MAY NOT BE EQUAL</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To Lie With Statistics!</a:t>
            </a:r>
            <a:endParaRPr/>
          </a:p>
        </p:txBody>
      </p:sp>
      <p:sp>
        <p:nvSpPr>
          <p:cNvPr id="266" name="Google Shape;266;p4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2743200" rtl="0" algn="l">
              <a:spcBef>
                <a:spcPts val="0"/>
              </a:spcBef>
              <a:spcAft>
                <a:spcPts val="1200"/>
              </a:spcAft>
              <a:buNone/>
            </a:pPr>
            <a:r>
              <a:rPr lang="en"/>
              <a:t>Mess with the axes!</a:t>
            </a:r>
            <a:endParaRPr/>
          </a:p>
        </p:txBody>
      </p:sp>
      <p:pic>
        <p:nvPicPr>
          <p:cNvPr id="267" name="Google Shape;267;p42" title="Chart"/>
          <p:cNvPicPr preferRelativeResize="0"/>
          <p:nvPr/>
        </p:nvPicPr>
        <p:blipFill>
          <a:blip r:embed="rId3">
            <a:alphaModFix/>
          </a:blip>
          <a:stretch>
            <a:fillRect/>
          </a:stretch>
        </p:blipFill>
        <p:spPr>
          <a:xfrm>
            <a:off x="4571994" y="2255400"/>
            <a:ext cx="3954951" cy="2445474"/>
          </a:xfrm>
          <a:prstGeom prst="rect">
            <a:avLst/>
          </a:prstGeom>
          <a:noFill/>
          <a:ln>
            <a:noFill/>
          </a:ln>
        </p:spPr>
      </p:pic>
      <p:pic>
        <p:nvPicPr>
          <p:cNvPr id="268" name="Google Shape;268;p42" title="Chart"/>
          <p:cNvPicPr preferRelativeResize="0"/>
          <p:nvPr/>
        </p:nvPicPr>
        <p:blipFill>
          <a:blip r:embed="rId4">
            <a:alphaModFix/>
          </a:blip>
          <a:stretch>
            <a:fillRect/>
          </a:stretch>
        </p:blipFill>
        <p:spPr>
          <a:xfrm>
            <a:off x="328998" y="2255400"/>
            <a:ext cx="3954951" cy="24454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Anscombe's Quartet</a:t>
            </a:r>
            <a:endParaRPr/>
          </a:p>
        </p:txBody>
      </p:sp>
      <p:pic>
        <p:nvPicPr>
          <p:cNvPr id="274" name="Google Shape;274;p43"/>
          <p:cNvPicPr preferRelativeResize="0"/>
          <p:nvPr/>
        </p:nvPicPr>
        <p:blipFill>
          <a:blip r:embed="rId3">
            <a:alphaModFix/>
          </a:blip>
          <a:stretch>
            <a:fillRect/>
          </a:stretch>
        </p:blipFill>
        <p:spPr>
          <a:xfrm>
            <a:off x="1505998" y="2993610"/>
            <a:ext cx="5865624" cy="1781050"/>
          </a:xfrm>
          <a:prstGeom prst="rect">
            <a:avLst/>
          </a:prstGeom>
          <a:noFill/>
          <a:ln>
            <a:noFill/>
          </a:ln>
        </p:spPr>
      </p:pic>
      <p:pic>
        <p:nvPicPr>
          <p:cNvPr id="275" name="Google Shape;275;p43"/>
          <p:cNvPicPr preferRelativeResize="0"/>
          <p:nvPr/>
        </p:nvPicPr>
        <p:blipFill>
          <a:blip r:embed="rId4">
            <a:alphaModFix/>
          </a:blip>
          <a:stretch>
            <a:fillRect/>
          </a:stretch>
        </p:blipFill>
        <p:spPr>
          <a:xfrm>
            <a:off x="5386625" y="350300"/>
            <a:ext cx="3327450" cy="2362950"/>
          </a:xfrm>
          <a:prstGeom prst="rect">
            <a:avLst/>
          </a:prstGeom>
          <a:noFill/>
          <a:ln>
            <a:noFill/>
          </a:ln>
        </p:spPr>
      </p:pic>
      <p:pic>
        <p:nvPicPr>
          <p:cNvPr id="276" name="Google Shape;276;p43"/>
          <p:cNvPicPr preferRelativeResize="0"/>
          <p:nvPr/>
        </p:nvPicPr>
        <p:blipFill>
          <a:blip r:embed="rId5">
            <a:alphaModFix/>
          </a:blip>
          <a:stretch>
            <a:fillRect/>
          </a:stretch>
        </p:blipFill>
        <p:spPr>
          <a:xfrm>
            <a:off x="253672" y="1343725"/>
            <a:ext cx="1019175" cy="3552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44"/>
          <p:cNvPicPr preferRelativeResize="0"/>
          <p:nvPr/>
        </p:nvPicPr>
        <p:blipFill>
          <a:blip r:embed="rId3">
            <a:alphaModFix/>
          </a:blip>
          <a:stretch>
            <a:fillRect/>
          </a:stretch>
        </p:blipFill>
        <p:spPr>
          <a:xfrm>
            <a:off x="1349575" y="289825"/>
            <a:ext cx="6611150" cy="4681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Anscombe's Quartet</a:t>
            </a:r>
            <a:endParaRPr/>
          </a:p>
        </p:txBody>
      </p:sp>
      <p:pic>
        <p:nvPicPr>
          <p:cNvPr id="287" name="Google Shape;287;p45"/>
          <p:cNvPicPr preferRelativeResize="0"/>
          <p:nvPr/>
        </p:nvPicPr>
        <p:blipFill>
          <a:blip r:embed="rId3">
            <a:alphaModFix/>
          </a:blip>
          <a:stretch>
            <a:fillRect/>
          </a:stretch>
        </p:blipFill>
        <p:spPr>
          <a:xfrm>
            <a:off x="152400" y="1170125"/>
            <a:ext cx="3552825" cy="3714750"/>
          </a:xfrm>
          <a:prstGeom prst="rect">
            <a:avLst/>
          </a:prstGeom>
          <a:noFill/>
          <a:ln>
            <a:noFill/>
          </a:ln>
        </p:spPr>
      </p:pic>
      <p:pic>
        <p:nvPicPr>
          <p:cNvPr id="288" name="Google Shape;288;p45"/>
          <p:cNvPicPr preferRelativeResize="0"/>
          <p:nvPr/>
        </p:nvPicPr>
        <p:blipFill>
          <a:blip r:embed="rId4">
            <a:alphaModFix/>
          </a:blip>
          <a:stretch>
            <a:fillRect/>
          </a:stretch>
        </p:blipFill>
        <p:spPr>
          <a:xfrm>
            <a:off x="4414650" y="1734400"/>
            <a:ext cx="3981450" cy="2819400"/>
          </a:xfrm>
          <a:prstGeom prst="rect">
            <a:avLst/>
          </a:prstGeom>
          <a:noFill/>
          <a:ln>
            <a:noFill/>
          </a:ln>
        </p:spPr>
      </p:pic>
      <p:pic>
        <p:nvPicPr>
          <p:cNvPr id="289" name="Google Shape;289;p45"/>
          <p:cNvPicPr preferRelativeResize="0"/>
          <p:nvPr/>
        </p:nvPicPr>
        <p:blipFill>
          <a:blip r:embed="rId5">
            <a:alphaModFix/>
          </a:blip>
          <a:stretch>
            <a:fillRect/>
          </a:stretch>
        </p:blipFill>
        <p:spPr>
          <a:xfrm>
            <a:off x="4414645" y="187195"/>
            <a:ext cx="4028174" cy="12231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6"/>
          <p:cNvSpPr txBox="1"/>
          <p:nvPr>
            <p:ph type="title"/>
          </p:nvPr>
        </p:nvSpPr>
        <p:spPr>
          <a:xfrm>
            <a:off x="2079450" y="1854225"/>
            <a:ext cx="49851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620"/>
              <a:t>Key lesson of Anscombe's Quartet: Visualizing data is a critical part of analysis, not just for fun, aesthetics, and/or showing others!!!</a:t>
            </a:r>
            <a:endParaRPr sz="262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 / Visualization Best Practices</a:t>
            </a:r>
            <a:endParaRPr/>
          </a:p>
        </p:txBody>
      </p:sp>
      <p:sp>
        <p:nvSpPr>
          <p:cNvPr id="300" name="Google Shape;300;p4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Use the </a:t>
            </a:r>
            <a:r>
              <a:rPr lang="en"/>
              <a:t>simplest</a:t>
            </a:r>
            <a:r>
              <a:rPr lang="en"/>
              <a:t> method that works to tell the story you’re trying to tell</a:t>
            </a:r>
            <a:endParaRPr/>
          </a:p>
          <a:p>
            <a:pPr indent="-342900" lvl="0" marL="457200" rtl="0" algn="l">
              <a:spcBef>
                <a:spcPts val="0"/>
              </a:spcBef>
              <a:spcAft>
                <a:spcPts val="0"/>
              </a:spcAft>
              <a:buSzPts val="1800"/>
              <a:buAutoNum type="arabicParenR"/>
            </a:pPr>
            <a:r>
              <a:rPr lang="en"/>
              <a:t>Label your chart and all axes</a:t>
            </a:r>
            <a:endParaRPr/>
          </a:p>
          <a:p>
            <a:pPr indent="-342900" lvl="0" marL="457200" rtl="0" algn="l">
              <a:spcBef>
                <a:spcPts val="0"/>
              </a:spcBef>
              <a:spcAft>
                <a:spcPts val="0"/>
              </a:spcAft>
              <a:buSzPts val="1800"/>
              <a:buAutoNum type="arabicParenR"/>
            </a:pPr>
            <a:r>
              <a:rPr lang="en"/>
              <a:t>Begin the axes at zero </a:t>
            </a:r>
            <a:endParaRPr/>
          </a:p>
          <a:p>
            <a:pPr indent="-342900" lvl="0" marL="457200" rtl="0" algn="l">
              <a:spcBef>
                <a:spcPts val="0"/>
              </a:spcBef>
              <a:spcAft>
                <a:spcPts val="0"/>
              </a:spcAft>
              <a:buSzPts val="1800"/>
              <a:buAutoNum type="arabicParenR"/>
            </a:pPr>
            <a:r>
              <a:rPr lang="en"/>
              <a:t>Use a consistent scale for the axes</a:t>
            </a:r>
            <a:endParaRPr/>
          </a:p>
          <a:p>
            <a:pPr indent="-342900" lvl="0" marL="457200" rtl="0" algn="l">
              <a:spcBef>
                <a:spcPts val="0"/>
              </a:spcBef>
              <a:spcAft>
                <a:spcPts val="0"/>
              </a:spcAft>
              <a:buSzPts val="1800"/>
              <a:buAutoNum type="arabicParenR"/>
            </a:pPr>
            <a:r>
              <a:rPr lang="en"/>
              <a:t>Avoid 3D charts and other </a:t>
            </a:r>
            <a:r>
              <a:rPr lang="en"/>
              <a:t>esoteric</a:t>
            </a:r>
            <a:r>
              <a:rPr lang="en"/>
              <a:t> styles (radar, bubble, cone, etc.)</a:t>
            </a:r>
            <a:endParaRPr/>
          </a:p>
          <a:p>
            <a:pPr indent="-342900" lvl="0" marL="457200" rtl="0" algn="l">
              <a:spcBef>
                <a:spcPts val="0"/>
              </a:spcBef>
              <a:spcAft>
                <a:spcPts val="0"/>
              </a:spcAft>
              <a:buSzPts val="1800"/>
              <a:buAutoNum type="arabicParenR"/>
            </a:pPr>
            <a:r>
              <a:rPr lang="en"/>
              <a:t>Avoid clutter and information overload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descr="Today we're going to start our two-part unit on data visualization. Up to this point we've discussed raw data - which are just numbers - but usually it's much more useful to represent this information with charts and graphs. There are two types of data we encounter, categorical and quantitative data, and they likewise require different types of visualizations. Today we'll focus on bar charts, pie charts, pictographs, and histograms and show you what they can and cannot tell us about their underlying data as well as some of the ways they can be misused to misinform.  &#10;&#10;Crash Course is on Patreon! You can support us directly by signing up at http://www.patreon.com/crashcourse&#10;&#10;Thanks to the following Patrons for their generous monthly contributions that help keep Crash Course free for everyone forever:&#10;&#10;Mark Brouwer, Nickie Miskell Jr., Jessica Wode, Eric Prestemon, Kathrin Benoit, Tom Trval, Jason Saslow, Nathan Taylor, Divonne Holmes à Court, Brian Thomas Gossett, Khaled El Shalakany, Indika Siriwardena, Robert Kunz, SR Foxley, Sam Ferguson, Yasenia Cruz, Daniel Baulig, Eric Koslow, Caleb Weeks, Tim Curwick, Evren Türkmenoğlu, Alexander Tamas, Justin Zingsheim, D.A. Noe, Shawn Arnold, mark austin, Ruth Perez, Malcolm Callis, Ken Penttinen, Advait Shinde, Cody Carpenter, Annamaria Herrera, William McGraw, Bader AlGhamdi, Vaso, Melissa Briski, Joey Quek, Andrei Krishkevich, Rachel Bright, Alex S, Mayumi Maeda, Kathy &amp; Tim Philip, Montather, Jirat, Eric Kitchen, Moritz Schmidt, Ian Dundore, Chris Peters, Sandra Aft, Steve Marshall&#10;--&#10;&#10;Want to find Crash Course elsewhere on the internet?&#10;Facebook - http://www.facebook.com/YouTubeCrashCourse&#10;Twitter - http://www.twitter.com/TheCrashCourse&#10;Tumblr - http://thecrashcourse.tumblr.com &#10;Support Crash Course on Patreon: http://patreon.com/crashcourse&#10;&#10;CC Kids: http://www.youtube.com/crashcoursekids" id="305" name="Google Shape;305;p48" title="Charts Are Like Pasta - Data Visualization Part 1: Crash Course Statistics #5">
            <a:hlinkClick r:id="rId3"/>
          </p:cNvPr>
          <p:cNvPicPr preferRelativeResize="0"/>
          <p:nvPr/>
        </p:nvPicPr>
        <p:blipFill>
          <a:blip r:embed="rId4">
            <a:alphaModFix/>
          </a:blip>
          <a:stretch>
            <a:fillRect/>
          </a:stretch>
        </p:blipFill>
        <p:spPr>
          <a:xfrm>
            <a:off x="693675" y="390200"/>
            <a:ext cx="7583800" cy="4265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descr="Today we’re going to finish up our unit on data visualization by taking a closer look at how dot plots, box plots, and stem and leaf plots represent data. We’ll also talk about the rules we can use to identify outliers and apply our new data viz skills by taking a closer look at how Justin Timberlake’s song lyrics have changed since he went solo. &#10;&#10;We scraped our Justin Timberlake song data from lyrics.com. If you're interested in how we did it or would like to try out the code on a different artist, check out our code on GitHub: https://github.com/cmparlettpelleriti/CC2018/tree/master/unique_lyrs &#10;&#10;DISCLAIMER: Please be respectful to lyrics websites when scraping data. Some sites may have limits for the number of requests you can make each day.&#10;&#10;Crash Course is on Patreon! You can support us directly by signing up at http://www.patreon.com/crashcourse&#10;&#10;Thanks to the following Patrons for their generous monthly contributions that help keep Crash Course free for everyone forever:&#10;&#10;Mark Brouwer, Nickie Miskell Jr., Jessica Wode, Eric Prestemon, Kathrin Benoit, Tom Trval, Jason Saslow, Nathan Taylor, Divonne Holmes à Court, Brian Thomas Gossett, Khaled El Shalakany, Indika Siriwardena, Robert Kunz, SR Foxley, Sam Ferguson, Yasenia Cruz, Daniel Baulig, Eric Koslow, Caleb Weeks, Tim Curwick, Evren Türkmenoğlu, Alexander Tamas, Justin Zingsheim, D.A. Noe, Shawn Arnold, mark austin, Ruth Perez, Malcolm Callis, Ken Penttinen, Advait Shinde, Cody Carpenter, Annamaria Herrera, William McGraw, Bader AlGhamdi, Vaso, Melissa Briski, Joey Quek, Andrei Krishkevich, Rachel Bright, Alex S, Mayumi Maeda, Kathy &amp; Tim Philip, Montather, Jirat, Eric Kitchen, Moritz Schmidt, Ian Dundore, Chris Peters, Sandra Aft, Steve Marshall&#10;&#10;Want to find Crash Course elsewhere on the internet?&#10;Facebook - http://www.facebook.com/YouTubeCrashC...&#10;Twitter - http://www.twitter.com/TheCrashCourse&#10;Tumblr - http://thecrashcourse.tumblr.com &#10;Support Crash Course on Patreon: http://patreon.com/crashcourse&#10;CC Kids: http://www.youtube.com/crashcoursekids" id="310" name="Google Shape;310;p49" title="Plots, Outliers, and Justin Timberlake: Data Visualization Part 2: Crash Course Statistics #6">
            <a:hlinkClick r:id="rId3"/>
          </p:cNvPr>
          <p:cNvPicPr preferRelativeResize="0"/>
          <p:nvPr/>
        </p:nvPicPr>
        <p:blipFill>
          <a:blip r:embed="rId4">
            <a:alphaModFix/>
          </a:blip>
          <a:stretch>
            <a:fillRect/>
          </a:stretch>
        </p:blipFill>
        <p:spPr>
          <a:xfrm>
            <a:off x="682600" y="459788"/>
            <a:ext cx="7509200" cy="4223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Sampling</a:t>
            </a:r>
            <a:endParaRPr/>
          </a:p>
        </p:txBody>
      </p:sp>
      <p:sp>
        <p:nvSpPr>
          <p:cNvPr id="316" name="Google Shape;316;p5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Population</a:t>
            </a:r>
            <a:r>
              <a:rPr lang="en"/>
              <a:t>: All of the items of interest</a:t>
            </a:r>
            <a:endParaRPr/>
          </a:p>
          <a:p>
            <a:pPr indent="0" lvl="0" marL="0" rtl="0" algn="l">
              <a:spcBef>
                <a:spcPts val="1200"/>
              </a:spcBef>
              <a:spcAft>
                <a:spcPts val="0"/>
              </a:spcAft>
              <a:buNone/>
            </a:pPr>
            <a:r>
              <a:rPr lang="en"/>
              <a:t>Examples: All of the students at Webster University, All registered voters </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Sample</a:t>
            </a:r>
            <a:r>
              <a:rPr lang="en"/>
              <a:t>: A subset of the population</a:t>
            </a:r>
            <a:endParaRPr/>
          </a:p>
          <a:p>
            <a:pPr indent="0" lvl="0" marL="0" rtl="0" algn="l">
              <a:spcBef>
                <a:spcPts val="1200"/>
              </a:spcBef>
              <a:spcAft>
                <a:spcPts val="1200"/>
              </a:spcAft>
              <a:buNone/>
            </a:pPr>
            <a:r>
              <a:rPr lang="en"/>
              <a:t>Example: Just the students in this room (assuming we’re interested in all of </a:t>
            </a:r>
            <a:r>
              <a:rPr lang="en"/>
              <a:t>the</a:t>
            </a:r>
            <a:r>
              <a:rPr lang="en"/>
              <a:t> students at Webster), 100 registered voters selected at random from the voting rolls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Sample?	</a:t>
            </a:r>
            <a:endParaRPr/>
          </a:p>
        </p:txBody>
      </p:sp>
      <p:sp>
        <p:nvSpPr>
          <p:cNvPr id="322" name="Google Shape;322;p5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191"/>
              <a:t>We collect samples instead of measuring populations because:</a:t>
            </a:r>
            <a:endParaRPr sz="2191"/>
          </a:p>
          <a:p>
            <a:pPr indent="-367785" lvl="0" marL="457200" rtl="0" algn="l">
              <a:spcBef>
                <a:spcPts val="1200"/>
              </a:spcBef>
              <a:spcAft>
                <a:spcPts val="0"/>
              </a:spcAft>
              <a:buSzPts val="2192"/>
              <a:buAutoNum type="arabicParenR"/>
            </a:pPr>
            <a:r>
              <a:rPr lang="en" sz="2191"/>
              <a:t>It’s easier</a:t>
            </a:r>
            <a:endParaRPr sz="2191"/>
          </a:p>
          <a:p>
            <a:pPr indent="-367785" lvl="0" marL="457200" rtl="0" algn="l">
              <a:spcBef>
                <a:spcPts val="0"/>
              </a:spcBef>
              <a:spcAft>
                <a:spcPts val="0"/>
              </a:spcAft>
              <a:buSzPts val="2192"/>
              <a:buAutoNum type="arabicParenR"/>
            </a:pPr>
            <a:r>
              <a:rPr lang="en" sz="2191"/>
              <a:t>It’s faster</a:t>
            </a:r>
            <a:endParaRPr sz="2191"/>
          </a:p>
          <a:p>
            <a:pPr indent="-367785" lvl="0" marL="457200" rtl="0" algn="l">
              <a:spcBef>
                <a:spcPts val="0"/>
              </a:spcBef>
              <a:spcAft>
                <a:spcPts val="0"/>
              </a:spcAft>
              <a:buSzPts val="2192"/>
              <a:buAutoNum type="arabicParenR"/>
            </a:pPr>
            <a:r>
              <a:rPr lang="en" sz="2191"/>
              <a:t>It’s cheaper</a:t>
            </a:r>
            <a:endParaRPr sz="2191"/>
          </a:p>
          <a:p>
            <a:pPr indent="-367785" lvl="0" marL="457200" rtl="0" algn="l">
              <a:spcBef>
                <a:spcPts val="0"/>
              </a:spcBef>
              <a:spcAft>
                <a:spcPts val="0"/>
              </a:spcAft>
              <a:buSzPts val="2192"/>
              <a:buAutoNum type="arabicParenR"/>
            </a:pPr>
            <a:r>
              <a:rPr lang="en" sz="2191"/>
              <a:t>It’s (more) feasible </a:t>
            </a:r>
            <a:endParaRPr sz="219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Organizing One Categorical Variable</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Summary Table</a:t>
            </a:r>
            <a:r>
              <a:rPr lang="en"/>
              <a:t>: A table tallying frequencies or percentages</a:t>
            </a:r>
            <a:endParaRPr/>
          </a:p>
          <a:p>
            <a:pPr indent="0" lvl="0" marL="0" rtl="0" algn="l">
              <a:spcBef>
                <a:spcPts val="1200"/>
              </a:spcBef>
              <a:spcAft>
                <a:spcPts val="0"/>
              </a:spcAft>
              <a:buNone/>
            </a:pPr>
            <a:r>
              <a:rPr lang="en"/>
              <a:t>Used for a single categorical variable </a:t>
            </a:r>
            <a:endParaRPr/>
          </a:p>
          <a:p>
            <a:pPr indent="0" lvl="0" marL="0" rtl="0" algn="l">
              <a:spcBef>
                <a:spcPts val="1200"/>
              </a:spcBef>
              <a:spcAft>
                <a:spcPts val="1200"/>
              </a:spcAft>
              <a:buNone/>
            </a:pPr>
            <a:r>
              <a:t/>
            </a:r>
            <a:endParaRPr/>
          </a:p>
        </p:txBody>
      </p:sp>
      <p:graphicFrame>
        <p:nvGraphicFramePr>
          <p:cNvPr id="83" name="Google Shape;83;p16"/>
          <p:cNvGraphicFramePr/>
          <p:nvPr/>
        </p:nvGraphicFramePr>
        <p:xfrm>
          <a:off x="885500" y="2571750"/>
          <a:ext cx="3000000" cy="3000000"/>
        </p:xfrm>
        <a:graphic>
          <a:graphicData uri="http://schemas.openxmlformats.org/drawingml/2006/table">
            <a:tbl>
              <a:tblPr>
                <a:noFill/>
                <a:tableStyleId>{216F8BBD-6658-429E-84D8-402E422C0AF9}</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dk1"/>
                          </a:solidFill>
                        </a:rPr>
                        <a:t>Favorite Class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Total / Frequency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Percentage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Applied Business Statistics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83.33</a:t>
                      </a:r>
                      <a:r>
                        <a:rPr lang="en">
                          <a:solidFill>
                            <a:schemeClr val="dk1"/>
                          </a:solidFill>
                        </a:rPr>
                        <a:t>%</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Managerial Economics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16.66%</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Poetry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Types of Sample - Non Probability</a:t>
            </a:r>
            <a:endParaRPr/>
          </a:p>
        </p:txBody>
      </p:sp>
      <p:sp>
        <p:nvSpPr>
          <p:cNvPr id="328" name="Google Shape;328;p5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Non Probability Sampling</a:t>
            </a:r>
            <a:r>
              <a:rPr lang="en"/>
              <a:t>: Items are chosen without regard to their probability of </a:t>
            </a:r>
            <a:r>
              <a:rPr lang="en"/>
              <a:t>occurrence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Types:</a:t>
            </a:r>
            <a:endParaRPr b="1"/>
          </a:p>
          <a:p>
            <a:pPr indent="0" lvl="0" marL="0" rtl="0" algn="l">
              <a:spcBef>
                <a:spcPts val="1200"/>
              </a:spcBef>
              <a:spcAft>
                <a:spcPts val="0"/>
              </a:spcAft>
              <a:buNone/>
            </a:pPr>
            <a:r>
              <a:rPr b="1" lang="en"/>
              <a:t>Convenience</a:t>
            </a:r>
            <a:r>
              <a:rPr lang="en"/>
              <a:t>: Items are selected because they’re easy to sample</a:t>
            </a:r>
            <a:endParaRPr/>
          </a:p>
          <a:p>
            <a:pPr indent="0" lvl="0" marL="0" rtl="0" algn="l">
              <a:spcBef>
                <a:spcPts val="1200"/>
              </a:spcBef>
              <a:spcAft>
                <a:spcPts val="0"/>
              </a:spcAft>
              <a:buNone/>
            </a:pPr>
            <a:r>
              <a:rPr b="1" lang="en"/>
              <a:t>Judgment</a:t>
            </a:r>
            <a:r>
              <a:rPr lang="en"/>
              <a:t>: Items are sampled based on expert / domain knowledge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These are not good ways to sample and risk sampling bias*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Sampling Bias</a:t>
            </a:r>
            <a:endParaRPr/>
          </a:p>
        </p:txBody>
      </p:sp>
      <p:sp>
        <p:nvSpPr>
          <p:cNvPr id="334" name="Google Shape;334;p5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Sampling bias occurs when the sample selected for a study is not representative of the population, leading to inaccurate or misleading conclusions. </a:t>
            </a:r>
            <a:endParaRPr/>
          </a:p>
          <a:p>
            <a:pPr indent="0" lvl="0" marL="0" rtl="0" algn="l">
              <a:spcBef>
                <a:spcPts val="1200"/>
              </a:spcBef>
              <a:spcAft>
                <a:spcPts val="0"/>
              </a:spcAft>
              <a:buNone/>
            </a:pPr>
            <a:r>
              <a:rPr lang="en"/>
              <a:t>Types:</a:t>
            </a:r>
            <a:endParaRPr/>
          </a:p>
          <a:p>
            <a:pPr indent="0" lvl="0" marL="0" rtl="0" algn="l">
              <a:spcBef>
                <a:spcPts val="1400"/>
              </a:spcBef>
              <a:spcAft>
                <a:spcPts val="0"/>
              </a:spcAft>
              <a:buNone/>
            </a:pPr>
            <a:r>
              <a:rPr b="1" lang="en" sz="1300">
                <a:latin typeface="Arial"/>
                <a:ea typeface="Arial"/>
                <a:cs typeface="Arial"/>
                <a:sym typeface="Arial"/>
              </a:rPr>
              <a:t>Selection Bias: </a:t>
            </a:r>
            <a:r>
              <a:rPr lang="en" sz="1100">
                <a:latin typeface="Arial"/>
                <a:ea typeface="Arial"/>
                <a:cs typeface="Arial"/>
                <a:sym typeface="Arial"/>
              </a:rPr>
              <a:t>Occurs when certain groups of the population are systematically more or less likely to be included in the sample.</a:t>
            </a:r>
            <a:br>
              <a:rPr lang="en" sz="1100">
                <a:latin typeface="Arial"/>
                <a:ea typeface="Arial"/>
                <a:cs typeface="Arial"/>
                <a:sym typeface="Arial"/>
              </a:rPr>
            </a:br>
            <a:r>
              <a:rPr b="1" lang="en" sz="1100">
                <a:latin typeface="Arial"/>
                <a:ea typeface="Arial"/>
                <a:cs typeface="Arial"/>
                <a:sym typeface="Arial"/>
              </a:rPr>
              <a:t>Example:</a:t>
            </a:r>
            <a:r>
              <a:rPr lang="en" sz="1100">
                <a:latin typeface="Arial"/>
                <a:ea typeface="Arial"/>
                <a:cs typeface="Arial"/>
                <a:sym typeface="Arial"/>
              </a:rPr>
              <a:t> Conducting a phone survey but only calling landlines, which excludes younger people who primarily use mobile phones.</a:t>
            </a:r>
            <a:endParaRPr sz="1100">
              <a:latin typeface="Arial"/>
              <a:ea typeface="Arial"/>
              <a:cs typeface="Arial"/>
              <a:sym typeface="Arial"/>
            </a:endParaRPr>
          </a:p>
          <a:p>
            <a:pPr indent="0" lvl="0" marL="0" rtl="0" algn="l">
              <a:spcBef>
                <a:spcPts val="1400"/>
              </a:spcBef>
              <a:spcAft>
                <a:spcPts val="0"/>
              </a:spcAft>
              <a:buNone/>
            </a:pPr>
            <a:r>
              <a:rPr b="1" lang="en" sz="1300">
                <a:latin typeface="Arial"/>
                <a:ea typeface="Arial"/>
                <a:cs typeface="Arial"/>
                <a:sym typeface="Arial"/>
              </a:rPr>
              <a:t>Undercoverage Bias: </a:t>
            </a:r>
            <a:r>
              <a:rPr lang="en" sz="1100">
                <a:latin typeface="Arial"/>
                <a:ea typeface="Arial"/>
                <a:cs typeface="Arial"/>
                <a:sym typeface="Arial"/>
              </a:rPr>
              <a:t>Happens when some members of the population have no chance of being included in the sample.</a:t>
            </a:r>
            <a:br>
              <a:rPr lang="en" sz="1100">
                <a:latin typeface="Arial"/>
                <a:ea typeface="Arial"/>
                <a:cs typeface="Arial"/>
                <a:sym typeface="Arial"/>
              </a:rPr>
            </a:br>
            <a:r>
              <a:rPr b="1" lang="en" sz="1100">
                <a:latin typeface="Arial"/>
                <a:ea typeface="Arial"/>
                <a:cs typeface="Arial"/>
                <a:sym typeface="Arial"/>
              </a:rPr>
              <a:t>Example:</a:t>
            </a:r>
            <a:r>
              <a:rPr lang="en" sz="1100">
                <a:latin typeface="Arial"/>
                <a:ea typeface="Arial"/>
                <a:cs typeface="Arial"/>
                <a:sym typeface="Arial"/>
              </a:rPr>
              <a:t> A political poll that only surveys registered voters, ignoring eligible but unregistered voters.</a:t>
            </a:r>
            <a:endParaRPr sz="1100">
              <a:latin typeface="Arial"/>
              <a:ea typeface="Arial"/>
              <a:cs typeface="Arial"/>
              <a:sym typeface="Arial"/>
            </a:endParaRPr>
          </a:p>
          <a:p>
            <a:pPr indent="0" lvl="0" marL="0" rtl="0" algn="l">
              <a:spcBef>
                <a:spcPts val="1400"/>
              </a:spcBef>
              <a:spcAft>
                <a:spcPts val="400"/>
              </a:spcAft>
              <a:buNone/>
            </a:pPr>
            <a:r>
              <a:rPr b="1" lang="en" sz="1300">
                <a:latin typeface="Arial"/>
                <a:ea typeface="Arial"/>
                <a:cs typeface="Arial"/>
                <a:sym typeface="Arial"/>
              </a:rPr>
              <a:t>Nonresponse Bias: </a:t>
            </a:r>
            <a:r>
              <a:rPr lang="en" sz="1100">
                <a:latin typeface="Arial"/>
                <a:ea typeface="Arial"/>
                <a:cs typeface="Arial"/>
                <a:sym typeface="Arial"/>
              </a:rPr>
              <a:t>Occurs when a significant portion of selected respondents do not participate, and those who do respond differ in a meaningful way from those who don't.</a:t>
            </a:r>
            <a:br>
              <a:rPr lang="en" sz="1100">
                <a:latin typeface="Arial"/>
                <a:ea typeface="Arial"/>
                <a:cs typeface="Arial"/>
                <a:sym typeface="Arial"/>
              </a:rPr>
            </a:br>
            <a:r>
              <a:rPr b="1" lang="en" sz="1100">
                <a:latin typeface="Arial"/>
                <a:ea typeface="Arial"/>
                <a:cs typeface="Arial"/>
                <a:sym typeface="Arial"/>
              </a:rPr>
              <a:t>Example:</a:t>
            </a:r>
            <a:r>
              <a:rPr lang="en" sz="1100">
                <a:latin typeface="Arial"/>
                <a:ea typeface="Arial"/>
                <a:cs typeface="Arial"/>
                <a:sym typeface="Arial"/>
              </a:rPr>
              <a:t> A survey about income levels where wealthier individuals are less likely to disclose their earnings.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Sampling Bias (Continued)</a:t>
            </a:r>
            <a:endParaRPr/>
          </a:p>
        </p:txBody>
      </p:sp>
      <p:sp>
        <p:nvSpPr>
          <p:cNvPr id="340" name="Google Shape;340;p5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Types:</a:t>
            </a:r>
            <a:endParaRPr/>
          </a:p>
          <a:p>
            <a:pPr indent="0" lvl="0" marL="0" rtl="0" algn="l">
              <a:spcBef>
                <a:spcPts val="1400"/>
              </a:spcBef>
              <a:spcAft>
                <a:spcPts val="0"/>
              </a:spcAft>
              <a:buNone/>
            </a:pPr>
            <a:r>
              <a:rPr b="1" lang="en" sz="1300">
                <a:latin typeface="Arial"/>
                <a:ea typeface="Arial"/>
                <a:cs typeface="Arial"/>
                <a:sym typeface="Arial"/>
              </a:rPr>
              <a:t>Voluntary Response Bias: </a:t>
            </a:r>
            <a:r>
              <a:rPr lang="en" sz="1100">
                <a:latin typeface="Arial"/>
                <a:ea typeface="Arial"/>
                <a:cs typeface="Arial"/>
                <a:sym typeface="Arial"/>
              </a:rPr>
              <a:t>Happens when individuals self-select into the study, meaning only those with strong opinions tend to participate.</a:t>
            </a:r>
            <a:br>
              <a:rPr lang="en" sz="1100">
                <a:latin typeface="Arial"/>
                <a:ea typeface="Arial"/>
                <a:cs typeface="Arial"/>
                <a:sym typeface="Arial"/>
              </a:rPr>
            </a:br>
            <a:r>
              <a:rPr b="1" lang="en" sz="1100">
                <a:latin typeface="Arial"/>
                <a:ea typeface="Arial"/>
                <a:cs typeface="Arial"/>
                <a:sym typeface="Arial"/>
              </a:rPr>
              <a:t>Example:</a:t>
            </a:r>
            <a:r>
              <a:rPr lang="en" sz="1100">
                <a:latin typeface="Arial"/>
                <a:ea typeface="Arial"/>
                <a:cs typeface="Arial"/>
                <a:sym typeface="Arial"/>
              </a:rPr>
              <a:t> An online poll about customer satisfaction where only dissatisfied customers respond.</a:t>
            </a:r>
            <a:endParaRPr sz="1100">
              <a:latin typeface="Arial"/>
              <a:ea typeface="Arial"/>
              <a:cs typeface="Arial"/>
              <a:sym typeface="Arial"/>
            </a:endParaRPr>
          </a:p>
          <a:p>
            <a:pPr indent="0" lvl="0" marL="0" rtl="0" algn="l">
              <a:spcBef>
                <a:spcPts val="1400"/>
              </a:spcBef>
              <a:spcAft>
                <a:spcPts val="0"/>
              </a:spcAft>
              <a:buNone/>
            </a:pPr>
            <a:r>
              <a:rPr b="1" lang="en" sz="1300">
                <a:latin typeface="Arial"/>
                <a:ea typeface="Arial"/>
                <a:cs typeface="Arial"/>
                <a:sym typeface="Arial"/>
              </a:rPr>
              <a:t>Survivorship Bias: </a:t>
            </a:r>
            <a:r>
              <a:rPr lang="en" sz="1100">
                <a:latin typeface="Arial"/>
                <a:ea typeface="Arial"/>
                <a:cs typeface="Arial"/>
                <a:sym typeface="Arial"/>
              </a:rPr>
              <a:t>Occurs when only subjects that have “survived” or persisted are included in the sample, leading to misleading conclusions.</a:t>
            </a:r>
            <a:br>
              <a:rPr lang="en" sz="1100">
                <a:latin typeface="Arial"/>
                <a:ea typeface="Arial"/>
                <a:cs typeface="Arial"/>
                <a:sym typeface="Arial"/>
              </a:rPr>
            </a:br>
            <a:r>
              <a:rPr b="1" lang="en" sz="1100">
                <a:latin typeface="Arial"/>
                <a:ea typeface="Arial"/>
                <a:cs typeface="Arial"/>
                <a:sym typeface="Arial"/>
              </a:rPr>
              <a:t>Example:</a:t>
            </a:r>
            <a:r>
              <a:rPr lang="en" sz="1100">
                <a:latin typeface="Arial"/>
                <a:ea typeface="Arial"/>
                <a:cs typeface="Arial"/>
                <a:sym typeface="Arial"/>
              </a:rPr>
              <a:t> Studying the success of businesses by analyzing only those that still exist, ignoring failed businesses.</a:t>
            </a:r>
            <a:endParaRPr sz="1100">
              <a:latin typeface="Arial"/>
              <a:ea typeface="Arial"/>
              <a:cs typeface="Arial"/>
              <a:sym typeface="Arial"/>
            </a:endParaRPr>
          </a:p>
          <a:p>
            <a:pPr indent="0" lvl="0" marL="0" rtl="0" algn="l">
              <a:spcBef>
                <a:spcPts val="1400"/>
              </a:spcBef>
              <a:spcAft>
                <a:spcPts val="0"/>
              </a:spcAft>
              <a:buNone/>
            </a:pPr>
            <a:r>
              <a:rPr b="1" lang="en" sz="1300">
                <a:latin typeface="Arial"/>
                <a:ea typeface="Arial"/>
                <a:cs typeface="Arial"/>
                <a:sym typeface="Arial"/>
              </a:rPr>
              <a:t>Convenience Sampling Bias:</a:t>
            </a:r>
            <a:r>
              <a:rPr lang="en" sz="1100">
                <a:latin typeface="Arial"/>
                <a:ea typeface="Arial"/>
                <a:cs typeface="Arial"/>
                <a:sym typeface="Arial"/>
              </a:rPr>
              <a:t>Happens when researchers choose a sample that is easy to access rather than one that is representative.</a:t>
            </a:r>
            <a:br>
              <a:rPr lang="en" sz="1100">
                <a:latin typeface="Arial"/>
                <a:ea typeface="Arial"/>
                <a:cs typeface="Arial"/>
                <a:sym typeface="Arial"/>
              </a:rPr>
            </a:br>
            <a:r>
              <a:rPr b="1" lang="en" sz="1100">
                <a:latin typeface="Arial"/>
                <a:ea typeface="Arial"/>
                <a:cs typeface="Arial"/>
                <a:sym typeface="Arial"/>
              </a:rPr>
              <a:t>Example:</a:t>
            </a:r>
            <a:r>
              <a:rPr lang="en" sz="1100">
                <a:latin typeface="Arial"/>
                <a:ea typeface="Arial"/>
                <a:cs typeface="Arial"/>
                <a:sym typeface="Arial"/>
              </a:rPr>
              <a:t> A study on college student habits that only surveys students at one university.</a:t>
            </a:r>
            <a:endParaRPr sz="1100">
              <a:latin typeface="Arial"/>
              <a:ea typeface="Arial"/>
              <a:cs typeface="Arial"/>
              <a:sym typeface="Arial"/>
            </a:endParaRPr>
          </a:p>
          <a:p>
            <a:pPr indent="0" lvl="0" marL="0" rtl="0" algn="l">
              <a:spcBef>
                <a:spcPts val="1400"/>
              </a:spcBef>
              <a:spcAft>
                <a:spcPts val="0"/>
              </a:spcAft>
              <a:buNone/>
            </a:pPr>
            <a:r>
              <a:rPr b="1" lang="en" sz="1300">
                <a:latin typeface="Arial"/>
                <a:ea typeface="Arial"/>
                <a:cs typeface="Arial"/>
                <a:sym typeface="Arial"/>
              </a:rPr>
              <a:t>Healthy User Bias:</a:t>
            </a:r>
            <a:r>
              <a:rPr lang="en" sz="1100">
                <a:latin typeface="Arial"/>
                <a:ea typeface="Arial"/>
                <a:cs typeface="Arial"/>
                <a:sym typeface="Arial"/>
              </a:rPr>
              <a:t>Occurs when participants in a study are healthier than the general population, often affecting medical research.</a:t>
            </a:r>
            <a:br>
              <a:rPr lang="en" sz="1100">
                <a:latin typeface="Arial"/>
                <a:ea typeface="Arial"/>
                <a:cs typeface="Arial"/>
                <a:sym typeface="Arial"/>
              </a:rPr>
            </a:br>
            <a:r>
              <a:rPr b="1" lang="en" sz="1100">
                <a:latin typeface="Arial"/>
                <a:ea typeface="Arial"/>
                <a:cs typeface="Arial"/>
                <a:sym typeface="Arial"/>
              </a:rPr>
              <a:t>Example:</a:t>
            </a:r>
            <a:r>
              <a:rPr lang="en" sz="1100">
                <a:latin typeface="Arial"/>
                <a:ea typeface="Arial"/>
                <a:cs typeface="Arial"/>
                <a:sym typeface="Arial"/>
              </a:rPr>
              <a:t> A study on the benefits of exercise that surveys only gym-goers, who are likely to be healthier than average.</a:t>
            </a:r>
            <a:endParaRPr sz="1100">
              <a:latin typeface="Arial"/>
              <a:ea typeface="Arial"/>
              <a:cs typeface="Arial"/>
              <a:sym typeface="Arial"/>
            </a:endParaRPr>
          </a:p>
          <a:p>
            <a:pPr indent="0" lvl="0" marL="0" rtl="0" algn="l">
              <a:spcBef>
                <a:spcPts val="1400"/>
              </a:spcBef>
              <a:spcAft>
                <a:spcPts val="400"/>
              </a:spcAft>
              <a:buNone/>
            </a:pPr>
            <a:r>
              <a:rPr b="1" lang="en" sz="1300">
                <a:latin typeface="Arial"/>
                <a:ea typeface="Arial"/>
                <a:cs typeface="Arial"/>
                <a:sym typeface="Arial"/>
              </a:rPr>
              <a:t>Exclusion Bias: </a:t>
            </a:r>
            <a:r>
              <a:rPr lang="en" sz="1100">
                <a:latin typeface="Arial"/>
                <a:ea typeface="Arial"/>
                <a:cs typeface="Arial"/>
                <a:sym typeface="Arial"/>
              </a:rPr>
              <a:t>Happens when certain groups are unintentionally left out due to study design flaws.</a:t>
            </a:r>
            <a:br>
              <a:rPr lang="en" sz="1100">
                <a:latin typeface="Arial"/>
                <a:ea typeface="Arial"/>
                <a:cs typeface="Arial"/>
                <a:sym typeface="Arial"/>
              </a:rPr>
            </a:br>
            <a:r>
              <a:rPr b="1" lang="en" sz="1100">
                <a:latin typeface="Arial"/>
                <a:ea typeface="Arial"/>
                <a:cs typeface="Arial"/>
                <a:sym typeface="Arial"/>
              </a:rPr>
              <a:t>Example:</a:t>
            </a:r>
            <a:r>
              <a:rPr lang="en" sz="1100">
                <a:latin typeface="Arial"/>
                <a:ea typeface="Arial"/>
                <a:cs typeface="Arial"/>
                <a:sym typeface="Arial"/>
              </a:rPr>
              <a:t> A medical trial that excludes pregnant women, leading to results that don't generalize to the entire population.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Types of Sample - Probability</a:t>
            </a:r>
            <a:endParaRPr/>
          </a:p>
        </p:txBody>
      </p:sp>
      <p:sp>
        <p:nvSpPr>
          <p:cNvPr id="346" name="Google Shape;346;p5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Probability Sampling</a:t>
            </a:r>
            <a:r>
              <a:rPr lang="en"/>
              <a:t>: Sampling based on known probabilities</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Types:</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b="1" lang="en"/>
              <a:t>Simple Probability</a:t>
            </a:r>
            <a:endParaRPr b="1"/>
          </a:p>
          <a:p>
            <a:pPr indent="0" lvl="0" marL="0" rtl="0" algn="l">
              <a:spcBef>
                <a:spcPts val="1200"/>
              </a:spcBef>
              <a:spcAft>
                <a:spcPts val="0"/>
              </a:spcAft>
              <a:buNone/>
            </a:pPr>
            <a:r>
              <a:rPr b="1" lang="en"/>
              <a:t>Systematic</a:t>
            </a:r>
            <a:endParaRPr b="1"/>
          </a:p>
          <a:p>
            <a:pPr indent="0" lvl="0" marL="0" rtl="0" algn="l">
              <a:spcBef>
                <a:spcPts val="1200"/>
              </a:spcBef>
              <a:spcAft>
                <a:spcPts val="0"/>
              </a:spcAft>
              <a:buNone/>
            </a:pPr>
            <a:r>
              <a:rPr b="1" lang="en"/>
              <a:t>Stratified</a:t>
            </a:r>
            <a:endParaRPr b="1"/>
          </a:p>
          <a:p>
            <a:pPr indent="0" lvl="0" marL="0" rtl="0" algn="l">
              <a:spcBef>
                <a:spcPts val="1200"/>
              </a:spcBef>
              <a:spcAft>
                <a:spcPts val="1200"/>
              </a:spcAft>
              <a:buNone/>
            </a:pPr>
            <a:r>
              <a:rPr b="1" lang="en"/>
              <a:t>Cluster</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Simple Probability Sampling</a:t>
            </a:r>
            <a:endParaRPr/>
          </a:p>
        </p:txBody>
      </p:sp>
      <p:sp>
        <p:nvSpPr>
          <p:cNvPr id="352" name="Google Shape;352;p56"/>
          <p:cNvSpPr txBox="1"/>
          <p:nvPr>
            <p:ph idx="1" type="body"/>
          </p:nvPr>
        </p:nvSpPr>
        <p:spPr>
          <a:xfrm>
            <a:off x="387900" y="1489825"/>
            <a:ext cx="48237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88"/>
              <a:buNone/>
            </a:pPr>
            <a:r>
              <a:rPr lang="en" sz="1225"/>
              <a:t>Each item in the sample has an equal probability of </a:t>
            </a:r>
            <a:r>
              <a:rPr lang="en" sz="1225"/>
              <a:t>occurrence</a:t>
            </a:r>
            <a:r>
              <a:rPr lang="en" sz="1225"/>
              <a:t> / selection.</a:t>
            </a:r>
            <a:endParaRPr sz="1225"/>
          </a:p>
          <a:p>
            <a:pPr indent="0" lvl="0" marL="0" rtl="0" algn="l">
              <a:spcBef>
                <a:spcPts val="1200"/>
              </a:spcBef>
              <a:spcAft>
                <a:spcPts val="0"/>
              </a:spcAft>
              <a:buSzPts val="688"/>
              <a:buNone/>
            </a:pPr>
            <a:r>
              <a:rPr lang="en" sz="1225"/>
              <a:t>Sampling frame: The list of all items in the population</a:t>
            </a:r>
            <a:endParaRPr sz="1225"/>
          </a:p>
          <a:p>
            <a:pPr indent="0" lvl="0" marL="0" rtl="0" algn="l">
              <a:spcBef>
                <a:spcPts val="1200"/>
              </a:spcBef>
              <a:spcAft>
                <a:spcPts val="0"/>
              </a:spcAft>
              <a:buSzPts val="688"/>
              <a:buNone/>
            </a:pPr>
            <a:r>
              <a:rPr lang="en" sz="1225"/>
              <a:t>Steps:</a:t>
            </a:r>
            <a:endParaRPr sz="1225"/>
          </a:p>
          <a:p>
            <a:pPr indent="0" lvl="0" marL="0" rtl="0" algn="l">
              <a:spcBef>
                <a:spcPts val="1200"/>
              </a:spcBef>
              <a:spcAft>
                <a:spcPts val="0"/>
              </a:spcAft>
              <a:buSzPts val="688"/>
              <a:buNone/>
            </a:pPr>
            <a:r>
              <a:rPr lang="en" sz="1225"/>
              <a:t>Assign Each</a:t>
            </a:r>
            <a:r>
              <a:rPr lang="en" sz="1225"/>
              <a:t> item a number randomly (using an unbiased and systematic source, like a computer, not your intuition)</a:t>
            </a:r>
            <a:endParaRPr sz="1225"/>
          </a:p>
          <a:p>
            <a:pPr indent="0" lvl="0" marL="0" rtl="0" algn="l">
              <a:spcBef>
                <a:spcPts val="1200"/>
              </a:spcBef>
              <a:spcAft>
                <a:spcPts val="0"/>
              </a:spcAft>
              <a:buSzPts val="688"/>
              <a:buNone/>
            </a:pPr>
            <a:r>
              <a:rPr lang="en" sz="1225"/>
              <a:t>The sampling frame by the column of random numbers </a:t>
            </a:r>
            <a:endParaRPr sz="1225"/>
          </a:p>
          <a:p>
            <a:pPr indent="0" lvl="0" marL="0" rtl="0" algn="l">
              <a:spcBef>
                <a:spcPts val="1200"/>
              </a:spcBef>
              <a:spcAft>
                <a:spcPts val="0"/>
              </a:spcAft>
              <a:buSzPts val="688"/>
              <a:buNone/>
            </a:pPr>
            <a:r>
              <a:rPr lang="en" sz="1225"/>
              <a:t>Select the top n number of items, where n is the number of items required to meet the significance </a:t>
            </a:r>
            <a:r>
              <a:rPr lang="en" sz="1225"/>
              <a:t>threshold</a:t>
            </a:r>
            <a:r>
              <a:rPr lang="en" sz="1225"/>
              <a:t> of your study</a:t>
            </a:r>
            <a:endParaRPr sz="1225"/>
          </a:p>
          <a:p>
            <a:pPr indent="0" lvl="0" marL="0" rtl="0" algn="l">
              <a:spcBef>
                <a:spcPts val="1200"/>
              </a:spcBef>
              <a:spcAft>
                <a:spcPts val="1200"/>
              </a:spcAft>
              <a:buSzPts val="688"/>
              <a:buNone/>
            </a:pPr>
            <a:r>
              <a:t/>
            </a:r>
            <a:endParaRPr sz="1225"/>
          </a:p>
        </p:txBody>
      </p:sp>
      <p:pic>
        <p:nvPicPr>
          <p:cNvPr id="353" name="Google Shape;353;p56"/>
          <p:cNvPicPr preferRelativeResize="0"/>
          <p:nvPr/>
        </p:nvPicPr>
        <p:blipFill>
          <a:blip r:embed="rId3">
            <a:alphaModFix/>
          </a:blip>
          <a:stretch>
            <a:fillRect/>
          </a:stretch>
        </p:blipFill>
        <p:spPr>
          <a:xfrm>
            <a:off x="5382825" y="1489825"/>
            <a:ext cx="3627600" cy="237795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Systematic Probability Sampling</a:t>
            </a:r>
            <a:endParaRPr/>
          </a:p>
        </p:txBody>
      </p:sp>
      <p:sp>
        <p:nvSpPr>
          <p:cNvPr id="359" name="Google Shape;359;p57"/>
          <p:cNvSpPr txBox="1"/>
          <p:nvPr>
            <p:ph idx="1" type="body"/>
          </p:nvPr>
        </p:nvSpPr>
        <p:spPr>
          <a:xfrm>
            <a:off x="387900" y="1489825"/>
            <a:ext cx="41841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Steps:</a:t>
            </a:r>
            <a:endParaRPr sz="1600"/>
          </a:p>
          <a:p>
            <a:pPr indent="0" lvl="0" marL="0" rtl="0" algn="l">
              <a:spcBef>
                <a:spcPts val="1200"/>
              </a:spcBef>
              <a:spcAft>
                <a:spcPts val="0"/>
              </a:spcAft>
              <a:buNone/>
            </a:pPr>
            <a:r>
              <a:rPr lang="en" sz="1600"/>
              <a:t>Divide population/frame into k segments, where k = N/n</a:t>
            </a:r>
            <a:endParaRPr sz="1600"/>
          </a:p>
          <a:p>
            <a:pPr indent="0" lvl="0" marL="0" rtl="0" algn="l">
              <a:spcBef>
                <a:spcPts val="1200"/>
              </a:spcBef>
              <a:spcAft>
                <a:spcPts val="1200"/>
              </a:spcAft>
              <a:buNone/>
            </a:pPr>
            <a:r>
              <a:rPr lang="en" sz="1600"/>
              <a:t>Select a starting point randoml</a:t>
            </a:r>
            <a:r>
              <a:rPr lang="en" sz="1600"/>
              <a:t>y from the first segment</a:t>
            </a:r>
            <a:r>
              <a:rPr lang="en" sz="1600"/>
              <a:t>, then sample every k’th element</a:t>
            </a:r>
            <a:endParaRPr sz="1600"/>
          </a:p>
        </p:txBody>
      </p:sp>
      <p:pic>
        <p:nvPicPr>
          <p:cNvPr id="360" name="Google Shape;360;p57"/>
          <p:cNvPicPr preferRelativeResize="0"/>
          <p:nvPr/>
        </p:nvPicPr>
        <p:blipFill>
          <a:blip r:embed="rId3">
            <a:alphaModFix/>
          </a:blip>
          <a:stretch>
            <a:fillRect/>
          </a:stretch>
        </p:blipFill>
        <p:spPr>
          <a:xfrm>
            <a:off x="4724400" y="1296525"/>
            <a:ext cx="3245581" cy="36945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Stratified Sampling</a:t>
            </a:r>
            <a:endParaRPr/>
          </a:p>
        </p:txBody>
      </p:sp>
      <p:sp>
        <p:nvSpPr>
          <p:cNvPr id="366" name="Google Shape;366;p58"/>
          <p:cNvSpPr txBox="1"/>
          <p:nvPr>
            <p:ph idx="1" type="body"/>
          </p:nvPr>
        </p:nvSpPr>
        <p:spPr>
          <a:xfrm>
            <a:off x="387900" y="1489825"/>
            <a:ext cx="4184100" cy="3078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460"/>
              <a:t>Steps:</a:t>
            </a:r>
            <a:endParaRPr sz="1460"/>
          </a:p>
          <a:p>
            <a:pPr indent="0" lvl="0" marL="0" rtl="0" algn="l">
              <a:lnSpc>
                <a:spcPct val="95000"/>
              </a:lnSpc>
              <a:spcBef>
                <a:spcPts val="1200"/>
              </a:spcBef>
              <a:spcAft>
                <a:spcPts val="0"/>
              </a:spcAft>
              <a:buSzPts val="770"/>
              <a:buNone/>
            </a:pPr>
            <a:r>
              <a:rPr lang="en" sz="1460"/>
              <a:t>Divide population/frame into subgroups, called strata, based on common attributes</a:t>
            </a:r>
            <a:endParaRPr sz="1460"/>
          </a:p>
          <a:p>
            <a:pPr indent="0" lvl="0" marL="0" rtl="0" algn="l">
              <a:lnSpc>
                <a:spcPct val="95000"/>
              </a:lnSpc>
              <a:spcBef>
                <a:spcPts val="1200"/>
              </a:spcBef>
              <a:spcAft>
                <a:spcPts val="0"/>
              </a:spcAft>
              <a:buSzPts val="770"/>
              <a:buNone/>
            </a:pPr>
            <a:r>
              <a:rPr lang="en" sz="1460"/>
              <a:t>Randomly sample from the strata (largest random number used)</a:t>
            </a:r>
            <a:endParaRPr sz="1460"/>
          </a:p>
          <a:p>
            <a:pPr indent="0" lvl="0" marL="0" rtl="0" algn="l">
              <a:lnSpc>
                <a:spcPct val="95000"/>
              </a:lnSpc>
              <a:spcBef>
                <a:spcPts val="1200"/>
              </a:spcBef>
              <a:spcAft>
                <a:spcPts val="0"/>
              </a:spcAft>
              <a:buSzPts val="770"/>
              <a:buNone/>
            </a:pPr>
            <a:r>
              <a:rPr lang="en" sz="1460"/>
              <a:t>Combine the samples</a:t>
            </a:r>
            <a:endParaRPr sz="1460"/>
          </a:p>
          <a:p>
            <a:pPr indent="0" lvl="0" marL="0" rtl="0" algn="l">
              <a:lnSpc>
                <a:spcPct val="95000"/>
              </a:lnSpc>
              <a:spcBef>
                <a:spcPts val="1200"/>
              </a:spcBef>
              <a:spcAft>
                <a:spcPts val="0"/>
              </a:spcAft>
              <a:buSzPts val="770"/>
              <a:buNone/>
            </a:pPr>
            <a:r>
              <a:rPr lang="en" sz="1460"/>
              <a:t>Can be proportionate to the population or not - Since </a:t>
            </a:r>
            <a:r>
              <a:rPr lang="en" sz="1460"/>
              <a:t>3/4</a:t>
            </a:r>
            <a:r>
              <a:rPr lang="en" sz="1460"/>
              <a:t> of the </a:t>
            </a:r>
            <a:r>
              <a:rPr lang="en" sz="1460"/>
              <a:t>population</a:t>
            </a:r>
            <a:r>
              <a:rPr lang="en" sz="1460"/>
              <a:t> is female, </a:t>
            </a:r>
            <a:r>
              <a:rPr lang="en" sz="1460"/>
              <a:t>3/4</a:t>
            </a:r>
            <a:r>
              <a:rPr lang="en" sz="1460"/>
              <a:t> of the sample should come from the female strata</a:t>
            </a:r>
            <a:endParaRPr sz="1460"/>
          </a:p>
          <a:p>
            <a:pPr indent="0" lvl="0" marL="0" rtl="0" algn="l">
              <a:lnSpc>
                <a:spcPct val="95000"/>
              </a:lnSpc>
              <a:spcBef>
                <a:spcPts val="1200"/>
              </a:spcBef>
              <a:spcAft>
                <a:spcPts val="0"/>
              </a:spcAft>
              <a:buSzPts val="770"/>
              <a:buNone/>
            </a:pPr>
            <a:r>
              <a:rPr lang="en" sz="1460"/>
              <a:t>Can also be </a:t>
            </a:r>
            <a:r>
              <a:rPr lang="en" sz="1460"/>
              <a:t>disproportionate</a:t>
            </a:r>
            <a:r>
              <a:rPr lang="en" sz="1460"/>
              <a:t> and evenly sampled from each strata, but this is potentially biasing </a:t>
            </a:r>
            <a:endParaRPr sz="1460"/>
          </a:p>
          <a:p>
            <a:pPr indent="0" lvl="0" marL="0" rtl="0" algn="l">
              <a:lnSpc>
                <a:spcPct val="95000"/>
              </a:lnSpc>
              <a:spcBef>
                <a:spcPts val="1200"/>
              </a:spcBef>
              <a:spcAft>
                <a:spcPts val="1200"/>
              </a:spcAft>
              <a:buSzPts val="770"/>
              <a:buNone/>
            </a:pPr>
            <a:r>
              <a:t/>
            </a:r>
            <a:endParaRPr sz="1460"/>
          </a:p>
        </p:txBody>
      </p:sp>
      <p:pic>
        <p:nvPicPr>
          <p:cNvPr id="367" name="Google Shape;367;p58"/>
          <p:cNvPicPr preferRelativeResize="0"/>
          <p:nvPr/>
        </p:nvPicPr>
        <p:blipFill>
          <a:blip r:embed="rId3">
            <a:alphaModFix/>
          </a:blip>
          <a:stretch>
            <a:fillRect/>
          </a:stretch>
        </p:blipFill>
        <p:spPr>
          <a:xfrm>
            <a:off x="4887675" y="653575"/>
            <a:ext cx="3658355" cy="369457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Cluster Sampling</a:t>
            </a:r>
            <a:endParaRPr/>
          </a:p>
        </p:txBody>
      </p:sp>
      <p:sp>
        <p:nvSpPr>
          <p:cNvPr id="373" name="Google Shape;373;p59"/>
          <p:cNvSpPr txBox="1"/>
          <p:nvPr>
            <p:ph idx="1" type="body"/>
          </p:nvPr>
        </p:nvSpPr>
        <p:spPr>
          <a:xfrm>
            <a:off x="387900" y="1489825"/>
            <a:ext cx="41841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Steps:</a:t>
            </a:r>
            <a:endParaRPr/>
          </a:p>
          <a:p>
            <a:pPr indent="0" lvl="0" marL="0" rtl="0" algn="l">
              <a:spcBef>
                <a:spcPts val="1200"/>
              </a:spcBef>
              <a:spcAft>
                <a:spcPts val="0"/>
              </a:spcAft>
              <a:buNone/>
            </a:pPr>
            <a:r>
              <a:rPr lang="en"/>
              <a:t>Divide population into clusters based on some relevant attribute </a:t>
            </a:r>
            <a:endParaRPr/>
          </a:p>
          <a:p>
            <a:pPr indent="0" lvl="0" marL="0" rtl="0" algn="l">
              <a:spcBef>
                <a:spcPts val="1200"/>
              </a:spcBef>
              <a:spcAft>
                <a:spcPts val="0"/>
              </a:spcAft>
              <a:buNone/>
            </a:pPr>
            <a:r>
              <a:rPr lang="en"/>
              <a:t>Each cluster should be </a:t>
            </a:r>
            <a:r>
              <a:rPr lang="en"/>
              <a:t>representative</a:t>
            </a:r>
            <a:r>
              <a:rPr lang="en"/>
              <a:t> of the whole population</a:t>
            </a:r>
            <a:endParaRPr/>
          </a:p>
          <a:p>
            <a:pPr indent="0" lvl="0" marL="0" rtl="0" algn="l">
              <a:spcBef>
                <a:spcPts val="1200"/>
              </a:spcBef>
              <a:spcAft>
                <a:spcPts val="0"/>
              </a:spcAft>
              <a:buNone/>
            </a:pPr>
            <a:r>
              <a:rPr lang="en"/>
              <a:t>Randomly select clusters</a:t>
            </a:r>
            <a:endParaRPr/>
          </a:p>
          <a:p>
            <a:pPr indent="0" lvl="0" marL="0" rtl="0" algn="l">
              <a:spcBef>
                <a:spcPts val="1200"/>
              </a:spcBef>
              <a:spcAft>
                <a:spcPts val="1200"/>
              </a:spcAft>
              <a:buNone/>
            </a:pPr>
            <a:r>
              <a:rPr lang="en"/>
              <a:t>Use all observations from each cluster to calculate statistics</a:t>
            </a:r>
            <a:endParaRPr/>
          </a:p>
        </p:txBody>
      </p:sp>
      <p:pic>
        <p:nvPicPr>
          <p:cNvPr id="374" name="Google Shape;374;p59"/>
          <p:cNvPicPr preferRelativeResize="0"/>
          <p:nvPr/>
        </p:nvPicPr>
        <p:blipFill>
          <a:blip r:embed="rId3">
            <a:alphaModFix/>
          </a:blip>
          <a:stretch>
            <a:fillRect/>
          </a:stretch>
        </p:blipFill>
        <p:spPr>
          <a:xfrm>
            <a:off x="4783400" y="804800"/>
            <a:ext cx="3572942" cy="369457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Necessary Sample Size* </a:t>
            </a:r>
            <a:endParaRPr/>
          </a:p>
        </p:txBody>
      </p:sp>
      <p:sp>
        <p:nvSpPr>
          <p:cNvPr id="380" name="Google Shape;380;p6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*We’ll revisit this later</a:t>
            </a:r>
            <a:endParaRPr/>
          </a:p>
        </p:txBody>
      </p:sp>
      <p:pic>
        <p:nvPicPr>
          <p:cNvPr id="381" name="Google Shape;381;p60"/>
          <p:cNvPicPr preferRelativeResize="0"/>
          <p:nvPr/>
        </p:nvPicPr>
        <p:blipFill>
          <a:blip r:embed="rId3">
            <a:alphaModFix/>
          </a:blip>
          <a:stretch>
            <a:fillRect/>
          </a:stretch>
        </p:blipFill>
        <p:spPr>
          <a:xfrm>
            <a:off x="255550" y="1839100"/>
            <a:ext cx="4453050" cy="2025375"/>
          </a:xfrm>
          <a:prstGeom prst="rect">
            <a:avLst/>
          </a:prstGeom>
          <a:noFill/>
          <a:ln>
            <a:noFill/>
          </a:ln>
        </p:spPr>
      </p:pic>
      <p:pic>
        <p:nvPicPr>
          <p:cNvPr id="382" name="Google Shape;382;p60"/>
          <p:cNvPicPr preferRelativeResize="0"/>
          <p:nvPr/>
        </p:nvPicPr>
        <p:blipFill>
          <a:blip r:embed="rId4">
            <a:alphaModFix/>
          </a:blip>
          <a:stretch>
            <a:fillRect/>
          </a:stretch>
        </p:blipFill>
        <p:spPr>
          <a:xfrm>
            <a:off x="5022094" y="1839100"/>
            <a:ext cx="4038281" cy="202537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Necessary Sample Size Example - Means</a:t>
            </a:r>
            <a:endParaRPr/>
          </a:p>
        </p:txBody>
      </p:sp>
      <p:sp>
        <p:nvSpPr>
          <p:cNvPr id="388" name="Google Shape;388;p61"/>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Z for</a:t>
            </a:r>
            <a:endParaRPr/>
          </a:p>
          <a:p>
            <a:pPr indent="0" lvl="0" marL="0" rtl="0" algn="l">
              <a:spcBef>
                <a:spcPts val="1200"/>
              </a:spcBef>
              <a:spcAft>
                <a:spcPts val="0"/>
              </a:spcAft>
              <a:buNone/>
            </a:pPr>
            <a:r>
              <a:rPr lang="en"/>
              <a:t>90% = 1.65</a:t>
            </a:r>
            <a:endParaRPr/>
          </a:p>
          <a:p>
            <a:pPr indent="0" lvl="0" marL="0" rtl="0" algn="l">
              <a:spcBef>
                <a:spcPts val="1200"/>
              </a:spcBef>
              <a:spcAft>
                <a:spcPts val="0"/>
              </a:spcAft>
              <a:buNone/>
            </a:pPr>
            <a:r>
              <a:rPr lang="en"/>
              <a:t>95% = 1.96</a:t>
            </a:r>
            <a:endParaRPr/>
          </a:p>
          <a:p>
            <a:pPr indent="0" lvl="0" marL="0" rtl="0" algn="l">
              <a:spcBef>
                <a:spcPts val="1200"/>
              </a:spcBef>
              <a:spcAft>
                <a:spcPts val="0"/>
              </a:spcAft>
              <a:buNone/>
            </a:pPr>
            <a:r>
              <a:rPr lang="en"/>
              <a:t>99% = 2.33</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E = Margin of Error = +/- Point estimate</a:t>
            </a:r>
            <a:endParaRPr/>
          </a:p>
        </p:txBody>
      </p:sp>
      <p:sp>
        <p:nvSpPr>
          <p:cNvPr id="389" name="Google Shape;389;p61"/>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many apples needed to be 95% confident in your estimate of the mean, with a margin of error of +/- 0.5 oz, given a standard deviation (estimated) of 2 oz.</a:t>
            </a:r>
            <a:endParaRPr/>
          </a:p>
          <a:p>
            <a:pPr indent="0" lvl="0" marL="0" rtl="0" algn="l">
              <a:spcBef>
                <a:spcPts val="1200"/>
              </a:spcBef>
              <a:spcAft>
                <a:spcPts val="0"/>
              </a:spcAft>
              <a:buNone/>
            </a:pPr>
            <a:r>
              <a:rPr lang="en"/>
              <a:t>n = (Z^2 * stdev^2) / E^2</a:t>
            </a:r>
            <a:endParaRPr/>
          </a:p>
          <a:p>
            <a:pPr indent="0" lvl="0" marL="0" rtl="0" algn="l">
              <a:spcBef>
                <a:spcPts val="1200"/>
              </a:spcBef>
              <a:spcAft>
                <a:spcPts val="0"/>
              </a:spcAft>
              <a:buNone/>
            </a:pPr>
            <a:r>
              <a:rPr lang="en"/>
              <a:t>…Math…</a:t>
            </a:r>
            <a:endParaRPr/>
          </a:p>
          <a:p>
            <a:pPr indent="0" lvl="0" marL="0" rtl="0" algn="l">
              <a:spcBef>
                <a:spcPts val="1200"/>
              </a:spcBef>
              <a:spcAft>
                <a:spcPts val="1200"/>
              </a:spcAft>
              <a:buNone/>
            </a:pPr>
            <a:r>
              <a:rPr lang="en"/>
              <a:t>n = 61.4656, which we round up to 62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Organizing Two Categorical Variables</a:t>
            </a:r>
            <a:endParaRPr/>
          </a:p>
        </p:txBody>
      </p:sp>
      <p:sp>
        <p:nvSpPr>
          <p:cNvPr id="89" name="Google Shape;89;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Contingency Table</a:t>
            </a:r>
            <a:r>
              <a:rPr lang="en"/>
              <a:t>: A table showing the </a:t>
            </a:r>
            <a:r>
              <a:rPr b="1" lang="en"/>
              <a:t>joint frequencies</a:t>
            </a:r>
            <a:r>
              <a:rPr lang="en"/>
              <a:t> / percentages of two variables</a:t>
            </a:r>
            <a:endParaRPr/>
          </a:p>
          <a:p>
            <a:pPr indent="0" lvl="0" marL="0" rtl="0" algn="l">
              <a:spcBef>
                <a:spcPts val="1200"/>
              </a:spcBef>
              <a:spcAft>
                <a:spcPts val="1200"/>
              </a:spcAft>
              <a:buNone/>
            </a:pPr>
            <a:r>
              <a:t/>
            </a:r>
            <a:endParaRPr/>
          </a:p>
        </p:txBody>
      </p:sp>
      <p:graphicFrame>
        <p:nvGraphicFramePr>
          <p:cNvPr id="90" name="Google Shape;90;p17"/>
          <p:cNvGraphicFramePr/>
          <p:nvPr/>
        </p:nvGraphicFramePr>
        <p:xfrm>
          <a:off x="825850" y="2571750"/>
          <a:ext cx="3000000" cy="3000000"/>
        </p:xfrm>
        <a:graphic>
          <a:graphicData uri="http://schemas.openxmlformats.org/drawingml/2006/table">
            <a:tbl>
              <a:tblPr>
                <a:noFill/>
                <a:tableStyleId>{216F8BBD-6658-429E-84D8-402E422C0AF9}</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Sedan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Truck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SUV</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Red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Black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Blue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27</a:t>
                      </a:r>
                      <a:endParaRPr>
                        <a:solidFill>
                          <a:schemeClr val="dk1"/>
                        </a:solidFill>
                      </a:endParaRPr>
                    </a:p>
                  </a:txBody>
                  <a:tcPr marT="91425" marB="91425" marR="91425" marL="91425"/>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 what exactly is a statistic?</a:t>
            </a:r>
            <a:endParaRPr/>
          </a:p>
        </p:txBody>
      </p:sp>
      <p:sp>
        <p:nvSpPr>
          <p:cNvPr id="395" name="Google Shape;395;p6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a number is used to </a:t>
            </a:r>
            <a:r>
              <a:rPr lang="en"/>
              <a:t>summarize</a:t>
            </a:r>
            <a:r>
              <a:rPr lang="en"/>
              <a:t> an aspect of a population, it is called a </a:t>
            </a:r>
            <a:r>
              <a:rPr b="1" lang="en"/>
              <a:t>parameter</a:t>
            </a:r>
            <a:r>
              <a:rPr lang="en"/>
              <a:t>.</a:t>
            </a:r>
            <a:endParaRPr/>
          </a:p>
          <a:p>
            <a:pPr indent="0" lvl="0" marL="0" rtl="0" algn="l">
              <a:spcBef>
                <a:spcPts val="1200"/>
              </a:spcBef>
              <a:spcAft>
                <a:spcPts val="0"/>
              </a:spcAft>
              <a:buNone/>
            </a:pPr>
            <a:r>
              <a:rPr lang="en"/>
              <a:t>When a number is used to summarize an aspect of a sample, it is called a </a:t>
            </a:r>
            <a:r>
              <a:rPr b="1" lang="en"/>
              <a:t>statistic</a:t>
            </a:r>
            <a:r>
              <a:rPr lang="en"/>
              <a: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Organizing Two Categorical Variables</a:t>
            </a:r>
            <a:endParaRPr/>
          </a:p>
        </p:txBody>
      </p:sp>
      <p:sp>
        <p:nvSpPr>
          <p:cNvPr id="96" name="Google Shape;96;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Contingency Table</a:t>
            </a:r>
            <a:r>
              <a:rPr lang="en"/>
              <a:t>: A table showing the joint frequencies / </a:t>
            </a:r>
            <a:r>
              <a:rPr b="1" lang="en"/>
              <a:t>percentages</a:t>
            </a:r>
            <a:r>
              <a:rPr lang="en"/>
              <a:t> of two variables</a:t>
            </a:r>
            <a:endParaRPr/>
          </a:p>
          <a:p>
            <a:pPr indent="0" lvl="0" marL="0" rtl="0" algn="l">
              <a:spcBef>
                <a:spcPts val="1200"/>
              </a:spcBef>
              <a:spcAft>
                <a:spcPts val="1200"/>
              </a:spcAft>
              <a:buNone/>
            </a:pPr>
            <a:r>
              <a:t/>
            </a:r>
            <a:endParaRPr/>
          </a:p>
        </p:txBody>
      </p:sp>
      <p:graphicFrame>
        <p:nvGraphicFramePr>
          <p:cNvPr id="97" name="Google Shape;97;p18"/>
          <p:cNvGraphicFramePr/>
          <p:nvPr/>
        </p:nvGraphicFramePr>
        <p:xfrm>
          <a:off x="825850" y="2571750"/>
          <a:ext cx="3000000" cy="3000000"/>
        </p:xfrm>
        <a:graphic>
          <a:graphicData uri="http://schemas.openxmlformats.org/drawingml/2006/table">
            <a:tbl>
              <a:tblPr>
                <a:noFill/>
                <a:tableStyleId>{216F8BBD-6658-429E-84D8-402E422C0AF9}</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Sedan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Truck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SUV</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Red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2/27 = 7.4%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1/27 = 3.7%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4/27 = 14.8%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7/27 = 25.9%</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Black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3/27 = 11.1%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2/27 = 7.4%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4/27 = 14.8%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9/27 = 33.3%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Blue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4/27 = 14.8%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3/27 = 11.1%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4/27 = 14.8%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11/27 = 40.7%</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9/27 = 33.3%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6/27 = 22.2%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12/27 = 44.4%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27/27 = 100%</a:t>
                      </a:r>
                      <a:endParaRPr>
                        <a:solidFill>
                          <a:schemeClr val="dk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Organizing Two Categorical Variables</a:t>
            </a:r>
            <a:endParaRPr/>
          </a:p>
        </p:txBody>
      </p:sp>
      <p:sp>
        <p:nvSpPr>
          <p:cNvPr id="103" name="Google Shape;103;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Contingency tables </a:t>
            </a:r>
            <a:r>
              <a:rPr lang="en"/>
              <a:t>using percentages</a:t>
            </a:r>
            <a:r>
              <a:rPr b="1" lang="en"/>
              <a:t> </a:t>
            </a:r>
            <a:r>
              <a:rPr lang="en"/>
              <a:t>can be based on overall totals, </a:t>
            </a:r>
            <a:r>
              <a:rPr b="1" lang="en"/>
              <a:t>row totals</a:t>
            </a:r>
            <a:r>
              <a:rPr lang="en"/>
              <a:t>, or column totals based on need</a:t>
            </a:r>
            <a:endParaRPr/>
          </a:p>
          <a:p>
            <a:pPr indent="0" lvl="0" marL="0" rtl="0" algn="l">
              <a:spcBef>
                <a:spcPts val="1200"/>
              </a:spcBef>
              <a:spcAft>
                <a:spcPts val="1200"/>
              </a:spcAft>
              <a:buNone/>
            </a:pPr>
            <a:r>
              <a:t/>
            </a:r>
            <a:endParaRPr/>
          </a:p>
        </p:txBody>
      </p:sp>
      <p:graphicFrame>
        <p:nvGraphicFramePr>
          <p:cNvPr id="104" name="Google Shape;104;p19"/>
          <p:cNvGraphicFramePr/>
          <p:nvPr/>
        </p:nvGraphicFramePr>
        <p:xfrm>
          <a:off x="852025" y="2571750"/>
          <a:ext cx="3000000" cy="3000000"/>
        </p:xfrm>
        <a:graphic>
          <a:graphicData uri="http://schemas.openxmlformats.org/drawingml/2006/table">
            <a:tbl>
              <a:tblPr>
                <a:noFill/>
                <a:tableStyleId>{216F8BBD-6658-429E-84D8-402E422C0AF9}</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Sedan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Truck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SUV</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Red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Black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Blue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Visualizing Categorical Data: Bar Charts</a:t>
            </a:r>
            <a:endParaRPr/>
          </a:p>
        </p:txBody>
      </p:sp>
      <p:graphicFrame>
        <p:nvGraphicFramePr>
          <p:cNvPr id="110" name="Google Shape;110;p20"/>
          <p:cNvGraphicFramePr/>
          <p:nvPr/>
        </p:nvGraphicFramePr>
        <p:xfrm>
          <a:off x="472525" y="1964950"/>
          <a:ext cx="3000000" cy="3000000"/>
        </p:xfrm>
        <a:graphic>
          <a:graphicData uri="http://schemas.openxmlformats.org/drawingml/2006/table">
            <a:tbl>
              <a:tblPr>
                <a:noFill/>
                <a:tableStyleId>{216F8BBD-6658-429E-84D8-402E422C0AF9}</a:tableStyleId>
              </a:tblPr>
              <a:tblGrid>
                <a:gridCol w="1879225"/>
                <a:gridCol w="1879225"/>
              </a:tblGrid>
              <a:tr h="532700">
                <a:tc>
                  <a:txBody>
                    <a:bodyPr/>
                    <a:lstStyle/>
                    <a:p>
                      <a:pPr indent="0" lvl="0" marL="0" rtl="0" algn="l">
                        <a:spcBef>
                          <a:spcPts val="0"/>
                        </a:spcBef>
                        <a:spcAft>
                          <a:spcPts val="0"/>
                        </a:spcAft>
                        <a:buNone/>
                      </a:pPr>
                      <a:r>
                        <a:rPr lang="en">
                          <a:solidFill>
                            <a:schemeClr val="dk1"/>
                          </a:solidFill>
                        </a:rPr>
                        <a:t>Sedans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Trucks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SUVs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40</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Vans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r>
            </a:tbl>
          </a:graphicData>
        </a:graphic>
      </p:graphicFrame>
      <p:pic>
        <p:nvPicPr>
          <p:cNvPr id="111" name="Google Shape;111;p20" title="Chart"/>
          <p:cNvPicPr preferRelativeResize="0"/>
          <p:nvPr/>
        </p:nvPicPr>
        <p:blipFill>
          <a:blip r:embed="rId3">
            <a:alphaModFix/>
          </a:blip>
          <a:stretch>
            <a:fillRect/>
          </a:stretch>
        </p:blipFill>
        <p:spPr>
          <a:xfrm>
            <a:off x="4358750" y="1605638"/>
            <a:ext cx="4608225" cy="28494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Visualizing Categorical Data: Column Charts</a:t>
            </a:r>
            <a:endParaRPr/>
          </a:p>
        </p:txBody>
      </p:sp>
      <p:graphicFrame>
        <p:nvGraphicFramePr>
          <p:cNvPr id="117" name="Google Shape;117;p21"/>
          <p:cNvGraphicFramePr/>
          <p:nvPr/>
        </p:nvGraphicFramePr>
        <p:xfrm>
          <a:off x="472525" y="1964950"/>
          <a:ext cx="3000000" cy="3000000"/>
        </p:xfrm>
        <a:graphic>
          <a:graphicData uri="http://schemas.openxmlformats.org/drawingml/2006/table">
            <a:tbl>
              <a:tblPr>
                <a:noFill/>
                <a:tableStyleId>{216F8BBD-6658-429E-84D8-402E422C0AF9}</a:tableStyleId>
              </a:tblPr>
              <a:tblGrid>
                <a:gridCol w="1879225"/>
                <a:gridCol w="1879225"/>
              </a:tblGrid>
              <a:tr h="532700">
                <a:tc>
                  <a:txBody>
                    <a:bodyPr/>
                    <a:lstStyle/>
                    <a:p>
                      <a:pPr indent="0" lvl="0" marL="0" rtl="0" algn="l">
                        <a:spcBef>
                          <a:spcPts val="0"/>
                        </a:spcBef>
                        <a:spcAft>
                          <a:spcPts val="0"/>
                        </a:spcAft>
                        <a:buNone/>
                      </a:pPr>
                      <a:r>
                        <a:rPr lang="en">
                          <a:solidFill>
                            <a:schemeClr val="dk1"/>
                          </a:solidFill>
                        </a:rPr>
                        <a:t>Sedans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Trucks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SUVs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40</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Vans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r>
            </a:tbl>
          </a:graphicData>
        </a:graphic>
      </p:graphicFrame>
      <p:pic>
        <p:nvPicPr>
          <p:cNvPr id="118" name="Google Shape;118;p21" title="Chart"/>
          <p:cNvPicPr preferRelativeResize="0"/>
          <p:nvPr/>
        </p:nvPicPr>
        <p:blipFill>
          <a:blip r:embed="rId3">
            <a:alphaModFix/>
          </a:blip>
          <a:stretch>
            <a:fillRect/>
          </a:stretch>
        </p:blipFill>
        <p:spPr>
          <a:xfrm>
            <a:off x="4334150" y="1530350"/>
            <a:ext cx="4608225" cy="284941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