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fefa29e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fefa29e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fefa29e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fefa29e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fefa29e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fefa29e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4504fc0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4504fc0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511f3f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511f3f4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4504fc0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4504fc0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4504fc0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4504fc0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4504fc0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4504fc0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4504fc0b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4504fc0b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fefa29e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fefa29e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4504fc0b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4504fc0b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Causal Inference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Stage Least Squares</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Does education cause higher wages, or do smart and ambitious people go to college and are incidentally likely to earn higher wages regardless of education?</a:t>
            </a:r>
            <a:endParaRPr/>
          </a:p>
          <a:p>
            <a:pPr indent="0" lvl="0" marL="0" rtl="0" algn="l">
              <a:spcBef>
                <a:spcPts val="1200"/>
              </a:spcBef>
              <a:spcAft>
                <a:spcPts val="0"/>
              </a:spcAft>
              <a:buNone/>
            </a:pPr>
            <a:r>
              <a:rPr lang="en"/>
              <a:t>Wage = B0 + B1(Education) + E</a:t>
            </a:r>
            <a:endParaRPr/>
          </a:p>
          <a:p>
            <a:pPr indent="0" lvl="0" marL="0" rtl="0" algn="l">
              <a:spcBef>
                <a:spcPts val="1200"/>
              </a:spcBef>
              <a:spcAft>
                <a:spcPts val="0"/>
              </a:spcAft>
              <a:buNone/>
            </a:pPr>
            <a:r>
              <a:rPr lang="en"/>
              <a:t>Omitted variable bias likely since no controls for ability, upbringing, etc.</a:t>
            </a:r>
            <a:endParaRPr/>
          </a:p>
          <a:p>
            <a:pPr indent="0" lvl="0" marL="0" rtl="0" algn="l">
              <a:spcBef>
                <a:spcPts val="1200"/>
              </a:spcBef>
              <a:spcAft>
                <a:spcPts val="0"/>
              </a:spcAft>
              <a:buNone/>
            </a:pPr>
            <a:r>
              <a:rPr lang="en"/>
              <a:t>Use an instrumental variable: </a:t>
            </a:r>
            <a:endParaRPr/>
          </a:p>
          <a:p>
            <a:pPr indent="0" lvl="0" marL="0" rtl="0" algn="l">
              <a:spcBef>
                <a:spcPts val="1200"/>
              </a:spcBef>
              <a:spcAft>
                <a:spcPts val="0"/>
              </a:spcAft>
              <a:buNone/>
            </a:pPr>
            <a:r>
              <a:rPr lang="en"/>
              <a:t>A) One that is strongly correlated with endogenous variable (education) </a:t>
            </a:r>
            <a:endParaRPr/>
          </a:p>
          <a:p>
            <a:pPr indent="0" lvl="0" marL="0" rtl="0" algn="l">
              <a:spcBef>
                <a:spcPts val="1200"/>
              </a:spcBef>
              <a:spcAft>
                <a:spcPts val="0"/>
              </a:spcAft>
              <a:buNone/>
            </a:pPr>
            <a:r>
              <a:rPr lang="en"/>
              <a:t>B) Not correlated with the outcome variable (wage)</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2SLS Continued</a:t>
            </a:r>
            <a:endParaRPr/>
          </a:p>
        </p:txBody>
      </p:sp>
      <p:sp>
        <p:nvSpPr>
          <p:cNvPr id="150" name="Google Shape;150;p23"/>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Regress the endogenous variable on the instrument and obtain fitted values (y-hat OR education-hat)</a:t>
            </a:r>
            <a:endParaRPr/>
          </a:p>
          <a:p>
            <a:pPr indent="0" lvl="0" marL="0" rtl="0" algn="l">
              <a:spcBef>
                <a:spcPts val="1200"/>
              </a:spcBef>
              <a:spcAft>
                <a:spcPts val="0"/>
              </a:spcAft>
              <a:buNone/>
            </a:pPr>
            <a:r>
              <a:rPr lang="en"/>
              <a:t>Education = B0 + B1*Proximity to College + E</a:t>
            </a:r>
            <a:endParaRPr/>
          </a:p>
          <a:p>
            <a:pPr indent="0" lvl="0" marL="0" rtl="0" algn="l">
              <a:spcBef>
                <a:spcPts val="1200"/>
              </a:spcBef>
              <a:spcAft>
                <a:spcPts val="0"/>
              </a:spcAft>
              <a:buNone/>
            </a:pPr>
            <a:r>
              <a:rPr lang="en"/>
              <a:t>Step 2: Regress the original dependent </a:t>
            </a:r>
            <a:r>
              <a:rPr lang="en"/>
              <a:t>variable</a:t>
            </a:r>
            <a:r>
              <a:rPr lang="en"/>
              <a:t> on the fitted values from the first equation.</a:t>
            </a:r>
            <a:endParaRPr/>
          </a:p>
          <a:p>
            <a:pPr indent="0" lvl="0" marL="0" rtl="0" algn="l">
              <a:spcBef>
                <a:spcPts val="1200"/>
              </a:spcBef>
              <a:spcAft>
                <a:spcPts val="0"/>
              </a:spcAft>
              <a:buNone/>
            </a:pPr>
            <a:r>
              <a:rPr lang="en"/>
              <a:t>Wage = B0 + B1*Education-Hat + E</a:t>
            </a:r>
            <a:endParaRPr/>
          </a:p>
          <a:p>
            <a:pPr indent="0" lvl="0" marL="0" rtl="0" algn="l">
              <a:spcBef>
                <a:spcPts val="1200"/>
              </a:spcBef>
              <a:spcAft>
                <a:spcPts val="1200"/>
              </a:spcAft>
              <a:buNone/>
            </a:pPr>
            <a:r>
              <a:rPr lang="en"/>
              <a:t>Education hat is no longer correlated with ability and upbringing, so now B1 reflects the causal effect of education on wages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OLS vs 2SLS</a:t>
            </a:r>
            <a:endParaRPr/>
          </a:p>
        </p:txBody>
      </p:sp>
      <p:sp>
        <p:nvSpPr>
          <p:cNvPr id="156" name="Google Shape;156;p24"/>
          <p:cNvSpPr txBox="1"/>
          <p:nvPr>
            <p:ph idx="1" type="body"/>
          </p:nvPr>
        </p:nvSpPr>
        <p:spPr>
          <a:xfrm>
            <a:off x="311700" y="42267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OLS overstated the impact of </a:t>
            </a:r>
            <a:r>
              <a:rPr lang="en"/>
              <a:t>education, 2.0141 vs 0.4023</a:t>
            </a:r>
            <a:endParaRPr/>
          </a:p>
        </p:txBody>
      </p:sp>
      <p:pic>
        <p:nvPicPr>
          <p:cNvPr id="157" name="Google Shape;157;p24"/>
          <p:cNvPicPr preferRelativeResize="0"/>
          <p:nvPr/>
        </p:nvPicPr>
        <p:blipFill>
          <a:blip r:embed="rId3">
            <a:alphaModFix/>
          </a:blip>
          <a:stretch>
            <a:fillRect/>
          </a:stretch>
        </p:blipFill>
        <p:spPr>
          <a:xfrm>
            <a:off x="234325" y="1017725"/>
            <a:ext cx="3828699" cy="3187075"/>
          </a:xfrm>
          <a:prstGeom prst="rect">
            <a:avLst/>
          </a:prstGeom>
          <a:noFill/>
          <a:ln>
            <a:noFill/>
          </a:ln>
        </p:spPr>
      </p:pic>
      <p:pic>
        <p:nvPicPr>
          <p:cNvPr id="158" name="Google Shape;158;p24"/>
          <p:cNvPicPr preferRelativeResize="0"/>
          <p:nvPr/>
        </p:nvPicPr>
        <p:blipFill>
          <a:blip r:embed="rId4">
            <a:alphaModFix/>
          </a:blip>
          <a:stretch>
            <a:fillRect/>
          </a:stretch>
        </p:blipFill>
        <p:spPr>
          <a:xfrm>
            <a:off x="4572000" y="1067200"/>
            <a:ext cx="3614930" cy="3009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Ideally…</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To assess causality, we’d ideally set up a </a:t>
            </a:r>
            <a:r>
              <a:rPr b="1" lang="en"/>
              <a:t>randomized controlled trial</a:t>
            </a:r>
            <a:endParaRPr b="1"/>
          </a:p>
          <a:p>
            <a:pPr indent="0" lvl="0" marL="0" rtl="0" algn="l">
              <a:spcBef>
                <a:spcPts val="1200"/>
              </a:spcBef>
              <a:spcAft>
                <a:spcPts val="0"/>
              </a:spcAft>
              <a:buNone/>
            </a:pPr>
            <a:r>
              <a:rPr lang="en"/>
              <a:t>Entities are randomly sorted into treatment and control groups</a:t>
            </a:r>
            <a:endParaRPr/>
          </a:p>
          <a:p>
            <a:pPr indent="0" lvl="0" marL="0" rtl="0" algn="l">
              <a:spcBef>
                <a:spcPts val="1200"/>
              </a:spcBef>
              <a:spcAft>
                <a:spcPts val="0"/>
              </a:spcAft>
              <a:buNone/>
            </a:pPr>
            <a:r>
              <a:rPr lang="en"/>
              <a:t>The treatment group is subjected to some type of policy, treatment, intervention, drug, etc. while the control group is not (Though the control group may be given some type of placebo)</a:t>
            </a:r>
            <a:endParaRPr/>
          </a:p>
          <a:p>
            <a:pPr indent="0" lvl="0" marL="0" rtl="0" algn="l">
              <a:spcBef>
                <a:spcPts val="1200"/>
              </a:spcBef>
              <a:spcAft>
                <a:spcPts val="0"/>
              </a:spcAft>
              <a:buNone/>
            </a:pPr>
            <a:r>
              <a:rPr lang="en"/>
              <a:t>After enough time has passed for the treatment to take place, the outcomes / changes in each group are measured</a:t>
            </a:r>
            <a:endParaRPr/>
          </a:p>
          <a:p>
            <a:pPr indent="0" lvl="0" marL="0" rtl="0" algn="l">
              <a:spcBef>
                <a:spcPts val="1200"/>
              </a:spcBef>
              <a:spcAft>
                <a:spcPts val="0"/>
              </a:spcAft>
              <a:buNone/>
            </a:pPr>
            <a:r>
              <a:rPr lang="en"/>
              <a:t>The difference in outcomes is the effect of the intervention</a:t>
            </a:r>
            <a:endParaRPr/>
          </a:p>
          <a:p>
            <a:pPr indent="0" lvl="0" marL="0" rtl="0" algn="l">
              <a:spcBef>
                <a:spcPts val="1200"/>
              </a:spcBef>
              <a:spcAft>
                <a:spcPts val="1200"/>
              </a:spcAft>
              <a:buNone/>
            </a:pPr>
            <a:r>
              <a:rPr lang="en"/>
              <a:t>Randomizing group assignment is the key to determining if X caused Y, but it’s often impossible outside of a clinical setting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In Differences (DiD) </a:t>
            </a:r>
            <a:endParaRPr/>
          </a:p>
        </p:txBody>
      </p:sp>
      <p:sp>
        <p:nvSpPr>
          <p:cNvPr id="97" name="Google Shape;97;p15"/>
          <p:cNvSpPr txBox="1"/>
          <p:nvPr>
            <p:ph idx="1" type="body"/>
          </p:nvPr>
        </p:nvSpPr>
        <p:spPr>
          <a:xfrm>
            <a:off x="311700" y="1152475"/>
            <a:ext cx="837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Causal effects are determined by comparing the changes in outcomes over time between a treatment group and a control group</a:t>
            </a:r>
            <a:endParaRPr/>
          </a:p>
          <a:p>
            <a:pPr indent="0" lvl="0" marL="0" rtl="0" algn="l">
              <a:spcBef>
                <a:spcPts val="1200"/>
              </a:spcBef>
              <a:spcAft>
                <a:spcPts val="0"/>
              </a:spcAft>
              <a:buNone/>
            </a:pPr>
            <a:r>
              <a:rPr lang="en"/>
              <a:t>Assumes that, </a:t>
            </a:r>
            <a:r>
              <a:rPr lang="en"/>
              <a:t>absent</a:t>
            </a:r>
            <a:r>
              <a:rPr lang="en"/>
              <a:t> treatment, the differences in the groups would have stayed the same</a:t>
            </a:r>
            <a:endParaRPr/>
          </a:p>
          <a:p>
            <a:pPr indent="0" lvl="0" marL="0" rtl="0" algn="l">
              <a:spcBef>
                <a:spcPts val="1200"/>
              </a:spcBef>
              <a:spcAft>
                <a:spcPts val="0"/>
              </a:spcAft>
              <a:buNone/>
            </a:pPr>
            <a:r>
              <a:rPr lang="en"/>
              <a:t>DiD = (Post-Treatment Treatment Group Outcome - Pre-Treatment Treatment Group Outcome) - (Post-Treatment Control Group Outcome - Pre-Treatment Control Group Outcome)</a:t>
            </a:r>
            <a:endParaRPr/>
          </a:p>
          <a:p>
            <a:pPr indent="0" lvl="0" marL="0" rtl="0" algn="l">
              <a:spcBef>
                <a:spcPts val="1200"/>
              </a:spcBef>
              <a:spcAft>
                <a:spcPts val="0"/>
              </a:spcAft>
              <a:buNone/>
            </a:pPr>
            <a:r>
              <a:rPr b="1" lang="en"/>
              <a:t>Yit = B0 + B1(Period Dummy) + B2(Group Dummy) + B3(Period and Group Interaction) + Eit</a:t>
            </a:r>
            <a:endParaRPr b="1"/>
          </a:p>
          <a:p>
            <a:pPr indent="0" lvl="0" marL="0" rtl="0" algn="l">
              <a:spcBef>
                <a:spcPts val="1200"/>
              </a:spcBef>
              <a:spcAft>
                <a:spcPts val="1200"/>
              </a:spcAft>
              <a:buNone/>
            </a:pPr>
            <a:r>
              <a:rPr lang="en"/>
              <a:t>B3 is the </a:t>
            </a:r>
            <a:r>
              <a:rPr lang="en"/>
              <a:t>difference</a:t>
            </a:r>
            <a:r>
              <a:rPr lang="en"/>
              <a:t> in differences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 &amp; </a:t>
            </a:r>
            <a:r>
              <a:rPr lang="en"/>
              <a:t>Kruger</a:t>
            </a:r>
            <a:r>
              <a:rPr lang="en"/>
              <a:t> </a:t>
            </a:r>
            <a:endParaRPr/>
          </a:p>
        </p:txBody>
      </p:sp>
      <p:sp>
        <p:nvSpPr>
          <p:cNvPr id="103" name="Google Shape;103;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Jersey and Pennsylvania share a border, and thus a fairly homogeneous population</a:t>
            </a:r>
            <a:endParaRPr/>
          </a:p>
          <a:p>
            <a:pPr indent="0" lvl="0" marL="0" rtl="0" algn="l">
              <a:spcBef>
                <a:spcPts val="1200"/>
              </a:spcBef>
              <a:spcAft>
                <a:spcPts val="0"/>
              </a:spcAft>
              <a:buNone/>
            </a:pPr>
            <a:r>
              <a:rPr lang="en"/>
              <a:t>NJ raised the minimum wage from $4.25/hr to $5.05/hr, while PA kept its minimum wage at $4.25/hr</a:t>
            </a:r>
            <a:endParaRPr/>
          </a:p>
          <a:p>
            <a:pPr indent="0" lvl="0" marL="0" rtl="0" algn="l">
              <a:spcBef>
                <a:spcPts val="1200"/>
              </a:spcBef>
              <a:spcAft>
                <a:spcPts val="1200"/>
              </a:spcAft>
              <a:buNone/>
            </a:pPr>
            <a:r>
              <a:rPr lang="en"/>
              <a:t>Economic theory suggests that the quantity of labor demanded will fall if the price of labor rises</a:t>
            </a:r>
            <a:endParaRPr/>
          </a:p>
        </p:txBody>
      </p:sp>
      <p:pic>
        <p:nvPicPr>
          <p:cNvPr id="104" name="Google Shape;104;p16"/>
          <p:cNvPicPr preferRelativeResize="0"/>
          <p:nvPr/>
        </p:nvPicPr>
        <p:blipFill>
          <a:blip r:embed="rId3">
            <a:alphaModFix/>
          </a:blip>
          <a:stretch>
            <a:fillRect/>
          </a:stretch>
        </p:blipFill>
        <p:spPr>
          <a:xfrm>
            <a:off x="4724400" y="1170125"/>
            <a:ext cx="4267202" cy="34222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DiD Regression </a:t>
            </a:r>
            <a:endParaRPr/>
          </a:p>
        </p:txBody>
      </p:sp>
      <p:sp>
        <p:nvSpPr>
          <p:cNvPr id="110" name="Google Shape;110;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Employment = B0 + </a:t>
            </a:r>
            <a:endParaRPr/>
          </a:p>
          <a:p>
            <a:pPr indent="0" lvl="0" marL="0" rtl="0" algn="l">
              <a:spcBef>
                <a:spcPts val="1200"/>
              </a:spcBef>
              <a:spcAft>
                <a:spcPts val="0"/>
              </a:spcAft>
              <a:buNone/>
            </a:pPr>
            <a:r>
              <a:rPr lang="en"/>
              <a:t>B1(State Dummy) + </a:t>
            </a:r>
            <a:endParaRPr/>
          </a:p>
          <a:p>
            <a:pPr indent="0" lvl="0" marL="0" rtl="0" algn="l">
              <a:spcBef>
                <a:spcPts val="1200"/>
              </a:spcBef>
              <a:spcAft>
                <a:spcPts val="0"/>
              </a:spcAft>
              <a:buNone/>
            </a:pPr>
            <a:r>
              <a:rPr lang="en"/>
              <a:t>B2(Period Dummy) + </a:t>
            </a:r>
            <a:endParaRPr/>
          </a:p>
          <a:p>
            <a:pPr indent="0" lvl="0" marL="0" rtl="0" algn="l">
              <a:spcBef>
                <a:spcPts val="1200"/>
              </a:spcBef>
              <a:spcAft>
                <a:spcPts val="0"/>
              </a:spcAft>
              <a:buNone/>
            </a:pPr>
            <a:r>
              <a:rPr b="1" lang="en"/>
              <a:t>B3(State * Period) +</a:t>
            </a:r>
            <a:endParaRPr b="1"/>
          </a:p>
          <a:p>
            <a:pPr indent="0" lvl="0" marL="0" rtl="0" algn="l">
              <a:spcBef>
                <a:spcPts val="1200"/>
              </a:spcBef>
              <a:spcAft>
                <a:spcPts val="0"/>
              </a:spcAft>
              <a:buNone/>
            </a:pPr>
            <a:r>
              <a:rPr lang="en"/>
              <a:t>Bi(Other Variables) + E</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n"/>
              <a:t>B3 = Treatment Effect = Higher Employment Post MW Increase</a:t>
            </a:r>
            <a:endParaRPr b="1"/>
          </a:p>
        </p:txBody>
      </p:sp>
      <p:pic>
        <p:nvPicPr>
          <p:cNvPr id="111" name="Google Shape;111;p17"/>
          <p:cNvPicPr preferRelativeResize="0"/>
          <p:nvPr/>
        </p:nvPicPr>
        <p:blipFill rotWithShape="1">
          <a:blip r:embed="rId3">
            <a:alphaModFix/>
          </a:blip>
          <a:srcRect b="23098" l="0" r="0" t="50000"/>
          <a:stretch/>
        </p:blipFill>
        <p:spPr>
          <a:xfrm>
            <a:off x="5551900" y="654703"/>
            <a:ext cx="2965424" cy="1027926"/>
          </a:xfrm>
          <a:prstGeom prst="rect">
            <a:avLst/>
          </a:prstGeom>
          <a:noFill/>
          <a:ln>
            <a:noFill/>
          </a:ln>
        </p:spPr>
      </p:pic>
      <p:pic>
        <p:nvPicPr>
          <p:cNvPr id="112" name="Google Shape;112;p17"/>
          <p:cNvPicPr preferRelativeResize="0"/>
          <p:nvPr/>
        </p:nvPicPr>
        <p:blipFill>
          <a:blip r:embed="rId4">
            <a:alphaModFix/>
          </a:blip>
          <a:stretch>
            <a:fillRect/>
          </a:stretch>
        </p:blipFill>
        <p:spPr>
          <a:xfrm>
            <a:off x="5551902" y="2131507"/>
            <a:ext cx="3245050" cy="25147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Discontinuity Design</a:t>
            </a:r>
            <a:endParaRPr/>
          </a:p>
        </p:txBody>
      </p:sp>
      <p:sp>
        <p:nvSpPr>
          <p:cNvPr id="118" name="Google Shape;118;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Causal effects are determined by comparing outcomes between treatment and control groups when assignment is determined by a cutoff </a:t>
            </a:r>
            <a:r>
              <a:rPr lang="en"/>
              <a:t>point</a:t>
            </a:r>
            <a:r>
              <a:rPr lang="en"/>
              <a:t> / threshold</a:t>
            </a:r>
            <a:endParaRPr/>
          </a:p>
          <a:p>
            <a:pPr indent="0" lvl="0" marL="0" rtl="0" algn="l">
              <a:spcBef>
                <a:spcPts val="1200"/>
              </a:spcBef>
              <a:spcAft>
                <a:spcPts val="0"/>
              </a:spcAft>
              <a:buNone/>
            </a:pPr>
            <a:r>
              <a:rPr lang="en"/>
              <a:t>Assumes groups on either side of the cutoff are likely to be very similar</a:t>
            </a:r>
            <a:endParaRPr/>
          </a:p>
          <a:p>
            <a:pPr indent="0" lvl="0" marL="0" rtl="0" algn="l">
              <a:spcBef>
                <a:spcPts val="1200"/>
              </a:spcBef>
              <a:spcAft>
                <a:spcPts val="1200"/>
              </a:spcAft>
              <a:buNone/>
            </a:pPr>
            <a:r>
              <a:rPr lang="en"/>
              <a:t>Consider a group of students who get to take honors classes if they fell above a certain score (50%)</a:t>
            </a:r>
            <a:endParaRPr/>
          </a:p>
        </p:txBody>
      </p:sp>
      <p:pic>
        <p:nvPicPr>
          <p:cNvPr id="119" name="Google Shape;119;p18"/>
          <p:cNvPicPr preferRelativeResize="0"/>
          <p:nvPr/>
        </p:nvPicPr>
        <p:blipFill>
          <a:blip r:embed="rId3">
            <a:alphaModFix/>
          </a:blip>
          <a:stretch>
            <a:fillRect/>
          </a:stretch>
        </p:blipFill>
        <p:spPr>
          <a:xfrm>
            <a:off x="4724400" y="1170125"/>
            <a:ext cx="4267199" cy="27729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614388" y="0"/>
            <a:ext cx="791522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RDD Regression</a:t>
            </a:r>
            <a:endParaRPr/>
          </a:p>
        </p:txBody>
      </p:sp>
      <p:sp>
        <p:nvSpPr>
          <p:cNvPr id="130" name="Google Shape;130;p20"/>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sz="1800"/>
              <a:t>The causal effect of the treatment (extra education) is measured as the difference in the heights of the regression lines at the cut off </a:t>
            </a:r>
            <a:endParaRPr sz="1800"/>
          </a:p>
          <a:p>
            <a:pPr indent="0" lvl="0" marL="0" rtl="0" algn="l">
              <a:spcBef>
                <a:spcPts val="1200"/>
              </a:spcBef>
              <a:spcAft>
                <a:spcPts val="0"/>
              </a:spcAft>
              <a:buClr>
                <a:schemeClr val="dk1"/>
              </a:buClr>
              <a:buSzPct val="61111"/>
              <a:buFont typeface="Arial"/>
              <a:buNone/>
            </a:pPr>
            <a:r>
              <a:rPr lang="en" sz="1800"/>
              <a:t>Y = </a:t>
            </a:r>
            <a:endParaRPr sz="1800"/>
          </a:p>
          <a:p>
            <a:pPr indent="0" lvl="0" marL="0" rtl="0" algn="l">
              <a:spcBef>
                <a:spcPts val="1200"/>
              </a:spcBef>
              <a:spcAft>
                <a:spcPts val="0"/>
              </a:spcAft>
              <a:buClr>
                <a:schemeClr val="dk1"/>
              </a:buClr>
              <a:buSzPct val="61111"/>
              <a:buFont typeface="Arial"/>
              <a:buNone/>
            </a:pPr>
            <a:r>
              <a:rPr lang="en" sz="1800"/>
              <a:t>B0 +</a:t>
            </a:r>
            <a:endParaRPr sz="1800"/>
          </a:p>
          <a:p>
            <a:pPr indent="0" lvl="0" marL="0" rtl="0" algn="l">
              <a:spcBef>
                <a:spcPts val="1200"/>
              </a:spcBef>
              <a:spcAft>
                <a:spcPts val="0"/>
              </a:spcAft>
              <a:buClr>
                <a:schemeClr val="dk1"/>
              </a:buClr>
              <a:buSzPct val="61111"/>
              <a:buFont typeface="Arial"/>
              <a:buNone/>
            </a:pPr>
            <a:r>
              <a:rPr lang="en" sz="1800"/>
              <a:t>B1*(Treatment Dummy) +</a:t>
            </a:r>
            <a:endParaRPr sz="1800"/>
          </a:p>
          <a:p>
            <a:pPr indent="0" lvl="0" marL="0" rtl="0" algn="l">
              <a:spcBef>
                <a:spcPts val="1200"/>
              </a:spcBef>
              <a:spcAft>
                <a:spcPts val="0"/>
              </a:spcAft>
              <a:buClr>
                <a:schemeClr val="dk1"/>
              </a:buClr>
              <a:buSzPct val="61111"/>
              <a:buFont typeface="Arial"/>
              <a:buNone/>
            </a:pPr>
            <a:r>
              <a:rPr lang="en" sz="1800"/>
              <a:t>B2*(Running Variable - Cutoff) +</a:t>
            </a:r>
            <a:endParaRPr sz="1800"/>
          </a:p>
          <a:p>
            <a:pPr indent="0" lvl="0" marL="0" rtl="0" algn="l">
              <a:spcBef>
                <a:spcPts val="1200"/>
              </a:spcBef>
              <a:spcAft>
                <a:spcPts val="0"/>
              </a:spcAft>
              <a:buClr>
                <a:schemeClr val="dk1"/>
              </a:buClr>
              <a:buSzPct val="61111"/>
              <a:buFont typeface="Arial"/>
              <a:buNone/>
            </a:pPr>
            <a:r>
              <a:rPr lang="en" sz="1800"/>
              <a:t>B3*D*(Running Variable - Cutoff) +</a:t>
            </a:r>
            <a:endParaRPr sz="1800"/>
          </a:p>
          <a:p>
            <a:pPr indent="0" lvl="0" marL="0" rtl="0" algn="l">
              <a:spcBef>
                <a:spcPts val="1200"/>
              </a:spcBef>
              <a:spcAft>
                <a:spcPts val="1200"/>
              </a:spcAft>
              <a:buClr>
                <a:schemeClr val="dk1"/>
              </a:buClr>
              <a:buSzPct val="61111"/>
              <a:buFont typeface="Arial"/>
              <a:buNone/>
            </a:pPr>
            <a:r>
              <a:rPr lang="en" sz="1800"/>
              <a:t>E</a:t>
            </a:r>
            <a:endParaRPr/>
          </a:p>
        </p:txBody>
      </p:sp>
      <p:sp>
        <p:nvSpPr>
          <p:cNvPr id="131" name="Google Shape;131;p20"/>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B0 = Expected outcome just above the cutoff</a:t>
            </a:r>
            <a:endParaRPr/>
          </a:p>
          <a:p>
            <a:pPr indent="0" lvl="0" marL="0" rtl="0" algn="l">
              <a:spcBef>
                <a:spcPts val="1200"/>
              </a:spcBef>
              <a:spcAft>
                <a:spcPts val="0"/>
              </a:spcAft>
              <a:buNone/>
            </a:pPr>
            <a:r>
              <a:rPr lang="en"/>
              <a:t>B1 = Treatment effect at the cutoff</a:t>
            </a:r>
            <a:endParaRPr/>
          </a:p>
          <a:p>
            <a:pPr indent="0" lvl="0" marL="0" rtl="0" algn="l">
              <a:spcBef>
                <a:spcPts val="1200"/>
              </a:spcBef>
              <a:spcAft>
                <a:spcPts val="0"/>
              </a:spcAft>
              <a:buNone/>
            </a:pPr>
            <a:r>
              <a:rPr lang="en"/>
              <a:t>B2 = Slope of the outcome variable for the control group</a:t>
            </a:r>
            <a:endParaRPr/>
          </a:p>
          <a:p>
            <a:pPr indent="0" lvl="0" marL="0" rtl="0" algn="l">
              <a:spcBef>
                <a:spcPts val="1200"/>
              </a:spcBef>
              <a:spcAft>
                <a:spcPts val="1200"/>
              </a:spcAft>
              <a:buNone/>
            </a:pPr>
            <a:r>
              <a:rPr lang="en"/>
              <a:t>B3 = The difference in slopes between the treated and control groups</a:t>
            </a:r>
            <a:endParaRPr/>
          </a:p>
        </p:txBody>
      </p:sp>
      <p:pic>
        <p:nvPicPr>
          <p:cNvPr id="132" name="Google Shape;132;p20"/>
          <p:cNvPicPr preferRelativeResize="0"/>
          <p:nvPr/>
        </p:nvPicPr>
        <p:blipFill>
          <a:blip r:embed="rId3">
            <a:alphaModFix/>
          </a:blip>
          <a:stretch>
            <a:fillRect/>
          </a:stretch>
        </p:blipFill>
        <p:spPr>
          <a:xfrm>
            <a:off x="5749799" y="3392351"/>
            <a:ext cx="2165101" cy="1406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Quadratic RDD</a:t>
            </a:r>
            <a:endParaRPr/>
          </a:p>
        </p:txBody>
      </p:sp>
      <p:pic>
        <p:nvPicPr>
          <p:cNvPr id="138" name="Google Shape;138;p21"/>
          <p:cNvPicPr preferRelativeResize="0"/>
          <p:nvPr/>
        </p:nvPicPr>
        <p:blipFill>
          <a:blip r:embed="rId3">
            <a:alphaModFix/>
          </a:blip>
          <a:stretch>
            <a:fillRect/>
          </a:stretch>
        </p:blipFill>
        <p:spPr>
          <a:xfrm>
            <a:off x="1501154" y="1087775"/>
            <a:ext cx="6141684" cy="3991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