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4" r:id="rId7"/>
    <p:sldId id="259" r:id="rId8"/>
    <p:sldId id="260" r:id="rId9"/>
    <p:sldId id="261" r:id="rId10"/>
    <p:sldId id="266" r:id="rId11"/>
    <p:sldId id="268" r:id="rId12"/>
    <p:sldId id="262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FD5B-245E-42AB-903C-BEE42E1D6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E74D0-D366-448C-B3A8-6454BC3B9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B9B76-1750-4677-AC44-09CC41C1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CA3E-A948-4C32-A91A-E609BA87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C00C-AE03-4DBA-93DE-6AC6504A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9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5CA1-7E25-40F2-84EA-BFE00EAD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1320B-2F33-4859-82CD-06738D076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6C9D-8E38-4BA8-9E1F-44854E62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4B004-2086-4791-B5CD-63D3277B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A009E-4184-45A7-A2E1-887BCA73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714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CE438-897F-46AC-8F35-113B752A3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9E9CE-9B05-43AD-B360-B568DD66F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AEA0-BD07-4A76-8E3A-94FEB20F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A0144-4205-4977-81C2-046AD94A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582CB-F310-4970-ADC3-08978EAB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18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4E2B-7F08-4628-BFE1-605CCCEE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50D4-C966-48DC-AAF6-E03A6983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BC12-B199-4E3B-AD6F-39F34ACA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A41D9-1605-41FA-BF2C-7C42E4CE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B9C1-44D9-494C-87DC-731C6EEA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96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AD73-7ACB-449E-BE53-1C08AE92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37F60-67D8-4025-BCB6-32619DC38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6D92-0794-48F2-8AD4-471351AB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3E049-89C7-4739-9113-69567433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EF037-C0D9-4E80-AD19-4464A294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90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A558-9A64-47C2-B192-D3DBB0A3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C640-7218-4E45-80FF-9F4BA2650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79621-2AA2-4336-A2C4-198A8007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94EDE-B5B5-4C7C-AED4-D68770C9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91884-2D99-4C09-9B43-1C49748D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6FBB1-4516-486D-862C-14C9F7A8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80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073D-1B34-41FC-B640-F616FE31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12C0-C5E0-4C83-99EB-7D0A6B47B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F8873-6EF2-4D05-AE56-6C589093C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86CEC-71CB-4A7B-8FBC-C7F0BBE4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8CE8F-02D8-4248-B536-F2441FA19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7B349-4AB9-4345-9AEA-9894CB35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C35FE-191A-44A3-9E9D-E4203DF1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77112-BE2C-4857-B694-05ADD2C4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20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A0A3-74F2-4CD5-B158-BB69E0A1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E7809-3AA1-4E38-8FE2-72CD4490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085E3-A0FF-4EBF-B7A9-97407249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5CE87-DDB4-42FC-9FC9-D6ABBB90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55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C99E8-858C-4731-AD7B-B7791941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728C-024C-400B-95A7-3179A7B3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7ABC2-060A-4EA2-B9F8-A100BA7B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28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472C-A0E4-4F2D-941D-FCB98436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7101-5237-4109-8B9E-DF2CA331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FAB2F-3B20-4F83-AB5F-1F821D1E7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48E0C-ADD0-407A-98CC-096F737F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06DD6-F6E6-45C3-9446-56EA3704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E3DDD-2F9C-43C1-8B67-E3DB2842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86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7643-D584-4145-BCE1-B0E2FF95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75440-B51C-4E18-A501-5C5467B29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5A8E7-3912-4C6A-83C6-F2B04DAFF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FF20-A47E-4FD4-BD7B-BC637103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5CB7-27B4-43AE-8212-7265101C11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8BAD5-1978-4819-8834-1743C544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320B7-DD9C-43AD-90A2-ABB376D1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91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4FA98-2440-4591-81DF-6B3EDFA2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043B-6939-493F-A64E-F4B60186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612FB-298A-4212-9C09-F0E008D3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5CB7-27B4-43AE-8212-7265101C11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907E-BCA7-4B02-9B4A-49718549A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82C8-977B-4A65-A48E-568A4637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0F542-3858-418A-BA0D-F634E16072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973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9E67BD4-ACEE-4799-8BE1-8D90C8F4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 r="655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EE0234E-BF13-421F-B22A-6A4BA9F7D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 Presidential Elections 2020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9AF6C2-2899-41F6-8D08-FB902F339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481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Omicrons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0F6C-ADCB-447E-AA6C-40001FE131C7}"/>
              </a:ext>
            </a:extLst>
          </p:cNvPr>
          <p:cNvSpPr txBox="1"/>
          <p:nvPr/>
        </p:nvSpPr>
        <p:spPr>
          <a:xfrm>
            <a:off x="904972" y="6611778"/>
            <a:ext cx="7861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Georgia" panose="02040502050405020303" pitchFamily="18" charset="0"/>
              </a:rPr>
              <a:t>Anonymous. (Date unknown). </a:t>
            </a:r>
            <a:r>
              <a:rPr lang="en-US" sz="1000" dirty="0">
                <a:solidFill>
                  <a:schemeClr val="bg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A voting poll with US flag</a:t>
            </a:r>
            <a:r>
              <a:rPr lang="en-US" sz="10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Georgia" panose="02040502050405020303" pitchFamily="18" charset="0"/>
              </a:rPr>
              <a:t> [Image]. Source. https://www.infoplease.com/us/government/elections</a:t>
            </a:r>
            <a:endParaRPr lang="en-US" sz="10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2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783E-828D-49D9-835B-9A41D10A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Voting Trends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A75D8DE-5FFC-4780-A4BF-2FD4FA05D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" r="-2" b="3838"/>
          <a:stretch/>
        </p:blipFill>
        <p:spPr>
          <a:xfrm>
            <a:off x="159518" y="2576393"/>
            <a:ext cx="5786469" cy="3610275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428F176-E570-4A84-A381-5DD52C570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44" t="1" r="6422" b="3"/>
          <a:stretch/>
        </p:blipFill>
        <p:spPr>
          <a:xfrm>
            <a:off x="3717581" y="2594872"/>
            <a:ext cx="8279278" cy="360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2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932CF79-A7ED-47F6-BF5D-5A0AF3632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7" t="5868" r="13687"/>
          <a:stretch/>
        </p:blipFill>
        <p:spPr>
          <a:xfrm>
            <a:off x="5295900" y="469900"/>
            <a:ext cx="6273800" cy="3403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838288D-7A0C-4768-BB7C-B753613E2D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1" t="26260" r="41808" b="24164"/>
          <a:stretch/>
        </p:blipFill>
        <p:spPr>
          <a:xfrm>
            <a:off x="5295900" y="3949700"/>
            <a:ext cx="3517900" cy="2387600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40021C83-D2CF-4786-81DB-CEED247496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3" t="21826" r="38844" b="9760"/>
          <a:stretch/>
        </p:blipFill>
        <p:spPr>
          <a:xfrm>
            <a:off x="8902700" y="3949700"/>
            <a:ext cx="2667000" cy="238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DE6EF-F264-46EC-9411-7FD7DB9A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354975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3E91679-465C-4F2E-AB59-D62A55F4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8" y="4687348"/>
            <a:ext cx="3077414" cy="2054175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6E33BC5-A8BF-43F2-8ECE-7E8004A37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2" y="49640"/>
            <a:ext cx="3200461" cy="2136308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38E1D9D-B22B-4EF7-A56A-7E2F43962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94" y="3264855"/>
            <a:ext cx="3920148" cy="261343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891D74D-7C74-4C5C-81E8-77660C45A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345" y="40809"/>
            <a:ext cx="3174436" cy="2118937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94A368F-085C-416C-834F-5350E4795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1" y="2404462"/>
            <a:ext cx="3183203" cy="21247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2300641"/>
            <a:ext cx="4236873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97941-9706-4DFC-B249-2DD89090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2916520"/>
            <a:ext cx="2840391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Polls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D9B89C2-7733-4206-B831-0AB1D32723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18" y="49640"/>
            <a:ext cx="3161208" cy="211010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53362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1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5383A-1CF3-4018-8896-7D62739B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Our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FDCA5-53F6-4A24-9CA7-B2F0FA40B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1" r="26791" b="-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2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5F8D4-7AFF-484F-BC1F-907B0C2F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0" y="1231900"/>
            <a:ext cx="6896100" cy="232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4EC19-E05B-42F5-82D8-4EDFEFFA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00" y="3653100"/>
            <a:ext cx="6896100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AFBB9D-9BBA-45DC-8B1A-D5DDDF2CD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52" y="4468470"/>
            <a:ext cx="10995048" cy="18628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3A7B88-C12C-4F4F-BC37-48F2EE88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77738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2DD328-308C-4178-B57F-DECDD90E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Voting Trends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AC201DC-3D6A-4D00-A8BA-011A07C29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94" b="2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785D1AC-9349-4E5F-83DB-CA71FB469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1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4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8208-EBFE-4D1F-A37D-DF0F6B74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Historical Data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E67F4F6-2EE5-4199-90C0-DED03184C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" r="1" b="1"/>
          <a:stretch/>
        </p:blipFill>
        <p:spPr>
          <a:xfrm>
            <a:off x="640080" y="416690"/>
            <a:ext cx="10911840" cy="5060186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878762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91B9F930-A2B1-48A2-ACED-1017D4994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r="13851" b="-2"/>
          <a:stretch/>
        </p:blipFill>
        <p:spPr>
          <a:xfrm>
            <a:off x="5764192" y="469900"/>
            <a:ext cx="5513408" cy="37846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DDA1EB1-3754-4FA9-BA74-A74819A44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9" b="45926"/>
          <a:stretch/>
        </p:blipFill>
        <p:spPr>
          <a:xfrm>
            <a:off x="5600700" y="4330700"/>
            <a:ext cx="5676900" cy="200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203A7-F4F2-4091-AE49-705DD46D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Polls</a:t>
            </a:r>
          </a:p>
        </p:txBody>
      </p:sp>
    </p:spTree>
    <p:extLst>
      <p:ext uri="{BB962C8B-B14F-4D97-AF65-F5344CB8AC3E}">
        <p14:creationId xmlns:p14="http://schemas.microsoft.com/office/powerpoint/2010/main" val="374299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a flag&#10;&#10;Description automatically generated">
            <a:extLst>
              <a:ext uri="{FF2B5EF4-FFF2-40B4-BE49-F238E27FC236}">
                <a16:creationId xmlns:a16="http://schemas.microsoft.com/office/drawing/2014/main" id="{B976ABBC-F8C9-44F0-9860-F4810C14B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t="1" r="7898" b="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5674E2-34C0-4350-8344-F229BD757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6600"/>
              <a:t>Thank you for your attention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1BA09-6A90-44DE-BA06-FB1693C29E1C}"/>
              </a:ext>
            </a:extLst>
          </p:cNvPr>
          <p:cNvSpPr txBox="1"/>
          <p:nvPr/>
        </p:nvSpPr>
        <p:spPr>
          <a:xfrm>
            <a:off x="-5" y="6674924"/>
            <a:ext cx="1146429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1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Anonymous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. (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2020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). [The White House] [Photograph]. </a:t>
            </a:r>
            <a:r>
              <a:rPr lang="en-US" sz="900" b="0" i="1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America CGTN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. https://america.cgtn.com/2020/09/19/the-heat-race-for-the-white-house-4</a:t>
            </a: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3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94A4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88B54-B917-41EC-B09D-F55A92CD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4B4516-89B2-4524-875F-F34EC5921B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2" b="-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8FAF5-D771-430A-AA06-CD3DD3F1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endParaRPr lang="en-US" sz="1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A Republican, Trump was a businessman and reality television personality from New York City at the time of his 2016 presidential election victory over Democratic nominee Hillary Clinton.</a:t>
            </a:r>
          </a:p>
          <a:p>
            <a:endParaRPr lang="en-US" sz="1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Joseph Robinette Biden Jr. is an American politician who served as the 47th vice president of the United States in the Obama administration from 2009 to 2017. A member of the Democratic Party, he served as United States Senator for Delaware from 1973 to 2009. </a:t>
            </a:r>
          </a:p>
          <a:p>
            <a:endParaRPr lang="en-US" sz="1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The winner of the 2020 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presidential election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is scheduled to be 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inaugurated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on January 20, 2021.</a:t>
            </a:r>
          </a:p>
          <a:p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41105-2D48-4B4E-928A-A0DEB618721A}"/>
              </a:ext>
            </a:extLst>
          </p:cNvPr>
          <p:cNvSpPr txBox="1"/>
          <p:nvPr/>
        </p:nvSpPr>
        <p:spPr>
          <a:xfrm>
            <a:off x="7556975" y="6165825"/>
            <a:ext cx="430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BBC. (2020). [The Two Candidates]. [Image]. Source. https://www.bbc.com/news/election-us-2020-53785985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6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E6DEB3-67E8-4FE7-B332-691B12624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What we did with our data?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22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E5AC-ABE2-4605-B6CB-5C5B38E2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B780C-7991-41C9-8906-4F2B889D7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90330"/>
          </a:xfrm>
        </p:spPr>
        <p:txBody>
          <a:bodyPr>
            <a:normAutofit/>
          </a:bodyPr>
          <a:lstStyle/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analyzed: Total voting population, Gender participation, Race participation, Age Ranges participation.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ranges 25 to 44 and 45 to 64 years old, we’ll experience a growth in participation around 1%, while the ranges for 18 to 24 and 65 and over, an almost nil change will be perceived (growth and decrease are no larger than 1% respectively).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in participation for races include White, White non-Hispanic, Black, Asian and Pacific Islander and Hispanics.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Predicted change won’t be perceived in this section as no more than 1% would be realized, except for Hispanics.</a:t>
            </a:r>
          </a:p>
        </p:txBody>
      </p:sp>
      <p:pic>
        <p:nvPicPr>
          <p:cNvPr id="7" name="Picture 6" descr="A group of people walking on a city street&#10;&#10;Description automatically generated">
            <a:extLst>
              <a:ext uri="{FF2B5EF4-FFF2-40B4-BE49-F238E27FC236}">
                <a16:creationId xmlns:a16="http://schemas.microsoft.com/office/drawing/2014/main" id="{DCFDAABB-3046-482B-81EA-4D4D9B8D3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3" r="3872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3E8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A8C4D4-6252-4039-8C31-E1F12B16DC1A}"/>
              </a:ext>
            </a:extLst>
          </p:cNvPr>
          <p:cNvSpPr txBox="1"/>
          <p:nvPr/>
        </p:nvSpPr>
        <p:spPr>
          <a:xfrm>
            <a:off x="4982669" y="6488668"/>
            <a:ext cx="6586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</a:rPr>
              <a:t>Getty Images. [Times Square at night] [Photograph] </a:t>
            </a:r>
            <a:r>
              <a:rPr lang="en-US" sz="900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</a:rPr>
              <a:t>Daily Mail UK</a:t>
            </a:r>
            <a:r>
              <a:rPr lang="en-US" sz="9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</a:rPr>
              <a:t>. </a:t>
            </a:r>
            <a:r>
              <a:rPr lang="en-US" sz="900" b="1" i="0" u="sng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 panose="02040502050405020303" pitchFamily="18" charset="0"/>
              </a:rPr>
              <a:t>https://www.dailymail.co.uk/news/article-8120739/Times-Square-attracts-330k-visitors-day-lies-deserted-New-Yorks-coronavirus-lockdown.html</a:t>
            </a:r>
            <a:endParaRPr lang="en-US" sz="9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2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26A73-DB03-4A34-B0B6-B8D3DD3E62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DE5827-AB92-4188-82F3-88B809DC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Voting Trends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EE5D-7470-4E64-A2F5-FA1FB5286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543266"/>
          </a:xfrm>
        </p:spPr>
        <p:txBody>
          <a:bodyPr>
            <a:normAutofit/>
          </a:bodyPr>
          <a:lstStyle/>
          <a:p>
            <a:r>
              <a:rPr lang="en-US" sz="1800" dirty="0"/>
              <a:t>We analyzed the historical average of votes per state for each of the parties, focusing on the six states with the most relevance in terms of electoral votes.</a:t>
            </a:r>
          </a:p>
          <a:p>
            <a:r>
              <a:rPr lang="en-US" sz="1800" dirty="0"/>
              <a:t>By sorting votes per state, applying a mean function, and building a bar graph, results showed the following preferences for each state.</a:t>
            </a:r>
          </a:p>
          <a:p>
            <a:r>
              <a:rPr lang="en-US" sz="1800" dirty="0"/>
              <a:t>- California (55) = Democrat</a:t>
            </a:r>
          </a:p>
          <a:p>
            <a:r>
              <a:rPr lang="en-US" sz="1800" dirty="0"/>
              <a:t>- Texas (38) = Republican</a:t>
            </a:r>
          </a:p>
          <a:p>
            <a:r>
              <a:rPr lang="en-US" sz="1800" dirty="0"/>
              <a:t>- New York (29) = Democrat</a:t>
            </a:r>
          </a:p>
          <a:p>
            <a:r>
              <a:rPr lang="en-US" sz="1800" dirty="0"/>
              <a:t>- Florida (29) = Democrat</a:t>
            </a:r>
          </a:p>
          <a:p>
            <a:r>
              <a:rPr lang="en-US" sz="1800" dirty="0"/>
              <a:t>- Illinois (20) = Democrat</a:t>
            </a:r>
          </a:p>
          <a:p>
            <a:r>
              <a:rPr lang="en-US" sz="1800" dirty="0"/>
              <a:t>- Pennsylvania (20) = Democrat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24C51-D798-47AF-ACF3-8D1A39F18F59}"/>
              </a:ext>
            </a:extLst>
          </p:cNvPr>
          <p:cNvSpPr txBox="1"/>
          <p:nvPr/>
        </p:nvSpPr>
        <p:spPr>
          <a:xfrm>
            <a:off x="0" y="6627158"/>
            <a:ext cx="102461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</a:schemeClr>
                </a:solidFill>
                <a:effectLst/>
                <a:latin typeface="Georgia" panose="02040502050405020303" pitchFamily="18" charset="0"/>
              </a:rPr>
              <a:t>YUSKIKI . (</a:t>
            </a:r>
            <a:r>
              <a:rPr lang="en-US" sz="900" dirty="0">
                <a:solidFill>
                  <a:schemeClr val="tx1">
                    <a:lumMod val="65000"/>
                  </a:schemeClr>
                </a:solidFill>
                <a:latin typeface="Georgia" panose="02040502050405020303" pitchFamily="18" charset="0"/>
              </a:rPr>
              <a:t>2020</a:t>
            </a:r>
            <a:r>
              <a:rPr lang="en-US" sz="900" b="0" i="0" dirty="0">
                <a:solidFill>
                  <a:schemeClr val="tx1">
                    <a:lumMod val="65000"/>
                  </a:schemeClr>
                </a:solidFill>
                <a:effectLst/>
                <a:latin typeface="Georgia" panose="02040502050405020303" pitchFamily="18" charset="0"/>
              </a:rPr>
              <a:t>). States. [Image]. </a:t>
            </a:r>
            <a:r>
              <a:rPr lang="en-US" sz="900" b="0" i="1" dirty="0">
                <a:solidFill>
                  <a:schemeClr val="tx1">
                    <a:lumMod val="65000"/>
                  </a:schemeClr>
                </a:solidFill>
                <a:effectLst/>
                <a:latin typeface="Georgia" panose="02040502050405020303" pitchFamily="18" charset="0"/>
              </a:rPr>
              <a:t>The Atlantic</a:t>
            </a:r>
            <a:r>
              <a:rPr lang="en-US" sz="900" b="0" i="0" dirty="0">
                <a:solidFill>
                  <a:schemeClr val="tx1">
                    <a:lumMod val="65000"/>
                  </a:schemeClr>
                </a:solidFill>
                <a:effectLst/>
                <a:latin typeface="Georgia" panose="02040502050405020303" pitchFamily="18" charset="0"/>
              </a:rPr>
              <a:t>. https://www.theatlantic.com/politics/archive/2020/03/how-republicans-and-democrats-think-about-coronavirus/608395/</a:t>
            </a:r>
            <a:endParaRPr lang="en-US" sz="9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9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8144-4B61-4921-8106-5359AACA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Historical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D7F0-1258-4395-96FF-2B57277B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algn="just"/>
            <a:r>
              <a:rPr lang="en-US" sz="1800" dirty="0"/>
              <a:t>When we looked at the historical data for the last 11 elections (1976-2016), we can tell the level of participation thru the course of the last years has been increased.</a:t>
            </a:r>
          </a:p>
          <a:p>
            <a:pPr algn="just"/>
            <a:r>
              <a:rPr lang="en-US" sz="1800" dirty="0"/>
              <a:t>Based only on the vote count in which Democrats party has won 6 out of the 11 US elections, leaving 5 to Republicans.</a:t>
            </a:r>
          </a:p>
          <a:p>
            <a:pPr algn="just"/>
            <a:r>
              <a:rPr lang="en-US" sz="1800" dirty="0"/>
              <a:t>We observed the volume of votes does not always tell the winner of the election; it will depend on which state those votes were registered. This has a strong relationship with the US Electoral college system where each state gets a certain number of electors.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4648C-826D-425B-9CBF-5ED733E00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r="2220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11B3C0-9580-43E5-92E1-74EDEC66C3AA}"/>
              </a:ext>
            </a:extLst>
          </p:cNvPr>
          <p:cNvSpPr txBox="1"/>
          <p:nvPr/>
        </p:nvSpPr>
        <p:spPr>
          <a:xfrm>
            <a:off x="0" y="6627168"/>
            <a:ext cx="71743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Getty Images . (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2020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). Wife Guys?. [Image]. </a:t>
            </a:r>
            <a:r>
              <a:rPr lang="en-US" sz="900" b="0" i="1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The Cut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. https://www.thecut.com/2019/06/u-s-president-wife-guys.html</a:t>
            </a: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78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person, suit, looking&#10;&#10;Description automatically generated">
            <a:extLst>
              <a:ext uri="{FF2B5EF4-FFF2-40B4-BE49-F238E27FC236}">
                <a16:creationId xmlns:a16="http://schemas.microsoft.com/office/drawing/2014/main" id="{24C17D4E-5D4D-4887-B48E-BC9B3D279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6" r="28721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0733F-24A2-4E05-AD2B-05615580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5" y="740263"/>
            <a:ext cx="4819952" cy="1325563"/>
          </a:xfrm>
        </p:spPr>
        <p:txBody>
          <a:bodyPr>
            <a:normAutofit/>
          </a:bodyPr>
          <a:lstStyle/>
          <a:p>
            <a:r>
              <a:rPr lang="en-US" dirty="0"/>
              <a:t>Polls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9733-F52F-41A7-8904-7A759484D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416" y="2276896"/>
            <a:ext cx="4819951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We can perceive significant changes in public preferences over the months preceding the election.</a:t>
            </a:r>
          </a:p>
          <a:p>
            <a:r>
              <a:rPr lang="en-US" sz="1800" dirty="0"/>
              <a:t>When we compare the polls with the election result, we realize that these are not a determinant, due to the American election system</a:t>
            </a:r>
          </a:p>
          <a:p>
            <a:r>
              <a:rPr lang="en-US" sz="1800" dirty="0"/>
              <a:t>2020 shows the biggest separation between candidates (almost 10 points) in the last 20 years (Presidential Elections since 2000). </a:t>
            </a:r>
            <a:endParaRPr lang="es-MX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C5958-24A2-40A8-BD1A-22EF3AB01B2D}"/>
              </a:ext>
            </a:extLst>
          </p:cNvPr>
          <p:cNvSpPr txBox="1"/>
          <p:nvPr/>
        </p:nvSpPr>
        <p:spPr>
          <a:xfrm>
            <a:off x="7009896" y="6340416"/>
            <a:ext cx="51249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Scott Olson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. (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2020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). Residents vote at a polling place on Oct. 20, 2020. [Photograph]. </a:t>
            </a:r>
            <a:r>
              <a:rPr lang="en-US" sz="900" b="0" i="1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Pew Research Center</a:t>
            </a:r>
            <a:r>
              <a:rPr lang="en-US" sz="900" b="0" i="0" dirty="0">
                <a:solidFill>
                  <a:schemeClr val="tx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. https://www.pewresearch.org/fact-tank/2020/10/29/what-we-can-trust-2020-election-polls-to-tell-us/</a:t>
            </a: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48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54DD2-18BF-40EF-B16A-820F60D52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s-MX" sz="4800" dirty="0" err="1">
                <a:solidFill>
                  <a:schemeClr val="bg1"/>
                </a:solidFill>
              </a:rPr>
              <a:t>Our</a:t>
            </a:r>
            <a:r>
              <a:rPr lang="es-MX" sz="4800" dirty="0">
                <a:solidFill>
                  <a:schemeClr val="bg1"/>
                </a:solidFill>
              </a:rPr>
              <a:t> </a:t>
            </a:r>
            <a:r>
              <a:rPr lang="es-MX" sz="4800" dirty="0" err="1">
                <a:solidFill>
                  <a:schemeClr val="bg1"/>
                </a:solidFill>
              </a:rPr>
              <a:t>Graphics</a:t>
            </a:r>
            <a:endParaRPr lang="es-MX" sz="4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BD899E-C1B7-4D64-90F8-E5F989B94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Screenshots and Output files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98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hart, diagram, sunburst chart&#10;&#10;Description automatically generated">
            <a:extLst>
              <a:ext uri="{FF2B5EF4-FFF2-40B4-BE49-F238E27FC236}">
                <a16:creationId xmlns:a16="http://schemas.microsoft.com/office/drawing/2014/main" id="{65B4C98B-0D18-4839-A5C9-182CA9FDD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55" y="1066799"/>
            <a:ext cx="2568745" cy="1688445"/>
          </a:xfrm>
          <a:prstGeom prst="rect">
            <a:avLst/>
          </a:prstGeom>
        </p:spPr>
      </p:pic>
      <p:pic>
        <p:nvPicPr>
          <p:cNvPr id="12" name="Picture 11" descr="Chart, sunburst chart&#10;&#10;Description automatically generated">
            <a:extLst>
              <a:ext uri="{FF2B5EF4-FFF2-40B4-BE49-F238E27FC236}">
                <a16:creationId xmlns:a16="http://schemas.microsoft.com/office/drawing/2014/main" id="{274566A6-C34E-4769-8E1B-90259AAC6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845" y="4235122"/>
            <a:ext cx="2568745" cy="1688445"/>
          </a:xfrm>
          <a:prstGeom prst="rect">
            <a:avLst/>
          </a:prstGeom>
        </p:spPr>
      </p:pic>
      <p:pic>
        <p:nvPicPr>
          <p:cNvPr id="18" name="Picture 17" descr="Chart, sunburst chart&#10;&#10;Description automatically generated">
            <a:extLst>
              <a:ext uri="{FF2B5EF4-FFF2-40B4-BE49-F238E27FC236}">
                <a16:creationId xmlns:a16="http://schemas.microsoft.com/office/drawing/2014/main" id="{AB25EBAB-C7E0-4604-9AFE-4B664C37E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555" y="1066799"/>
            <a:ext cx="2568745" cy="1688445"/>
          </a:xfrm>
          <a:prstGeom prst="rect">
            <a:avLst/>
          </a:prstGeom>
        </p:spPr>
      </p:pic>
      <p:pic>
        <p:nvPicPr>
          <p:cNvPr id="8" name="Picture 7" descr="Chart, sunburst chart&#10;&#10;Description automatically generated">
            <a:extLst>
              <a:ext uri="{FF2B5EF4-FFF2-40B4-BE49-F238E27FC236}">
                <a16:creationId xmlns:a16="http://schemas.microsoft.com/office/drawing/2014/main" id="{091C161E-4D52-42C6-8052-8414AA406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55" y="2616199"/>
            <a:ext cx="2568745" cy="1688445"/>
          </a:xfrm>
          <a:prstGeom prst="rect">
            <a:avLst/>
          </a:prstGeom>
        </p:spPr>
      </p:pic>
      <p:pic>
        <p:nvPicPr>
          <p:cNvPr id="14" name="Picture 13" descr="Chart, sunburst chart&#10;&#10;Description automatically generated">
            <a:extLst>
              <a:ext uri="{FF2B5EF4-FFF2-40B4-BE49-F238E27FC236}">
                <a16:creationId xmlns:a16="http://schemas.microsoft.com/office/drawing/2014/main" id="{E7797BF2-0CD8-4B94-91A5-4319C96A8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55" y="1066799"/>
            <a:ext cx="2568745" cy="1688445"/>
          </a:xfrm>
          <a:prstGeom prst="rect">
            <a:avLst/>
          </a:prstGeom>
        </p:spPr>
      </p:pic>
      <p:pic>
        <p:nvPicPr>
          <p:cNvPr id="20" name="Picture 19" descr="Chart, sunburst chart&#10;&#10;Description automatically generated">
            <a:extLst>
              <a:ext uri="{FF2B5EF4-FFF2-40B4-BE49-F238E27FC236}">
                <a16:creationId xmlns:a16="http://schemas.microsoft.com/office/drawing/2014/main" id="{57B496BA-4DC7-4573-8171-1EA905BB22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555" y="2616199"/>
            <a:ext cx="2568745" cy="1688445"/>
          </a:xfrm>
          <a:prstGeom prst="rect">
            <a:avLst/>
          </a:prstGeom>
        </p:spPr>
      </p:pic>
      <p:pic>
        <p:nvPicPr>
          <p:cNvPr id="10" name="Picture 9" descr="Chart, sunburst chart&#10;&#10;Description automatically generated">
            <a:extLst>
              <a:ext uri="{FF2B5EF4-FFF2-40B4-BE49-F238E27FC236}">
                <a16:creationId xmlns:a16="http://schemas.microsoft.com/office/drawing/2014/main" id="{47E5197E-641A-4B93-86CE-7E2730CC2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55" y="2616199"/>
            <a:ext cx="2568745" cy="1688445"/>
          </a:xfrm>
          <a:prstGeom prst="rect">
            <a:avLst/>
          </a:prstGeom>
        </p:spPr>
      </p:pic>
      <p:pic>
        <p:nvPicPr>
          <p:cNvPr id="16" name="Picture 15" descr="Chart, sunburst chart&#10;&#10;Description automatically generated">
            <a:extLst>
              <a:ext uri="{FF2B5EF4-FFF2-40B4-BE49-F238E27FC236}">
                <a16:creationId xmlns:a16="http://schemas.microsoft.com/office/drawing/2014/main" id="{854E9D12-27D8-4C9A-8C23-82E5AF5997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555" y="4165599"/>
            <a:ext cx="2568745" cy="1688445"/>
          </a:xfrm>
          <a:prstGeom prst="rect">
            <a:avLst/>
          </a:prstGeom>
        </p:spPr>
      </p:pic>
      <p:pic>
        <p:nvPicPr>
          <p:cNvPr id="4" name="Content Placeholder 3" descr="Chart, sunburst chart&#10;&#10;Description automatically generated">
            <a:extLst>
              <a:ext uri="{FF2B5EF4-FFF2-40B4-BE49-F238E27FC236}">
                <a16:creationId xmlns:a16="http://schemas.microsoft.com/office/drawing/2014/main" id="{0999BA56-FD70-40A3-BABA-3483C2EEE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45" y="4165599"/>
            <a:ext cx="2568745" cy="16884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D9FCD-0E6A-4652-9243-AF3A0640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192751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738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Georgia</vt:lpstr>
      <vt:lpstr>Tw Cen MT</vt:lpstr>
      <vt:lpstr>Office Theme</vt:lpstr>
      <vt:lpstr>US Presidential Elections 2020</vt:lpstr>
      <vt:lpstr>Introduction</vt:lpstr>
      <vt:lpstr>What we did with our data?</vt:lpstr>
      <vt:lpstr>Demographics</vt:lpstr>
      <vt:lpstr>Voting Trends</vt:lpstr>
      <vt:lpstr>Historical Data</vt:lpstr>
      <vt:lpstr>Polls</vt:lpstr>
      <vt:lpstr>Our Graphics</vt:lpstr>
      <vt:lpstr>Demographics</vt:lpstr>
      <vt:lpstr>Voting Trends</vt:lpstr>
      <vt:lpstr>Historical Data</vt:lpstr>
      <vt:lpstr>Polls</vt:lpstr>
      <vt:lpstr>Our Code</vt:lpstr>
      <vt:lpstr>Demographics</vt:lpstr>
      <vt:lpstr>Voting Trends</vt:lpstr>
      <vt:lpstr>Historical Data</vt:lpstr>
      <vt:lpstr>Polls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Presidential Elections 2020</dc:title>
  <dc:creator>Erick Hernández</dc:creator>
  <cp:lastModifiedBy>Jimenez, Rafael</cp:lastModifiedBy>
  <cp:revision>4</cp:revision>
  <dcterms:created xsi:type="dcterms:W3CDTF">2020-10-31T17:04:13Z</dcterms:created>
  <dcterms:modified xsi:type="dcterms:W3CDTF">2020-11-03T14:02:39Z</dcterms:modified>
</cp:coreProperties>
</file>