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3" r:id="rId6"/>
    <p:sldId id="264" r:id="rId7"/>
    <p:sldId id="259" r:id="rId8"/>
    <p:sldId id="260" r:id="rId9"/>
    <p:sldId id="261" r:id="rId10"/>
    <p:sldId id="266" r:id="rId11"/>
    <p:sldId id="267" r:id="rId12"/>
    <p:sldId id="262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412" autoAdjust="0"/>
    <p:restoredTop sz="94660"/>
  </p:normalViewPr>
  <p:slideViewPr>
    <p:cSldViewPr snapToGrid="0">
      <p:cViewPr>
        <p:scale>
          <a:sx n="66" d="100"/>
          <a:sy n="66" d="100"/>
        </p:scale>
        <p:origin x="31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5FD5B-245E-42AB-903C-BEE42E1D6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E74D0-D366-448C-B3A8-6454BC3B9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B9B76-1750-4677-AC44-09CC41C1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5CB7-27B4-43AE-8212-7265101C1175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6CA3E-A948-4C32-A91A-E609BA87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6C00C-AE03-4DBA-93DE-6AC6504A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F542-3858-418A-BA0D-F634E16072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498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5CA1-7E25-40F2-84EA-BFE00EADE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1320B-2F33-4859-82CD-06738D076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16C9D-8E38-4BA8-9E1F-44854E62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5CB7-27B4-43AE-8212-7265101C1175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4B004-2086-4791-B5CD-63D3277B1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A009E-4184-45A7-A2E1-887BCA73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F542-3858-418A-BA0D-F634E16072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714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6CE438-897F-46AC-8F35-113B752A3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9E9CE-9B05-43AD-B360-B568DD66F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AAEA0-BD07-4A76-8E3A-94FEB20F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5CB7-27B4-43AE-8212-7265101C1175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A0144-4205-4977-81C2-046AD94A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582CB-F310-4970-ADC3-08978EAB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F542-3858-418A-BA0D-F634E16072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018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4E2B-7F08-4628-BFE1-605CCCEE1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50D4-C966-48DC-AAF6-E03A6983F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ABC12-B199-4E3B-AD6F-39F34ACA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5CB7-27B4-43AE-8212-7265101C1175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A41D9-1605-41FA-BF2C-7C42E4CE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EB9C1-44D9-494C-87DC-731C6EEA4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F542-3858-418A-BA0D-F634E16072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996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CAD73-7ACB-449E-BE53-1C08AE920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37F60-67D8-4025-BCB6-32619DC38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96D92-0794-48F2-8AD4-471351AB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5CB7-27B4-43AE-8212-7265101C1175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3E049-89C7-4739-9113-69567433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EF037-C0D9-4E80-AD19-4464A294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F542-3858-418A-BA0D-F634E16072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390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A558-9A64-47C2-B192-D3DBB0A3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DC640-7218-4E45-80FF-9F4BA2650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79621-2AA2-4336-A2C4-198A8007D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94EDE-B5B5-4C7C-AED4-D68770C90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5CB7-27B4-43AE-8212-7265101C1175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91884-2D99-4C09-9B43-1C49748D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6FBB1-4516-486D-862C-14C9F7A80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F542-3858-418A-BA0D-F634E16072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80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073D-1B34-41FC-B640-F616FE312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B12C0-C5E0-4C83-99EB-7D0A6B47B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F8873-6EF2-4D05-AE56-6C589093C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186CEC-71CB-4A7B-8FBC-C7F0BBE46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8CE8F-02D8-4248-B536-F2441FA19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7B349-4AB9-4345-9AEA-9894CB35A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5CB7-27B4-43AE-8212-7265101C1175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2C35FE-191A-44A3-9E9D-E4203DF15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377112-BE2C-4857-B694-05ADD2C4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F542-3858-418A-BA0D-F634E16072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320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A0A3-74F2-4CD5-B158-BB69E0A1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E7809-3AA1-4E38-8FE2-72CD4490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5CB7-27B4-43AE-8212-7265101C1175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085E3-A0FF-4EBF-B7A9-97407249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5CE87-DDB4-42FC-9FC9-D6ABBB90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F542-3858-418A-BA0D-F634E16072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455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2C99E8-858C-4731-AD7B-B7791941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5CB7-27B4-43AE-8212-7265101C1175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84728C-024C-400B-95A7-3179A7B34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7ABC2-060A-4EA2-B9F8-A100BA7B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F542-3858-418A-BA0D-F634E16072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428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472C-A0E4-4F2D-941D-FCB984366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27101-5237-4109-8B9E-DF2CA3315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FAB2F-3B20-4F83-AB5F-1F821D1E7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48E0C-ADD0-407A-98CC-096F737F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5CB7-27B4-43AE-8212-7265101C1175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06DD6-F6E6-45C3-9446-56EA3704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E3DDD-2F9C-43C1-8B67-E3DB2842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F542-3858-418A-BA0D-F634E16072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386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7643-D584-4145-BCE1-B0E2FF955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75440-B51C-4E18-A501-5C5467B29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5A8E7-3912-4C6A-83C6-F2B04DAFF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DFF20-A47E-4FD4-BD7B-BC637103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5CB7-27B4-43AE-8212-7265101C1175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8BAD5-1978-4819-8834-1743C5443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320B7-DD9C-43AD-90A2-ABB376D1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F542-3858-418A-BA0D-F634E16072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914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F4FA98-2440-4591-81DF-6B3EDFA20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7043B-6939-493F-A64E-F4B601866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612FB-298A-4212-9C09-F0E008D3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35CB7-27B4-43AE-8212-7265101C1175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1907E-BCA7-4B02-9B4A-49718549A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E82C8-977B-4A65-A48E-568A4637E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0F542-3858-418A-BA0D-F634E16072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973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59E67BD4-ACEE-4799-8BE1-8D90C8F4D8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9" r="655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EE0234E-BF13-421F-B22A-6A4BA9F7D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 Presidential Elections 2020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99AF6C2-2899-41F6-8D08-FB902F339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481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Omicrons Team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A0F6C-ADCB-447E-AA6C-40001FE131C7}"/>
              </a:ext>
            </a:extLst>
          </p:cNvPr>
          <p:cNvSpPr txBox="1"/>
          <p:nvPr/>
        </p:nvSpPr>
        <p:spPr>
          <a:xfrm>
            <a:off x="0" y="6457890"/>
            <a:ext cx="4426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Anonymus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. (Date </a:t>
            </a:r>
            <a:r>
              <a:rPr lang="en-US" sz="1000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unkown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). </a:t>
            </a:r>
            <a:r>
              <a:rPr lang="en-US" sz="1000" dirty="0">
                <a:solidFill>
                  <a:srgbClr val="333333"/>
                </a:solidFill>
                <a:latin typeface="Georgia" panose="02040502050405020303" pitchFamily="18" charset="0"/>
              </a:rPr>
              <a:t>A voting poll with US flag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[Photograph]. </a:t>
            </a:r>
            <a:r>
              <a:rPr lang="en-US" sz="1000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Georgia" panose="02040502050405020303" pitchFamily="18" charset="0"/>
              </a:rPr>
              <a:t>Source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. https://www.infoplease.com/us/government/elections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31329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783E-828D-49D9-835B-9A41D10AF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3C190-89A6-4F65-8268-ECF4A8234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26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7D6CA-DA69-4C32-ABCA-8D55E7A0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23793-9E92-4909-933A-304E18E5E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34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E3E91679-465C-4F2E-AB59-D62A55F4A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78" y="4687348"/>
            <a:ext cx="3077414" cy="2054175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16E33BC5-A8BF-43F2-8ECE-7E8004A37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42" y="49640"/>
            <a:ext cx="3200461" cy="2136308"/>
          </a:xfrm>
          <a:prstGeom prst="rect">
            <a:avLst/>
          </a:prstGeom>
        </p:spPr>
      </p:pic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38E1D9D-B22B-4EF7-A56A-7E2F43962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594" y="3264855"/>
            <a:ext cx="3920148" cy="2613431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891D74D-7C74-4C5C-81E8-77660C45A3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345" y="40809"/>
            <a:ext cx="3174436" cy="2118937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094A368F-085C-416C-834F-5350E4795B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71" y="2404462"/>
            <a:ext cx="3183203" cy="212478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127" y="2300641"/>
            <a:ext cx="4236873" cy="455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97941-9706-4DFC-B249-2DD89090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152" y="2916520"/>
            <a:ext cx="2840391" cy="23093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Polls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1218895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571548"/>
            <a:ext cx="406432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BD9B89C2-7733-4206-B831-0AB1D32723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918" y="49640"/>
            <a:ext cx="3161208" cy="2110106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40636" y="5336249"/>
            <a:ext cx="1892695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21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394A4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88B54-B917-41EC-B09D-F55A92CDB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Introduction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4B4516-89B2-4524-875F-F34EC5921B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2" b="-3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8FAF5-D771-430A-AA06-CD3DD3F1F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endParaRPr lang="en-US" sz="1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</a:rPr>
              <a:t>A Republican, Trump was a businessman and reality television personality from New York City at the time of his 2016 presidential election victory over Democratic nominee Hillary Clinton.</a:t>
            </a:r>
          </a:p>
          <a:p>
            <a:endParaRPr lang="en-US" sz="1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r>
              <a:rPr lang="en-US" sz="1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Joseph Robinette Biden Jr. is an American politician who served as the 47th vice president of the United States in the Obama administration from 2009 to 2017. A member of the Democratic Party, he served as United States Senator for Delaware from 1973 to 2009. </a:t>
            </a:r>
          </a:p>
          <a:p>
            <a:endParaRPr lang="en-US" sz="1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r>
              <a:rPr lang="en-US" sz="1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The winner of the 2020 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presidential election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 is scheduled to be 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inaugurated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 on January 20, 2021.</a:t>
            </a:r>
          </a:p>
          <a:p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141105-2D48-4B4E-928A-A0DEB618721A}"/>
              </a:ext>
            </a:extLst>
          </p:cNvPr>
          <p:cNvSpPr txBox="1"/>
          <p:nvPr/>
        </p:nvSpPr>
        <p:spPr>
          <a:xfrm>
            <a:off x="7556975" y="6165825"/>
            <a:ext cx="4307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BBC. (2020). [The Two Candidates]. [Photograph]. Source. https://www.bbc.com/news/election-us-2020-53785985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166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E6DEB3-67E8-4FE7-B332-691B12624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solidFill>
                  <a:schemeClr val="bg1"/>
                </a:solidFill>
              </a:rPr>
              <a:t>What we did with our data?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22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E5AC-ABE2-4605-B6CB-5C5B38E28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Demographics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7B780C-7991-41C9-8906-4F2B889D7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90330"/>
          </a:xfrm>
        </p:spPr>
        <p:txBody>
          <a:bodyPr>
            <a:normAutofit/>
          </a:bodyPr>
          <a:lstStyle/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analyzed: Total voting population, Gender participation, Race participation, Age Ranges participation.</a:t>
            </a: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the ranges 25 to 44 and 45 to 64 years old, we’ll experience a growth in participation around 1%, while the ranges for 18 to 24 and 65 and over, an almost nil change will be perceived (growth and decrease are no larger than 1% respectively).</a:t>
            </a: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in participation for races include White, White non-Hispanic, Black, Asian and Pacific Islander and Hispanics.</a:t>
            </a: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Predicted change won’t be perceived in this section as no more than 1% would be realized, except for Hispanics.</a:t>
            </a:r>
          </a:p>
        </p:txBody>
      </p:sp>
      <p:pic>
        <p:nvPicPr>
          <p:cNvPr id="7" name="Picture 6" descr="A group of people walking on a city street&#10;&#10;Description automatically generated">
            <a:extLst>
              <a:ext uri="{FF2B5EF4-FFF2-40B4-BE49-F238E27FC236}">
                <a16:creationId xmlns:a16="http://schemas.microsoft.com/office/drawing/2014/main" id="{DCFDAABB-3046-482B-81EA-4D4D9B8D35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3" r="38728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63E8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A8C4D4-6252-4039-8C31-E1F12B16DC1A}"/>
              </a:ext>
            </a:extLst>
          </p:cNvPr>
          <p:cNvSpPr txBox="1"/>
          <p:nvPr/>
        </p:nvSpPr>
        <p:spPr>
          <a:xfrm>
            <a:off x="4982669" y="6488668"/>
            <a:ext cx="6586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Getty Images. [Times Square at night] [Photograph] </a:t>
            </a:r>
            <a:r>
              <a:rPr lang="en-US" sz="900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Daily Mail UK</a:t>
            </a:r>
            <a:r>
              <a:rPr lang="en-US" sz="9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. </a:t>
            </a:r>
            <a:r>
              <a:rPr lang="en-US" sz="900" b="1" i="0" u="sng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https://www.dailymail.co.uk/news/article-8120739/Times-Square-attracts-330k-visitors-day-lies-deserted-New-Yorks-coronavirus-lockdown.html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7832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26A73-DB03-4A34-B0B6-B8D3DD3E62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10"/>
            <a:ext cx="1219199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DE5827-AB92-4188-82F3-88B809DC0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>
            <a:normAutofit/>
          </a:bodyPr>
          <a:lstStyle/>
          <a:p>
            <a:r>
              <a:rPr lang="en-US" sz="4000" dirty="0"/>
              <a:t>Voting Trends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FEE5D-7470-4E64-A2F5-FA1FB5286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936" y="2470248"/>
            <a:ext cx="9484235" cy="3543266"/>
          </a:xfrm>
        </p:spPr>
        <p:txBody>
          <a:bodyPr>
            <a:normAutofit/>
          </a:bodyPr>
          <a:lstStyle/>
          <a:p>
            <a:r>
              <a:rPr lang="en-US" sz="1800" dirty="0"/>
              <a:t>We analyzed the historical average of votes per state for each of the parties, focusing on the six states with the most relevance in terms of electoral votes.</a:t>
            </a:r>
          </a:p>
          <a:p>
            <a:r>
              <a:rPr lang="en-US" sz="1800" dirty="0"/>
              <a:t>By sorting votes per state, applying a mean function, and building a bar graph, results showed the following preferences for each state.</a:t>
            </a:r>
          </a:p>
          <a:p>
            <a:r>
              <a:rPr lang="en-US" sz="1800" dirty="0"/>
              <a:t>- California (55) = Democrat</a:t>
            </a:r>
          </a:p>
          <a:p>
            <a:r>
              <a:rPr lang="en-US" sz="1800" dirty="0"/>
              <a:t>- Texas (38) = Republican</a:t>
            </a:r>
          </a:p>
          <a:p>
            <a:r>
              <a:rPr lang="en-US" sz="1800" dirty="0"/>
              <a:t>- New York (29) = Democrat</a:t>
            </a:r>
          </a:p>
          <a:p>
            <a:r>
              <a:rPr lang="en-US" sz="1800" dirty="0"/>
              <a:t>- Florida (29) = Democrat</a:t>
            </a:r>
          </a:p>
          <a:p>
            <a:r>
              <a:rPr lang="en-US" sz="1800" dirty="0"/>
              <a:t>- Illinois (20) = Democrat</a:t>
            </a:r>
          </a:p>
          <a:p>
            <a:r>
              <a:rPr lang="en-US" sz="1800" dirty="0"/>
              <a:t>- Pennsylvania (20) = Democrat</a:t>
            </a:r>
          </a:p>
          <a:p>
            <a:endParaRPr lang="en-US" sz="1500" dirty="0"/>
          </a:p>
          <a:p>
            <a:endParaRPr lang="en-US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C24C51-D798-47AF-ACF3-8D1A39F18F59}"/>
              </a:ext>
            </a:extLst>
          </p:cNvPr>
          <p:cNvSpPr txBox="1"/>
          <p:nvPr/>
        </p:nvSpPr>
        <p:spPr>
          <a:xfrm>
            <a:off x="0" y="6627158"/>
            <a:ext cx="102461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</a:schemeClr>
                </a:solidFill>
                <a:effectLst/>
                <a:latin typeface="Georgia" panose="02040502050405020303" pitchFamily="18" charset="0"/>
              </a:rPr>
              <a:t>YUSKIKI . (</a:t>
            </a:r>
            <a:r>
              <a:rPr lang="en-US" sz="900" dirty="0">
                <a:solidFill>
                  <a:schemeClr val="tx1">
                    <a:lumMod val="65000"/>
                  </a:schemeClr>
                </a:solidFill>
                <a:latin typeface="Georgia" panose="02040502050405020303" pitchFamily="18" charset="0"/>
              </a:rPr>
              <a:t>2020</a:t>
            </a:r>
            <a:r>
              <a:rPr lang="en-US" sz="900" b="0" i="0" dirty="0">
                <a:solidFill>
                  <a:schemeClr val="tx1">
                    <a:lumMod val="65000"/>
                  </a:schemeClr>
                </a:solidFill>
                <a:effectLst/>
                <a:latin typeface="Georgia" panose="02040502050405020303" pitchFamily="18" charset="0"/>
              </a:rPr>
              <a:t>). States. [Image]. </a:t>
            </a:r>
            <a:r>
              <a:rPr lang="en-US" sz="900" b="0" i="1" dirty="0">
                <a:solidFill>
                  <a:schemeClr val="tx1">
                    <a:lumMod val="65000"/>
                  </a:schemeClr>
                </a:solidFill>
                <a:effectLst/>
                <a:latin typeface="Georgia" panose="02040502050405020303" pitchFamily="18" charset="0"/>
              </a:rPr>
              <a:t>The Atlantic</a:t>
            </a:r>
            <a:r>
              <a:rPr lang="en-US" sz="900" b="0" i="0" dirty="0">
                <a:solidFill>
                  <a:schemeClr val="tx1">
                    <a:lumMod val="65000"/>
                  </a:schemeClr>
                </a:solidFill>
                <a:effectLst/>
                <a:latin typeface="Georgia" panose="02040502050405020303" pitchFamily="18" charset="0"/>
              </a:rPr>
              <a:t>. https://www.theatlantic.com/politics/archive/2020/03/how-republicans-and-democrats-think-about-coronavirus/608395/</a:t>
            </a:r>
            <a:endParaRPr lang="en-US" sz="9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99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A8144-4B61-4921-8106-5359AACA3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/>
              <a:t>Historical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0D7F0-1258-4395-96FF-2B57277B2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pPr algn="just"/>
            <a:r>
              <a:rPr lang="en-US" sz="1800" dirty="0"/>
              <a:t>When we looked at the historical data for the last 11 years (1976-2016), we can tell the level of participation thru the course of the last years has been increased.</a:t>
            </a:r>
          </a:p>
          <a:p>
            <a:pPr algn="just"/>
            <a:r>
              <a:rPr lang="en-US" sz="1800" dirty="0"/>
              <a:t>Based only on the vote count in which Republican party has won 5 out of the 11 US elections, leaving 6 to Democrats.</a:t>
            </a:r>
          </a:p>
          <a:p>
            <a:pPr algn="just"/>
            <a:r>
              <a:rPr lang="en-US" sz="1800" dirty="0"/>
              <a:t>We observed the volume of votes does not always tell the winner of the election; it will depend on which state those votes were registered. This has a strong relationship with the US Electoral college system where each state gets a certain number of electors.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4648C-826D-425B-9CBF-5ED733E00A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" r="2220" b="-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11B3C0-9580-43E5-92E1-74EDEC66C3AA}"/>
              </a:ext>
            </a:extLst>
          </p:cNvPr>
          <p:cNvSpPr txBox="1"/>
          <p:nvPr/>
        </p:nvSpPr>
        <p:spPr>
          <a:xfrm>
            <a:off x="0" y="6627168"/>
            <a:ext cx="717430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Getty Images . (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2020</a:t>
            </a:r>
            <a:r>
              <a:rPr lang="en-US" sz="900" b="0" i="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). Wife Guys?. [Image]. </a:t>
            </a:r>
            <a:r>
              <a:rPr lang="en-US" sz="900" b="0" i="1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The Cut</a:t>
            </a:r>
            <a:r>
              <a:rPr lang="en-US" sz="900" b="0" i="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. https://www.thecut.com/2019/06/u-s-president-wife-guys.html</a:t>
            </a:r>
            <a:endParaRPr lang="en-US" sz="9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478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person, suit, looking&#10;&#10;Description automatically generated">
            <a:extLst>
              <a:ext uri="{FF2B5EF4-FFF2-40B4-BE49-F238E27FC236}">
                <a16:creationId xmlns:a16="http://schemas.microsoft.com/office/drawing/2014/main" id="{24C17D4E-5D4D-4887-B48E-BC9B3D2792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6" r="28721"/>
          <a:stretch/>
        </p:blipFill>
        <p:spPr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0733F-24A2-4E05-AD2B-05615580E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35" y="740263"/>
            <a:ext cx="4819952" cy="1325563"/>
          </a:xfrm>
        </p:spPr>
        <p:txBody>
          <a:bodyPr>
            <a:normAutofit/>
          </a:bodyPr>
          <a:lstStyle/>
          <a:p>
            <a:r>
              <a:rPr lang="en-US" dirty="0"/>
              <a:t>Polls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89733-F52F-41A7-8904-7A759484D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416" y="2276896"/>
            <a:ext cx="4819951" cy="3181684"/>
          </a:xfrm>
        </p:spPr>
        <p:txBody>
          <a:bodyPr anchor="t">
            <a:normAutofit/>
          </a:bodyPr>
          <a:lstStyle/>
          <a:p>
            <a:r>
              <a:rPr lang="en-US" sz="1800" dirty="0"/>
              <a:t>We can perceive significant changes in public preferences over the months preceding the election.</a:t>
            </a:r>
          </a:p>
          <a:p>
            <a:r>
              <a:rPr lang="en-US" sz="1800" dirty="0"/>
              <a:t>When we compare the polls with the election result, we realize that these are not a determinant, due to the American election system</a:t>
            </a:r>
          </a:p>
          <a:p>
            <a:r>
              <a:rPr lang="en-US" sz="1800" dirty="0"/>
              <a:t>2020 shows the biggest separation between candidates (almost 10 points) in the last 20 years (Presidential Elections since 2000). </a:t>
            </a:r>
            <a:endParaRPr lang="es-MX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C5958-24A2-40A8-BD1A-22EF3AB01B2D}"/>
              </a:ext>
            </a:extLst>
          </p:cNvPr>
          <p:cNvSpPr txBox="1"/>
          <p:nvPr/>
        </p:nvSpPr>
        <p:spPr>
          <a:xfrm>
            <a:off x="7009896" y="6340416"/>
            <a:ext cx="512495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Scott Olson</a:t>
            </a:r>
            <a:r>
              <a:rPr lang="en-US" sz="900" b="0" i="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. (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2020</a:t>
            </a:r>
            <a:r>
              <a:rPr lang="en-US" sz="900" b="0" i="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). Residents vote at a polling place on Oct. 20, 2020. [Photograph]. </a:t>
            </a:r>
            <a:r>
              <a:rPr lang="en-US" sz="900" b="0" i="1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Pew Research Center</a:t>
            </a:r>
            <a:r>
              <a:rPr lang="en-US" sz="900" b="0" i="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. https://www.pewresearch.org/fact-tank/2020/10/29/what-we-can-trust-2020-election-polls-to-tell-us/</a:t>
            </a:r>
            <a:endParaRPr lang="en-US" sz="9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48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54DD2-18BF-40EF-B16A-820F60D52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4948" y="717224"/>
            <a:ext cx="6151074" cy="2154370"/>
          </a:xfrm>
        </p:spPr>
        <p:txBody>
          <a:bodyPr anchor="b">
            <a:normAutofit/>
          </a:bodyPr>
          <a:lstStyle/>
          <a:p>
            <a:pPr algn="r"/>
            <a:r>
              <a:rPr lang="es-MX" sz="4800">
                <a:solidFill>
                  <a:schemeClr val="bg1"/>
                </a:solidFill>
              </a:rPr>
              <a:t>Our Code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FBD899E-C1B7-4D64-90F8-E5F989B94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0607" y="4214848"/>
            <a:ext cx="3842778" cy="489643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Screenshots and Output files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C8A451-B6C1-4CB1-95FC-2DBDEC61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068597"/>
            <a:ext cx="7486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39DD6-1CCF-48C6-AF10-B70187930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60607" y="4859086"/>
            <a:ext cx="58313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989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D9FCD-0E6A-4652-9243-AF3A0640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62302-5C18-4D94-A49E-091F66ECB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751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698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Georgia</vt:lpstr>
      <vt:lpstr>Tw Cen MT</vt:lpstr>
      <vt:lpstr>Office Theme</vt:lpstr>
      <vt:lpstr>US Presidential Elections 2020</vt:lpstr>
      <vt:lpstr>Introduction</vt:lpstr>
      <vt:lpstr>What we did with our data?</vt:lpstr>
      <vt:lpstr>Demographics</vt:lpstr>
      <vt:lpstr>Voting Trends</vt:lpstr>
      <vt:lpstr>Historical Data</vt:lpstr>
      <vt:lpstr>Polls</vt:lpstr>
      <vt:lpstr>Our Code</vt:lpstr>
      <vt:lpstr>Demographics</vt:lpstr>
      <vt:lpstr>Voting Trends</vt:lpstr>
      <vt:lpstr>Historical Data</vt:lpstr>
      <vt:lpstr>Polls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Presidential Elections 2020</dc:title>
  <dc:creator>Erick Hernández</dc:creator>
  <cp:lastModifiedBy>Erick Hernández</cp:lastModifiedBy>
  <cp:revision>2</cp:revision>
  <dcterms:created xsi:type="dcterms:W3CDTF">2020-10-30T03:11:35Z</dcterms:created>
  <dcterms:modified xsi:type="dcterms:W3CDTF">2020-10-30T03:26:08Z</dcterms:modified>
</cp:coreProperties>
</file>