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sldIdLst>
    <p:sldId id="344" r:id="rId2"/>
    <p:sldId id="604" r:id="rId3"/>
    <p:sldId id="256" r:id="rId4"/>
    <p:sldId id="577" r:id="rId5"/>
    <p:sldId id="573" r:id="rId6"/>
    <p:sldId id="536" r:id="rId7"/>
    <p:sldId id="293" r:id="rId8"/>
    <p:sldId id="281" r:id="rId9"/>
    <p:sldId id="595" r:id="rId10"/>
    <p:sldId id="599" r:id="rId11"/>
    <p:sldId id="600" r:id="rId12"/>
    <p:sldId id="601" r:id="rId13"/>
    <p:sldId id="602" r:id="rId14"/>
    <p:sldId id="568" r:id="rId15"/>
    <p:sldId id="569" r:id="rId16"/>
    <p:sldId id="593" r:id="rId17"/>
    <p:sldId id="575" r:id="rId18"/>
    <p:sldId id="585" r:id="rId19"/>
    <p:sldId id="591" r:id="rId20"/>
    <p:sldId id="598" r:id="rId21"/>
    <p:sldId id="592" r:id="rId22"/>
    <p:sldId id="510" r:id="rId23"/>
    <p:sldId id="511" r:id="rId24"/>
    <p:sldId id="512" r:id="rId25"/>
    <p:sldId id="541" r:id="rId26"/>
    <p:sldId id="552" r:id="rId27"/>
    <p:sldId id="553" r:id="rId28"/>
    <p:sldId id="554" r:id="rId29"/>
    <p:sldId id="502" r:id="rId30"/>
    <p:sldId id="519" r:id="rId31"/>
    <p:sldId id="567" r:id="rId32"/>
    <p:sldId id="542" r:id="rId33"/>
    <p:sldId id="597" r:id="rId34"/>
    <p:sldId id="508" r:id="rId35"/>
    <p:sldId id="496" r:id="rId36"/>
    <p:sldId id="520" r:id="rId37"/>
    <p:sldId id="521" r:id="rId38"/>
    <p:sldId id="522" r:id="rId39"/>
    <p:sldId id="523" r:id="rId40"/>
    <p:sldId id="540" r:id="rId41"/>
    <p:sldId id="557" r:id="rId42"/>
    <p:sldId id="558" r:id="rId43"/>
    <p:sldId id="538" r:id="rId44"/>
    <p:sldId id="586" r:id="rId45"/>
    <p:sldId id="560" r:id="rId46"/>
    <p:sldId id="603" r:id="rId47"/>
    <p:sldId id="543" r:id="rId48"/>
    <p:sldId id="375"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99"/>
    <a:srgbClr val="0099CC"/>
    <a:srgbClr val="00FF00"/>
    <a:srgbClr val="00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59" autoAdjust="0"/>
  </p:normalViewPr>
  <p:slideViewPr>
    <p:cSldViewPr>
      <p:cViewPr varScale="1">
        <p:scale>
          <a:sx n="70" d="100"/>
          <a:sy n="70" d="100"/>
        </p:scale>
        <p:origin x="1277" y="4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998166E-6CC9-4646-9065-04C867E2BBAC}" type="slidenum">
              <a:rPr lang="en-US"/>
              <a:pPr>
                <a:defRPr/>
              </a:pPr>
              <a:t>‹#›</a:t>
            </a:fld>
            <a:endParaRPr lang="en-US" dirty="0"/>
          </a:p>
        </p:txBody>
      </p:sp>
    </p:spTree>
    <p:extLst>
      <p:ext uri="{BB962C8B-B14F-4D97-AF65-F5344CB8AC3E}">
        <p14:creationId xmlns:p14="http://schemas.microsoft.com/office/powerpoint/2010/main" val="639619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3</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1119815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30</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153728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31</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872139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B42AF4B-0437-4804-895D-B90AC69B0C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BCCAD8-AFCE-4CFD-8AF4-6B6DF9A9AAF0}" type="slidenum">
              <a:rPr lang="en-US" altLang="en-US" sz="1200"/>
              <a:pPr/>
              <a:t>36</a:t>
            </a:fld>
            <a:endParaRPr lang="en-US" altLang="en-US" sz="1200" dirty="0"/>
          </a:p>
        </p:txBody>
      </p:sp>
      <p:sp>
        <p:nvSpPr>
          <p:cNvPr id="20483" name="Rectangle 2">
            <a:extLst>
              <a:ext uri="{FF2B5EF4-FFF2-40B4-BE49-F238E27FC236}">
                <a16:creationId xmlns:a16="http://schemas.microsoft.com/office/drawing/2014/main" id="{2F15BA1B-34C0-4CC3-A6A9-7735591F7AB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B1C46FB-0760-4544-BB26-A91F76D7EE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1823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B42AF4B-0437-4804-895D-B90AC69B0C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BCCAD8-AFCE-4CFD-8AF4-6B6DF9A9AAF0}" type="slidenum">
              <a:rPr lang="en-US" altLang="en-US" sz="1200"/>
              <a:pPr/>
              <a:t>37</a:t>
            </a:fld>
            <a:endParaRPr lang="en-US" altLang="en-US" sz="1200" dirty="0"/>
          </a:p>
        </p:txBody>
      </p:sp>
      <p:sp>
        <p:nvSpPr>
          <p:cNvPr id="20483" name="Rectangle 2">
            <a:extLst>
              <a:ext uri="{FF2B5EF4-FFF2-40B4-BE49-F238E27FC236}">
                <a16:creationId xmlns:a16="http://schemas.microsoft.com/office/drawing/2014/main" id="{2F15BA1B-34C0-4CC3-A6A9-7735591F7AB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B1C46FB-0760-4544-BB26-A91F76D7EE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8149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B42AF4B-0437-4804-895D-B90AC69B0C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BCCAD8-AFCE-4CFD-8AF4-6B6DF9A9AAF0}" type="slidenum">
              <a:rPr lang="en-US" altLang="en-US" sz="1200"/>
              <a:pPr/>
              <a:t>38</a:t>
            </a:fld>
            <a:endParaRPr lang="en-US" altLang="en-US" sz="1200" dirty="0"/>
          </a:p>
        </p:txBody>
      </p:sp>
      <p:sp>
        <p:nvSpPr>
          <p:cNvPr id="20483" name="Rectangle 2">
            <a:extLst>
              <a:ext uri="{FF2B5EF4-FFF2-40B4-BE49-F238E27FC236}">
                <a16:creationId xmlns:a16="http://schemas.microsoft.com/office/drawing/2014/main" id="{2F15BA1B-34C0-4CC3-A6A9-7735591F7AB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B1C46FB-0760-4544-BB26-A91F76D7EE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814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B42AF4B-0437-4804-895D-B90AC69B0C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BCCAD8-AFCE-4CFD-8AF4-6B6DF9A9AAF0}" type="slidenum">
              <a:rPr lang="en-US" altLang="en-US" sz="1200"/>
              <a:pPr/>
              <a:t>39</a:t>
            </a:fld>
            <a:endParaRPr lang="en-US" altLang="en-US" sz="1200" dirty="0"/>
          </a:p>
        </p:txBody>
      </p:sp>
      <p:sp>
        <p:nvSpPr>
          <p:cNvPr id="20483" name="Rectangle 2">
            <a:extLst>
              <a:ext uri="{FF2B5EF4-FFF2-40B4-BE49-F238E27FC236}">
                <a16:creationId xmlns:a16="http://schemas.microsoft.com/office/drawing/2014/main" id="{2F15BA1B-34C0-4CC3-A6A9-7735591F7AB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B1C46FB-0760-4544-BB26-A91F76D7EE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8149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998166E-6CC9-4646-9065-04C867E2BBAC}" type="slidenum">
              <a:rPr lang="en-US" smtClean="0"/>
              <a:pPr>
                <a:defRPr/>
              </a:pPr>
              <a:t>48</a:t>
            </a:fld>
            <a:endParaRPr lang="en-US" dirty="0"/>
          </a:p>
        </p:txBody>
      </p:sp>
    </p:spTree>
    <p:extLst>
      <p:ext uri="{BB962C8B-B14F-4D97-AF65-F5344CB8AC3E}">
        <p14:creationId xmlns:p14="http://schemas.microsoft.com/office/powerpoint/2010/main" val="206859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4</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200758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6</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292014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998166E-6CC9-4646-9065-04C867E2BBAC}" type="slidenum">
              <a:rPr lang="en-US" smtClean="0"/>
              <a:pPr>
                <a:defRPr/>
              </a:pPr>
              <a:t>7</a:t>
            </a:fld>
            <a:endParaRPr lang="en-US" dirty="0"/>
          </a:p>
        </p:txBody>
      </p:sp>
    </p:spTree>
    <p:extLst>
      <p:ext uri="{BB962C8B-B14F-4D97-AF65-F5344CB8AC3E}">
        <p14:creationId xmlns:p14="http://schemas.microsoft.com/office/powerpoint/2010/main" val="3076912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Bowl 2021</a:t>
            </a:r>
          </a:p>
        </p:txBody>
      </p:sp>
      <p:sp>
        <p:nvSpPr>
          <p:cNvPr id="4" name="Slide Number Placeholder 3"/>
          <p:cNvSpPr>
            <a:spLocks noGrp="1"/>
          </p:cNvSpPr>
          <p:nvPr>
            <p:ph type="sldNum" sz="quarter" idx="5"/>
          </p:nvPr>
        </p:nvSpPr>
        <p:spPr/>
        <p:txBody>
          <a:bodyPr/>
          <a:lstStyle/>
          <a:p>
            <a:pPr>
              <a:defRPr/>
            </a:pPr>
            <a:fld id="{7998166E-6CC9-4646-9065-04C867E2BBAC}" type="slidenum">
              <a:rPr lang="en-US" smtClean="0"/>
              <a:pPr>
                <a:defRPr/>
              </a:pPr>
              <a:t>20</a:t>
            </a:fld>
            <a:endParaRPr lang="en-US" dirty="0"/>
          </a:p>
        </p:txBody>
      </p:sp>
    </p:spTree>
    <p:extLst>
      <p:ext uri="{BB962C8B-B14F-4D97-AF65-F5344CB8AC3E}">
        <p14:creationId xmlns:p14="http://schemas.microsoft.com/office/powerpoint/2010/main" val="3390299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23</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153728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24</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153728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25</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3676218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07CC38-457A-4B1B-92F5-4FE487EF210C}" type="slidenum">
              <a:rPr lang="en-US" altLang="en-US" sz="1200" smtClean="0"/>
              <a:pPr/>
              <a:t>29</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Sections 2.5 – 2.8</a:t>
            </a:r>
          </a:p>
        </p:txBody>
      </p:sp>
    </p:spTree>
    <p:extLst>
      <p:ext uri="{BB962C8B-B14F-4D97-AF65-F5344CB8AC3E}">
        <p14:creationId xmlns:p14="http://schemas.microsoft.com/office/powerpoint/2010/main" val="153728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6" name="Rectangle 6"/>
          <p:cNvSpPr>
            <a:spLocks noGrp="1" noChangeArrowheads="1"/>
          </p:cNvSpPr>
          <p:nvPr>
            <p:ph type="sldNum" sz="quarter" idx="12"/>
          </p:nvPr>
        </p:nvSpPr>
        <p:spPr>
          <a:ln/>
        </p:spPr>
        <p:txBody>
          <a:bodyPr/>
          <a:lstStyle>
            <a:lvl1pPr>
              <a:defRPr/>
            </a:lvl1pPr>
          </a:lstStyle>
          <a:p>
            <a:pPr>
              <a:defRPr/>
            </a:pPr>
            <a:fld id="{00B495C7-4B6C-4EED-A18F-1E47CCA96E33}" type="slidenum">
              <a:rPr lang="en-US"/>
              <a:pPr>
                <a:defRPr/>
              </a:pPr>
              <a:t>‹#›</a:t>
            </a:fld>
            <a:endParaRPr lang="en-US" dirty="0"/>
          </a:p>
        </p:txBody>
      </p:sp>
    </p:spTree>
    <p:extLst>
      <p:ext uri="{BB962C8B-B14F-4D97-AF65-F5344CB8AC3E}">
        <p14:creationId xmlns:p14="http://schemas.microsoft.com/office/powerpoint/2010/main" val="214505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6" name="Rectangle 6"/>
          <p:cNvSpPr>
            <a:spLocks noGrp="1" noChangeArrowheads="1"/>
          </p:cNvSpPr>
          <p:nvPr>
            <p:ph type="sldNum" sz="quarter" idx="12"/>
          </p:nvPr>
        </p:nvSpPr>
        <p:spPr>
          <a:ln/>
        </p:spPr>
        <p:txBody>
          <a:bodyPr/>
          <a:lstStyle>
            <a:lvl1pPr>
              <a:defRPr/>
            </a:lvl1pPr>
          </a:lstStyle>
          <a:p>
            <a:pPr>
              <a:defRPr/>
            </a:pPr>
            <a:fld id="{77FA5071-0C16-48A4-97F8-B12A515306EF}" type="slidenum">
              <a:rPr lang="en-US"/>
              <a:pPr>
                <a:defRPr/>
              </a:pPr>
              <a:t>‹#›</a:t>
            </a:fld>
            <a:endParaRPr lang="en-US" dirty="0"/>
          </a:p>
        </p:txBody>
      </p:sp>
    </p:spTree>
    <p:extLst>
      <p:ext uri="{BB962C8B-B14F-4D97-AF65-F5344CB8AC3E}">
        <p14:creationId xmlns:p14="http://schemas.microsoft.com/office/powerpoint/2010/main" val="403792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6" name="Rectangle 6"/>
          <p:cNvSpPr>
            <a:spLocks noGrp="1" noChangeArrowheads="1"/>
          </p:cNvSpPr>
          <p:nvPr>
            <p:ph type="sldNum" sz="quarter" idx="12"/>
          </p:nvPr>
        </p:nvSpPr>
        <p:spPr>
          <a:ln/>
        </p:spPr>
        <p:txBody>
          <a:bodyPr/>
          <a:lstStyle>
            <a:lvl1pPr>
              <a:defRPr/>
            </a:lvl1pPr>
          </a:lstStyle>
          <a:p>
            <a:pPr>
              <a:defRPr/>
            </a:pPr>
            <a:fld id="{794CB5B7-E87B-4022-A10A-2746F13D1628}" type="slidenum">
              <a:rPr lang="en-US"/>
              <a:pPr>
                <a:defRPr/>
              </a:pPr>
              <a:t>‹#›</a:t>
            </a:fld>
            <a:endParaRPr lang="en-US" dirty="0"/>
          </a:p>
        </p:txBody>
      </p:sp>
    </p:spTree>
    <p:extLst>
      <p:ext uri="{BB962C8B-B14F-4D97-AF65-F5344CB8AC3E}">
        <p14:creationId xmlns:p14="http://schemas.microsoft.com/office/powerpoint/2010/main" val="143043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6" name="Rectangle 6"/>
          <p:cNvSpPr>
            <a:spLocks noGrp="1" noChangeArrowheads="1"/>
          </p:cNvSpPr>
          <p:nvPr>
            <p:ph type="sldNum" sz="quarter" idx="12"/>
          </p:nvPr>
        </p:nvSpPr>
        <p:spPr>
          <a:ln/>
        </p:spPr>
        <p:txBody>
          <a:bodyPr/>
          <a:lstStyle>
            <a:lvl1pPr>
              <a:defRPr/>
            </a:lvl1pPr>
          </a:lstStyle>
          <a:p>
            <a:pPr>
              <a:defRPr/>
            </a:pPr>
            <a:fld id="{8A33AE2C-524E-437E-BF75-946230CEE0D8}" type="slidenum">
              <a:rPr lang="en-US"/>
              <a:pPr>
                <a:defRPr/>
              </a:pPr>
              <a:t>‹#›</a:t>
            </a:fld>
            <a:endParaRPr lang="en-US" dirty="0"/>
          </a:p>
        </p:txBody>
      </p:sp>
    </p:spTree>
    <p:extLst>
      <p:ext uri="{BB962C8B-B14F-4D97-AF65-F5344CB8AC3E}">
        <p14:creationId xmlns:p14="http://schemas.microsoft.com/office/powerpoint/2010/main" val="189568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6" name="Rectangle 6"/>
          <p:cNvSpPr>
            <a:spLocks noGrp="1" noChangeArrowheads="1"/>
          </p:cNvSpPr>
          <p:nvPr>
            <p:ph type="sldNum" sz="quarter" idx="12"/>
          </p:nvPr>
        </p:nvSpPr>
        <p:spPr>
          <a:ln/>
        </p:spPr>
        <p:txBody>
          <a:bodyPr/>
          <a:lstStyle>
            <a:lvl1pPr>
              <a:defRPr/>
            </a:lvl1pPr>
          </a:lstStyle>
          <a:p>
            <a:pPr>
              <a:defRPr/>
            </a:pPr>
            <a:fld id="{01993380-9EB5-4641-AAE5-CCB89F51A7EF}" type="slidenum">
              <a:rPr lang="en-US"/>
              <a:pPr>
                <a:defRPr/>
              </a:pPr>
              <a:t>‹#›</a:t>
            </a:fld>
            <a:endParaRPr lang="en-US" dirty="0"/>
          </a:p>
        </p:txBody>
      </p:sp>
    </p:spTree>
    <p:extLst>
      <p:ext uri="{BB962C8B-B14F-4D97-AF65-F5344CB8AC3E}">
        <p14:creationId xmlns:p14="http://schemas.microsoft.com/office/powerpoint/2010/main" val="294797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7" name="Rectangle 6"/>
          <p:cNvSpPr>
            <a:spLocks noGrp="1" noChangeArrowheads="1"/>
          </p:cNvSpPr>
          <p:nvPr>
            <p:ph type="sldNum" sz="quarter" idx="12"/>
          </p:nvPr>
        </p:nvSpPr>
        <p:spPr>
          <a:ln/>
        </p:spPr>
        <p:txBody>
          <a:bodyPr/>
          <a:lstStyle>
            <a:lvl1pPr>
              <a:defRPr/>
            </a:lvl1pPr>
          </a:lstStyle>
          <a:p>
            <a:pPr>
              <a:defRPr/>
            </a:pPr>
            <a:fld id="{0104BD2B-CD5E-42DF-BC84-551178DDE138}" type="slidenum">
              <a:rPr lang="en-US"/>
              <a:pPr>
                <a:defRPr/>
              </a:pPr>
              <a:t>‹#›</a:t>
            </a:fld>
            <a:endParaRPr lang="en-US" dirty="0"/>
          </a:p>
        </p:txBody>
      </p:sp>
    </p:spTree>
    <p:extLst>
      <p:ext uri="{BB962C8B-B14F-4D97-AF65-F5344CB8AC3E}">
        <p14:creationId xmlns:p14="http://schemas.microsoft.com/office/powerpoint/2010/main" val="285721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9" name="Rectangle 6"/>
          <p:cNvSpPr>
            <a:spLocks noGrp="1" noChangeArrowheads="1"/>
          </p:cNvSpPr>
          <p:nvPr>
            <p:ph type="sldNum" sz="quarter" idx="12"/>
          </p:nvPr>
        </p:nvSpPr>
        <p:spPr>
          <a:ln/>
        </p:spPr>
        <p:txBody>
          <a:bodyPr/>
          <a:lstStyle>
            <a:lvl1pPr>
              <a:defRPr/>
            </a:lvl1pPr>
          </a:lstStyle>
          <a:p>
            <a:pPr>
              <a:defRPr/>
            </a:pPr>
            <a:fld id="{6B08FB07-6DF7-4360-AEFE-2AE20197D9FA}" type="slidenum">
              <a:rPr lang="en-US"/>
              <a:pPr>
                <a:defRPr/>
              </a:pPr>
              <a:t>‹#›</a:t>
            </a:fld>
            <a:endParaRPr lang="en-US" dirty="0"/>
          </a:p>
        </p:txBody>
      </p:sp>
    </p:spTree>
    <p:extLst>
      <p:ext uri="{BB962C8B-B14F-4D97-AF65-F5344CB8AC3E}">
        <p14:creationId xmlns:p14="http://schemas.microsoft.com/office/powerpoint/2010/main" val="233443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5" name="Rectangle 6"/>
          <p:cNvSpPr>
            <a:spLocks noGrp="1" noChangeArrowheads="1"/>
          </p:cNvSpPr>
          <p:nvPr>
            <p:ph type="sldNum" sz="quarter" idx="12"/>
          </p:nvPr>
        </p:nvSpPr>
        <p:spPr>
          <a:ln/>
        </p:spPr>
        <p:txBody>
          <a:bodyPr/>
          <a:lstStyle>
            <a:lvl1pPr>
              <a:defRPr/>
            </a:lvl1pPr>
          </a:lstStyle>
          <a:p>
            <a:pPr>
              <a:defRPr/>
            </a:pPr>
            <a:fld id="{579F36CC-764F-4787-8382-D4175AFBFDF2}" type="slidenum">
              <a:rPr lang="en-US"/>
              <a:pPr>
                <a:defRPr/>
              </a:pPr>
              <a:t>‹#›</a:t>
            </a:fld>
            <a:endParaRPr lang="en-US" dirty="0"/>
          </a:p>
        </p:txBody>
      </p:sp>
    </p:spTree>
    <p:extLst>
      <p:ext uri="{BB962C8B-B14F-4D97-AF65-F5344CB8AC3E}">
        <p14:creationId xmlns:p14="http://schemas.microsoft.com/office/powerpoint/2010/main" val="5510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4" name="Rectangle 6"/>
          <p:cNvSpPr>
            <a:spLocks noGrp="1" noChangeArrowheads="1"/>
          </p:cNvSpPr>
          <p:nvPr>
            <p:ph type="sldNum" sz="quarter" idx="12"/>
          </p:nvPr>
        </p:nvSpPr>
        <p:spPr>
          <a:ln/>
        </p:spPr>
        <p:txBody>
          <a:bodyPr/>
          <a:lstStyle>
            <a:lvl1pPr>
              <a:defRPr/>
            </a:lvl1pPr>
          </a:lstStyle>
          <a:p>
            <a:pPr>
              <a:defRPr/>
            </a:pPr>
            <a:fld id="{A05A2062-D5BA-470F-86BD-27A39B557280}" type="slidenum">
              <a:rPr lang="en-US"/>
              <a:pPr>
                <a:defRPr/>
              </a:pPr>
              <a:t>‹#›</a:t>
            </a:fld>
            <a:endParaRPr lang="en-US" dirty="0"/>
          </a:p>
        </p:txBody>
      </p:sp>
    </p:spTree>
    <p:extLst>
      <p:ext uri="{BB962C8B-B14F-4D97-AF65-F5344CB8AC3E}">
        <p14:creationId xmlns:p14="http://schemas.microsoft.com/office/powerpoint/2010/main" val="221892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7" name="Rectangle 6"/>
          <p:cNvSpPr>
            <a:spLocks noGrp="1" noChangeArrowheads="1"/>
          </p:cNvSpPr>
          <p:nvPr>
            <p:ph type="sldNum" sz="quarter" idx="12"/>
          </p:nvPr>
        </p:nvSpPr>
        <p:spPr>
          <a:ln/>
        </p:spPr>
        <p:txBody>
          <a:bodyPr/>
          <a:lstStyle>
            <a:lvl1pPr>
              <a:defRPr/>
            </a:lvl1pPr>
          </a:lstStyle>
          <a:p>
            <a:pPr>
              <a:defRPr/>
            </a:pPr>
            <a:fld id="{177412C9-9DF4-4987-B2B4-7CB48A0A17E9}" type="slidenum">
              <a:rPr lang="en-US"/>
              <a:pPr>
                <a:defRPr/>
              </a:pPr>
              <a:t>‹#›</a:t>
            </a:fld>
            <a:endParaRPr lang="en-US" dirty="0"/>
          </a:p>
        </p:txBody>
      </p:sp>
    </p:spTree>
    <p:extLst>
      <p:ext uri="{BB962C8B-B14F-4D97-AF65-F5344CB8AC3E}">
        <p14:creationId xmlns:p14="http://schemas.microsoft.com/office/powerpoint/2010/main" val="53565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Week1: Wednesday</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UWP - Qi Yang</a:t>
            </a:r>
          </a:p>
        </p:txBody>
      </p:sp>
      <p:sp>
        <p:nvSpPr>
          <p:cNvPr id="7" name="Rectangle 6"/>
          <p:cNvSpPr>
            <a:spLocks noGrp="1" noChangeArrowheads="1"/>
          </p:cNvSpPr>
          <p:nvPr>
            <p:ph type="sldNum" sz="quarter" idx="12"/>
          </p:nvPr>
        </p:nvSpPr>
        <p:spPr>
          <a:ln/>
        </p:spPr>
        <p:txBody>
          <a:bodyPr/>
          <a:lstStyle>
            <a:lvl1pPr>
              <a:defRPr/>
            </a:lvl1pPr>
          </a:lstStyle>
          <a:p>
            <a:pPr>
              <a:defRPr/>
            </a:pPr>
            <a:fld id="{F62A811B-8ABE-4E25-96B3-07486AAD755A}" type="slidenum">
              <a:rPr lang="en-US"/>
              <a:pPr>
                <a:defRPr/>
              </a:pPr>
              <a:t>‹#›</a:t>
            </a:fld>
            <a:endParaRPr lang="en-US" dirty="0"/>
          </a:p>
        </p:txBody>
      </p:sp>
    </p:spTree>
    <p:extLst>
      <p:ext uri="{BB962C8B-B14F-4D97-AF65-F5344CB8AC3E}">
        <p14:creationId xmlns:p14="http://schemas.microsoft.com/office/powerpoint/2010/main" val="98342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dirty="0"/>
              <a:t>Week1: Wednesday</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dirty="0"/>
              <a:t>UWP - Qi Yang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12AD2EC-FD85-450E-8936-0D31245699E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4B0F-DCAA-4819-AA56-16880A2C7D5D}"/>
              </a:ext>
            </a:extLst>
          </p:cNvPr>
          <p:cNvSpPr>
            <a:spLocks noGrp="1"/>
          </p:cNvSpPr>
          <p:nvPr>
            <p:ph type="title"/>
          </p:nvPr>
        </p:nvSpPr>
        <p:spPr>
          <a:xfrm>
            <a:off x="76200" y="533400"/>
            <a:ext cx="8991600" cy="1143000"/>
          </a:xfrm>
        </p:spPr>
        <p:txBody>
          <a:bodyPr/>
          <a:lstStyle/>
          <a:p>
            <a:r>
              <a:rPr lang="en-US" dirty="0"/>
              <a:t>SJSU CS 46A</a:t>
            </a:r>
            <a:br>
              <a:rPr lang="en-US" dirty="0"/>
            </a:br>
            <a:r>
              <a:rPr lang="en-US" dirty="0"/>
              <a:t>Introduction to Programming</a:t>
            </a:r>
          </a:p>
        </p:txBody>
      </p:sp>
      <p:sp>
        <p:nvSpPr>
          <p:cNvPr id="3" name="Content Placeholder 2">
            <a:extLst>
              <a:ext uri="{FF2B5EF4-FFF2-40B4-BE49-F238E27FC236}">
                <a16:creationId xmlns:a16="http://schemas.microsoft.com/office/drawing/2014/main" id="{1B0AE3F4-DB5D-44DA-8D26-A937BE12E95D}"/>
              </a:ext>
            </a:extLst>
          </p:cNvPr>
          <p:cNvSpPr>
            <a:spLocks noGrp="1"/>
          </p:cNvSpPr>
          <p:nvPr>
            <p:ph idx="1"/>
          </p:nvPr>
        </p:nvSpPr>
        <p:spPr>
          <a:xfrm>
            <a:off x="1447800" y="2057400"/>
            <a:ext cx="6934200" cy="3581400"/>
          </a:xfrm>
        </p:spPr>
        <p:txBody>
          <a:bodyPr/>
          <a:lstStyle/>
          <a:p>
            <a:pPr marL="0" indent="0">
              <a:buNone/>
            </a:pPr>
            <a:r>
              <a:rPr lang="en-US" dirty="0"/>
              <a:t>When you come in</a:t>
            </a:r>
          </a:p>
          <a:p>
            <a:r>
              <a:rPr lang="en-US" dirty="0"/>
              <a:t>Open Canvas</a:t>
            </a:r>
          </a:p>
          <a:p>
            <a:r>
              <a:rPr lang="en-US" dirty="0"/>
              <a:t>Download Exam1Review.pptx</a:t>
            </a:r>
          </a:p>
          <a:p>
            <a:r>
              <a:rPr lang="en-US" dirty="0"/>
              <a:t>No </a:t>
            </a:r>
            <a:r>
              <a:rPr lang="en-US"/>
              <a:t>iClicker today</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CBB639-7010-47E5-86AF-12C5D3259DB8}"/>
              </a:ext>
            </a:extLst>
          </p:cNvPr>
          <p:cNvSpPr>
            <a:spLocks noGrp="1"/>
          </p:cNvSpPr>
          <p:nvPr>
            <p:ph type="sldNum" sz="quarter" idx="12"/>
          </p:nvPr>
        </p:nvSpPr>
        <p:spPr/>
        <p:txBody>
          <a:bodyPr/>
          <a:lstStyle/>
          <a:p>
            <a:pPr>
              <a:defRPr/>
            </a:pPr>
            <a:fld id="{8A33AE2C-524E-437E-BF75-946230CEE0D8}" type="slidenum">
              <a:rPr lang="en-US" smtClean="0"/>
              <a:pPr>
                <a:defRPr/>
              </a:pPr>
              <a:t>1</a:t>
            </a:fld>
            <a:endParaRPr lang="en-US" dirty="0"/>
          </a:p>
        </p:txBody>
      </p:sp>
    </p:spTree>
    <p:extLst>
      <p:ext uri="{BB962C8B-B14F-4D97-AF65-F5344CB8AC3E}">
        <p14:creationId xmlns:p14="http://schemas.microsoft.com/office/powerpoint/2010/main" val="172304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8319-DA9D-435B-88D6-A4E5ABAC27C3}"/>
              </a:ext>
            </a:extLst>
          </p:cNvPr>
          <p:cNvSpPr>
            <a:spLocks noGrp="1"/>
          </p:cNvSpPr>
          <p:nvPr>
            <p:ph type="title"/>
          </p:nvPr>
        </p:nvSpPr>
        <p:spPr/>
        <p:txBody>
          <a:bodyPr/>
          <a:lstStyle/>
          <a:p>
            <a:r>
              <a:rPr lang="en-US" dirty="0"/>
              <a:t>Problem 1: Semantics and Syntax</a:t>
            </a:r>
          </a:p>
        </p:txBody>
      </p:sp>
      <p:sp>
        <p:nvSpPr>
          <p:cNvPr id="3" name="Content Placeholder 2">
            <a:extLst>
              <a:ext uri="{FF2B5EF4-FFF2-40B4-BE49-F238E27FC236}">
                <a16:creationId xmlns:a16="http://schemas.microsoft.com/office/drawing/2014/main" id="{FD965428-02A4-4267-80F3-5C05C8F70CE3}"/>
              </a:ext>
            </a:extLst>
          </p:cNvPr>
          <p:cNvSpPr>
            <a:spLocks noGrp="1"/>
          </p:cNvSpPr>
          <p:nvPr>
            <p:ph idx="1"/>
          </p:nvPr>
        </p:nvSpPr>
        <p:spPr/>
        <p:txBody>
          <a:bodyPr/>
          <a:lstStyle/>
          <a:p>
            <a:pPr marL="0" indent="0" algn="ctr">
              <a:buNone/>
            </a:pPr>
            <a:r>
              <a:rPr lang="en-US" dirty="0"/>
              <a:t>Fixing syntax errors without changing the semantics of the statements</a:t>
            </a:r>
          </a:p>
          <a:p>
            <a:pPr algn="ctr"/>
            <a:endParaRPr lang="en-US" dirty="0"/>
          </a:p>
        </p:txBody>
      </p:sp>
      <p:sp>
        <p:nvSpPr>
          <p:cNvPr id="4" name="Slide Number Placeholder 3">
            <a:extLst>
              <a:ext uri="{FF2B5EF4-FFF2-40B4-BE49-F238E27FC236}">
                <a16:creationId xmlns:a16="http://schemas.microsoft.com/office/drawing/2014/main" id="{F34E080E-7F42-4A2C-893F-9EE941F71EC8}"/>
              </a:ext>
            </a:extLst>
          </p:cNvPr>
          <p:cNvSpPr>
            <a:spLocks noGrp="1"/>
          </p:cNvSpPr>
          <p:nvPr>
            <p:ph type="sldNum" sz="quarter" idx="12"/>
          </p:nvPr>
        </p:nvSpPr>
        <p:spPr/>
        <p:txBody>
          <a:bodyPr/>
          <a:lstStyle/>
          <a:p>
            <a:pPr>
              <a:defRPr/>
            </a:pPr>
            <a:fld id="{8A33AE2C-524E-437E-BF75-946230CEE0D8}" type="slidenum">
              <a:rPr lang="en-US" smtClean="0"/>
              <a:pPr>
                <a:defRPr/>
              </a:pPr>
              <a:t>10</a:t>
            </a:fld>
            <a:endParaRPr lang="en-US" dirty="0"/>
          </a:p>
        </p:txBody>
      </p:sp>
    </p:spTree>
    <p:extLst>
      <p:ext uri="{BB962C8B-B14F-4D97-AF65-F5344CB8AC3E}">
        <p14:creationId xmlns:p14="http://schemas.microsoft.com/office/powerpoint/2010/main" val="250623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8319-DA9D-435B-88D6-A4E5ABAC27C3}"/>
              </a:ext>
            </a:extLst>
          </p:cNvPr>
          <p:cNvSpPr>
            <a:spLocks noGrp="1"/>
          </p:cNvSpPr>
          <p:nvPr>
            <p:ph type="title"/>
          </p:nvPr>
        </p:nvSpPr>
        <p:spPr>
          <a:xfrm>
            <a:off x="685800" y="152400"/>
            <a:ext cx="7772400" cy="1143000"/>
          </a:xfrm>
        </p:spPr>
        <p:txBody>
          <a:bodyPr/>
          <a:lstStyle/>
          <a:p>
            <a:r>
              <a:rPr lang="en-US" dirty="0"/>
              <a:t>Problem 2: Input and Output</a:t>
            </a:r>
          </a:p>
        </p:txBody>
      </p:sp>
      <p:sp>
        <p:nvSpPr>
          <p:cNvPr id="3" name="Content Placeholder 2">
            <a:extLst>
              <a:ext uri="{FF2B5EF4-FFF2-40B4-BE49-F238E27FC236}">
                <a16:creationId xmlns:a16="http://schemas.microsoft.com/office/drawing/2014/main" id="{FD965428-02A4-4267-80F3-5C05C8F70CE3}"/>
              </a:ext>
            </a:extLst>
          </p:cNvPr>
          <p:cNvSpPr>
            <a:spLocks noGrp="1"/>
          </p:cNvSpPr>
          <p:nvPr>
            <p:ph idx="1"/>
          </p:nvPr>
        </p:nvSpPr>
        <p:spPr>
          <a:xfrm>
            <a:off x="1828800" y="1219200"/>
            <a:ext cx="6629400" cy="4648200"/>
          </a:xfrm>
        </p:spPr>
        <p:txBody>
          <a:bodyPr/>
          <a:lstStyle/>
          <a:p>
            <a:r>
              <a:rPr lang="en-US" dirty="0"/>
              <a:t>Using Scanner methods</a:t>
            </a:r>
          </a:p>
          <a:p>
            <a:pPr lvl="1"/>
            <a:r>
              <a:rPr lang="en-US" dirty="0"/>
              <a:t>No try-catch</a:t>
            </a:r>
          </a:p>
          <a:p>
            <a:pPr lvl="1"/>
            <a:r>
              <a:rPr lang="en-US" dirty="0"/>
              <a:t>No parse() methods</a:t>
            </a:r>
          </a:p>
          <a:p>
            <a:r>
              <a:rPr lang="en-US" dirty="0"/>
              <a:t>Validating input using Scanner</a:t>
            </a:r>
          </a:p>
          <a:p>
            <a:pPr lvl="1"/>
            <a:r>
              <a:rPr lang="en-US" dirty="0"/>
              <a:t>Data type</a:t>
            </a:r>
          </a:p>
          <a:p>
            <a:pPr lvl="1"/>
            <a:r>
              <a:rPr lang="en-US" dirty="0"/>
              <a:t>Value range</a:t>
            </a:r>
          </a:p>
          <a:p>
            <a:pPr lvl="1"/>
            <a:r>
              <a:rPr lang="en-US" dirty="0"/>
              <a:t>Terminating programs</a:t>
            </a:r>
          </a:p>
          <a:p>
            <a:r>
              <a:rPr lang="en-US" dirty="0"/>
              <a:t>Formatted output</a:t>
            </a:r>
          </a:p>
        </p:txBody>
      </p:sp>
      <p:sp>
        <p:nvSpPr>
          <p:cNvPr id="4" name="Slide Number Placeholder 3">
            <a:extLst>
              <a:ext uri="{FF2B5EF4-FFF2-40B4-BE49-F238E27FC236}">
                <a16:creationId xmlns:a16="http://schemas.microsoft.com/office/drawing/2014/main" id="{F34E080E-7F42-4A2C-893F-9EE941F71EC8}"/>
              </a:ext>
            </a:extLst>
          </p:cNvPr>
          <p:cNvSpPr>
            <a:spLocks noGrp="1"/>
          </p:cNvSpPr>
          <p:nvPr>
            <p:ph type="sldNum" sz="quarter" idx="12"/>
          </p:nvPr>
        </p:nvSpPr>
        <p:spPr/>
        <p:txBody>
          <a:bodyPr/>
          <a:lstStyle/>
          <a:p>
            <a:pPr>
              <a:defRPr/>
            </a:pPr>
            <a:fld id="{8A33AE2C-524E-437E-BF75-946230CEE0D8}" type="slidenum">
              <a:rPr lang="en-US" smtClean="0"/>
              <a:pPr>
                <a:defRPr/>
              </a:pPr>
              <a:t>11</a:t>
            </a:fld>
            <a:endParaRPr lang="en-US" dirty="0"/>
          </a:p>
        </p:txBody>
      </p:sp>
    </p:spTree>
    <p:extLst>
      <p:ext uri="{BB962C8B-B14F-4D97-AF65-F5344CB8AC3E}">
        <p14:creationId xmlns:p14="http://schemas.microsoft.com/office/powerpoint/2010/main" val="110685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8319-DA9D-435B-88D6-A4E5ABAC27C3}"/>
              </a:ext>
            </a:extLst>
          </p:cNvPr>
          <p:cNvSpPr>
            <a:spLocks noGrp="1"/>
          </p:cNvSpPr>
          <p:nvPr>
            <p:ph type="title"/>
          </p:nvPr>
        </p:nvSpPr>
        <p:spPr>
          <a:xfrm>
            <a:off x="685800" y="381000"/>
            <a:ext cx="7772400" cy="1143000"/>
          </a:xfrm>
        </p:spPr>
        <p:txBody>
          <a:bodyPr/>
          <a:lstStyle/>
          <a:p>
            <a:r>
              <a:rPr lang="en-US" dirty="0"/>
              <a:t>Problem 3: Implementing Classes</a:t>
            </a:r>
          </a:p>
        </p:txBody>
      </p:sp>
      <p:sp>
        <p:nvSpPr>
          <p:cNvPr id="3" name="Content Placeholder 2">
            <a:extLst>
              <a:ext uri="{FF2B5EF4-FFF2-40B4-BE49-F238E27FC236}">
                <a16:creationId xmlns:a16="http://schemas.microsoft.com/office/drawing/2014/main" id="{FD965428-02A4-4267-80F3-5C05C8F70CE3}"/>
              </a:ext>
            </a:extLst>
          </p:cNvPr>
          <p:cNvSpPr>
            <a:spLocks noGrp="1"/>
          </p:cNvSpPr>
          <p:nvPr>
            <p:ph idx="1"/>
          </p:nvPr>
        </p:nvSpPr>
        <p:spPr>
          <a:xfrm>
            <a:off x="1143000" y="1524000"/>
            <a:ext cx="7315200" cy="3810000"/>
          </a:xfrm>
        </p:spPr>
        <p:txBody>
          <a:bodyPr/>
          <a:lstStyle/>
          <a:p>
            <a:r>
              <a:rPr lang="en-US" dirty="0"/>
              <a:t>Constants</a:t>
            </a:r>
          </a:p>
          <a:p>
            <a:r>
              <a:rPr lang="en-US" dirty="0"/>
              <a:t>Instance variables</a:t>
            </a:r>
          </a:p>
          <a:p>
            <a:r>
              <a:rPr lang="en-US" dirty="0"/>
              <a:t>Constructors</a:t>
            </a:r>
          </a:p>
          <a:p>
            <a:r>
              <a:rPr lang="en-US" dirty="0"/>
              <a:t>Methods</a:t>
            </a:r>
          </a:p>
          <a:p>
            <a:r>
              <a:rPr lang="en-US" dirty="0"/>
              <a:t>Stubs</a:t>
            </a:r>
          </a:p>
          <a:p>
            <a:pPr lvl="1"/>
            <a:r>
              <a:rPr lang="en-US" dirty="0"/>
              <a:t>Partial credit if some results in Codecheck</a:t>
            </a:r>
          </a:p>
          <a:p>
            <a:pPr lvl="1"/>
            <a:r>
              <a:rPr lang="en-US" dirty="0"/>
              <a:t>No credit if no results</a:t>
            </a:r>
          </a:p>
        </p:txBody>
      </p:sp>
      <p:sp>
        <p:nvSpPr>
          <p:cNvPr id="4" name="Slide Number Placeholder 3">
            <a:extLst>
              <a:ext uri="{FF2B5EF4-FFF2-40B4-BE49-F238E27FC236}">
                <a16:creationId xmlns:a16="http://schemas.microsoft.com/office/drawing/2014/main" id="{F34E080E-7F42-4A2C-893F-9EE941F71EC8}"/>
              </a:ext>
            </a:extLst>
          </p:cNvPr>
          <p:cNvSpPr>
            <a:spLocks noGrp="1"/>
          </p:cNvSpPr>
          <p:nvPr>
            <p:ph type="sldNum" sz="quarter" idx="12"/>
          </p:nvPr>
        </p:nvSpPr>
        <p:spPr/>
        <p:txBody>
          <a:bodyPr/>
          <a:lstStyle/>
          <a:p>
            <a:pPr>
              <a:defRPr/>
            </a:pPr>
            <a:fld id="{8A33AE2C-524E-437E-BF75-946230CEE0D8}" type="slidenum">
              <a:rPr lang="en-US" smtClean="0"/>
              <a:pPr>
                <a:defRPr/>
              </a:pPr>
              <a:t>12</a:t>
            </a:fld>
            <a:endParaRPr lang="en-US" dirty="0"/>
          </a:p>
        </p:txBody>
      </p:sp>
    </p:spTree>
    <p:extLst>
      <p:ext uri="{BB962C8B-B14F-4D97-AF65-F5344CB8AC3E}">
        <p14:creationId xmlns:p14="http://schemas.microsoft.com/office/powerpoint/2010/main" val="364932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8319-DA9D-435B-88D6-A4E5ABAC27C3}"/>
              </a:ext>
            </a:extLst>
          </p:cNvPr>
          <p:cNvSpPr>
            <a:spLocks noGrp="1"/>
          </p:cNvSpPr>
          <p:nvPr>
            <p:ph type="title"/>
          </p:nvPr>
        </p:nvSpPr>
        <p:spPr>
          <a:xfrm>
            <a:off x="685800" y="381000"/>
            <a:ext cx="7772400" cy="1143000"/>
          </a:xfrm>
        </p:spPr>
        <p:txBody>
          <a:bodyPr/>
          <a:lstStyle/>
          <a:p>
            <a:r>
              <a:rPr lang="en-US" dirty="0"/>
              <a:t>Problem 4: Graphics Package</a:t>
            </a:r>
          </a:p>
        </p:txBody>
      </p:sp>
      <p:sp>
        <p:nvSpPr>
          <p:cNvPr id="3" name="Content Placeholder 2">
            <a:extLst>
              <a:ext uri="{FF2B5EF4-FFF2-40B4-BE49-F238E27FC236}">
                <a16:creationId xmlns:a16="http://schemas.microsoft.com/office/drawing/2014/main" id="{FD965428-02A4-4267-80F3-5C05C8F70CE3}"/>
              </a:ext>
            </a:extLst>
          </p:cNvPr>
          <p:cNvSpPr>
            <a:spLocks noGrp="1"/>
          </p:cNvSpPr>
          <p:nvPr>
            <p:ph idx="1"/>
          </p:nvPr>
        </p:nvSpPr>
        <p:spPr>
          <a:xfrm>
            <a:off x="1828800" y="1600200"/>
            <a:ext cx="6629400" cy="3733800"/>
          </a:xfrm>
        </p:spPr>
        <p:txBody>
          <a:bodyPr/>
          <a:lstStyle/>
          <a:p>
            <a:r>
              <a:rPr lang="en-US" dirty="0"/>
              <a:t>Importing the package</a:t>
            </a:r>
          </a:p>
          <a:p>
            <a:r>
              <a:rPr lang="en-US" dirty="0"/>
              <a:t>Figuring out the details</a:t>
            </a:r>
          </a:p>
          <a:p>
            <a:pPr lvl="1"/>
            <a:r>
              <a:rPr lang="en-US" dirty="0"/>
              <a:t>Location</a:t>
            </a:r>
          </a:p>
          <a:p>
            <a:pPr lvl="1"/>
            <a:r>
              <a:rPr lang="en-US" dirty="0"/>
              <a:t>Size</a:t>
            </a:r>
          </a:p>
          <a:p>
            <a:r>
              <a:rPr lang="en-US" dirty="0"/>
              <a:t>Programming</a:t>
            </a:r>
          </a:p>
          <a:p>
            <a:pPr lvl="1"/>
            <a:r>
              <a:rPr lang="en-US" dirty="0"/>
              <a:t>Creating a new class</a:t>
            </a:r>
          </a:p>
          <a:p>
            <a:pPr lvl="1"/>
            <a:r>
              <a:rPr lang="en-US" dirty="0"/>
              <a:t>Using existing classes</a:t>
            </a:r>
          </a:p>
        </p:txBody>
      </p:sp>
      <p:sp>
        <p:nvSpPr>
          <p:cNvPr id="4" name="Slide Number Placeholder 3">
            <a:extLst>
              <a:ext uri="{FF2B5EF4-FFF2-40B4-BE49-F238E27FC236}">
                <a16:creationId xmlns:a16="http://schemas.microsoft.com/office/drawing/2014/main" id="{F34E080E-7F42-4A2C-893F-9EE941F71EC8}"/>
              </a:ext>
            </a:extLst>
          </p:cNvPr>
          <p:cNvSpPr>
            <a:spLocks noGrp="1"/>
          </p:cNvSpPr>
          <p:nvPr>
            <p:ph type="sldNum" sz="quarter" idx="12"/>
          </p:nvPr>
        </p:nvSpPr>
        <p:spPr/>
        <p:txBody>
          <a:bodyPr/>
          <a:lstStyle/>
          <a:p>
            <a:pPr>
              <a:defRPr/>
            </a:pPr>
            <a:fld id="{8A33AE2C-524E-437E-BF75-946230CEE0D8}" type="slidenum">
              <a:rPr lang="en-US" smtClean="0"/>
              <a:pPr>
                <a:defRPr/>
              </a:pPr>
              <a:t>13</a:t>
            </a:fld>
            <a:endParaRPr lang="en-US" dirty="0"/>
          </a:p>
        </p:txBody>
      </p:sp>
    </p:spTree>
    <p:extLst>
      <p:ext uri="{BB962C8B-B14F-4D97-AF65-F5344CB8AC3E}">
        <p14:creationId xmlns:p14="http://schemas.microsoft.com/office/powerpoint/2010/main" val="179254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E720-2CA9-4663-B6D0-912A32A71B52}"/>
              </a:ext>
            </a:extLst>
          </p:cNvPr>
          <p:cNvSpPr>
            <a:spLocks noGrp="1"/>
          </p:cNvSpPr>
          <p:nvPr>
            <p:ph type="title"/>
          </p:nvPr>
        </p:nvSpPr>
        <p:spPr>
          <a:xfrm>
            <a:off x="685800" y="228600"/>
            <a:ext cx="7772400" cy="838200"/>
          </a:xfrm>
        </p:spPr>
        <p:txBody>
          <a:bodyPr/>
          <a:lstStyle/>
          <a:p>
            <a:r>
              <a:rPr lang="en-US" dirty="0"/>
              <a:t>Do Your Best!</a:t>
            </a:r>
          </a:p>
        </p:txBody>
      </p:sp>
      <p:sp>
        <p:nvSpPr>
          <p:cNvPr id="3" name="Content Placeholder 2">
            <a:extLst>
              <a:ext uri="{FF2B5EF4-FFF2-40B4-BE49-F238E27FC236}">
                <a16:creationId xmlns:a16="http://schemas.microsoft.com/office/drawing/2014/main" id="{9838791C-A459-41AA-8636-84B0ABABAFFB}"/>
              </a:ext>
            </a:extLst>
          </p:cNvPr>
          <p:cNvSpPr>
            <a:spLocks noGrp="1"/>
          </p:cNvSpPr>
          <p:nvPr>
            <p:ph idx="1"/>
          </p:nvPr>
        </p:nvSpPr>
        <p:spPr>
          <a:xfrm>
            <a:off x="381000" y="1066800"/>
            <a:ext cx="8458200" cy="4495800"/>
          </a:xfrm>
        </p:spPr>
        <p:txBody>
          <a:bodyPr/>
          <a:lstStyle/>
          <a:p>
            <a:pPr marL="0" indent="0" algn="ctr">
              <a:buNone/>
            </a:pPr>
            <a:r>
              <a:rPr lang="en-US" dirty="0"/>
              <a:t>70 minutes for coding; 5 minutes for submission</a:t>
            </a:r>
          </a:p>
          <a:p>
            <a:pPr marL="0" indent="0" algn="ctr">
              <a:buNone/>
            </a:pPr>
            <a:endParaRPr lang="en-US" sz="1000" dirty="0"/>
          </a:p>
          <a:p>
            <a:pPr algn="ctr"/>
            <a:r>
              <a:rPr lang="en-US" dirty="0"/>
              <a:t>Completing 4 problems in 70 minutes</a:t>
            </a:r>
          </a:p>
          <a:p>
            <a:pPr lvl="1" algn="ctr"/>
            <a:r>
              <a:rPr lang="en-US" sz="3200" dirty="0"/>
              <a:t>17.5 minutes per problem</a:t>
            </a:r>
          </a:p>
          <a:p>
            <a:pPr algn="ctr"/>
            <a:r>
              <a:rPr lang="en-US" dirty="0"/>
              <a:t>Completing 3 problems in 70 minutes</a:t>
            </a:r>
          </a:p>
          <a:p>
            <a:pPr lvl="1" algn="ctr"/>
            <a:r>
              <a:rPr lang="en-US" sz="3200" dirty="0"/>
              <a:t>23.3 minutes per problem</a:t>
            </a:r>
          </a:p>
          <a:p>
            <a:pPr algn="ctr"/>
            <a:r>
              <a:rPr lang="en-US" dirty="0"/>
              <a:t>Completing 2 problems in 70 minutes</a:t>
            </a:r>
          </a:p>
          <a:p>
            <a:pPr lvl="1" algn="ctr"/>
            <a:r>
              <a:rPr lang="en-US" sz="3200" dirty="0"/>
              <a:t>35 minutes per problem</a:t>
            </a:r>
          </a:p>
        </p:txBody>
      </p:sp>
      <p:sp>
        <p:nvSpPr>
          <p:cNvPr id="4" name="Slide Number Placeholder 3">
            <a:extLst>
              <a:ext uri="{FF2B5EF4-FFF2-40B4-BE49-F238E27FC236}">
                <a16:creationId xmlns:a16="http://schemas.microsoft.com/office/drawing/2014/main" id="{51921799-849D-470A-9BCE-559103BC89D3}"/>
              </a:ext>
            </a:extLst>
          </p:cNvPr>
          <p:cNvSpPr>
            <a:spLocks noGrp="1"/>
          </p:cNvSpPr>
          <p:nvPr>
            <p:ph type="sldNum" sz="quarter" idx="12"/>
          </p:nvPr>
        </p:nvSpPr>
        <p:spPr/>
        <p:txBody>
          <a:bodyPr/>
          <a:lstStyle/>
          <a:p>
            <a:pPr>
              <a:defRPr/>
            </a:pPr>
            <a:fld id="{8A33AE2C-524E-437E-BF75-946230CEE0D8}" type="slidenum">
              <a:rPr lang="en-US" smtClean="0"/>
              <a:pPr>
                <a:defRPr/>
              </a:pPr>
              <a:t>14</a:t>
            </a:fld>
            <a:endParaRPr lang="en-US" dirty="0"/>
          </a:p>
        </p:txBody>
      </p:sp>
    </p:spTree>
    <p:extLst>
      <p:ext uri="{BB962C8B-B14F-4D97-AF65-F5344CB8AC3E}">
        <p14:creationId xmlns:p14="http://schemas.microsoft.com/office/powerpoint/2010/main" val="111566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D28C-1746-448E-99E9-5A8E0CC1B9EF}"/>
              </a:ext>
            </a:extLst>
          </p:cNvPr>
          <p:cNvSpPr>
            <a:spLocks noGrp="1"/>
          </p:cNvSpPr>
          <p:nvPr>
            <p:ph type="title"/>
          </p:nvPr>
        </p:nvSpPr>
        <p:spPr>
          <a:xfrm>
            <a:off x="152400" y="381000"/>
            <a:ext cx="8991600" cy="914400"/>
          </a:xfrm>
        </p:spPr>
        <p:txBody>
          <a:bodyPr/>
          <a:lstStyle/>
          <a:p>
            <a:r>
              <a:rPr lang="en-US" dirty="0"/>
              <a:t>Not Too Difficult to Pass</a:t>
            </a:r>
          </a:p>
        </p:txBody>
      </p:sp>
      <p:sp>
        <p:nvSpPr>
          <p:cNvPr id="3" name="Content Placeholder 2">
            <a:extLst>
              <a:ext uri="{FF2B5EF4-FFF2-40B4-BE49-F238E27FC236}">
                <a16:creationId xmlns:a16="http://schemas.microsoft.com/office/drawing/2014/main" id="{3ED54708-48D3-4489-8DCF-2AFC6B4FCCBE}"/>
              </a:ext>
            </a:extLst>
          </p:cNvPr>
          <p:cNvSpPr>
            <a:spLocks noGrp="1"/>
          </p:cNvSpPr>
          <p:nvPr>
            <p:ph idx="1"/>
          </p:nvPr>
        </p:nvSpPr>
        <p:spPr>
          <a:xfrm>
            <a:off x="685800" y="3048000"/>
            <a:ext cx="2743200" cy="2667000"/>
          </a:xfrm>
        </p:spPr>
        <p:txBody>
          <a:bodyPr/>
          <a:lstStyle/>
          <a:p>
            <a:pPr marL="0" indent="0">
              <a:buNone/>
            </a:pPr>
            <a:r>
              <a:rPr lang="en-US" dirty="0"/>
              <a:t>Exams: 60%</a:t>
            </a:r>
          </a:p>
          <a:p>
            <a:pPr marL="0" indent="0">
              <a:buNone/>
            </a:pPr>
            <a:r>
              <a:rPr lang="en-US" dirty="0"/>
              <a:t>Others: 40%</a:t>
            </a:r>
          </a:p>
        </p:txBody>
      </p:sp>
      <p:sp>
        <p:nvSpPr>
          <p:cNvPr id="4" name="Slide Number Placeholder 3">
            <a:extLst>
              <a:ext uri="{FF2B5EF4-FFF2-40B4-BE49-F238E27FC236}">
                <a16:creationId xmlns:a16="http://schemas.microsoft.com/office/drawing/2014/main" id="{6BEA1123-44CA-4C98-9CC1-E7619847453F}"/>
              </a:ext>
            </a:extLst>
          </p:cNvPr>
          <p:cNvSpPr>
            <a:spLocks noGrp="1"/>
          </p:cNvSpPr>
          <p:nvPr>
            <p:ph type="sldNum" sz="quarter" idx="12"/>
          </p:nvPr>
        </p:nvSpPr>
        <p:spPr/>
        <p:txBody>
          <a:bodyPr/>
          <a:lstStyle/>
          <a:p>
            <a:pPr>
              <a:defRPr/>
            </a:pPr>
            <a:fld id="{8A33AE2C-524E-437E-BF75-946230CEE0D8}" type="slidenum">
              <a:rPr lang="en-US" smtClean="0"/>
              <a:pPr>
                <a:defRPr/>
              </a:pPr>
              <a:t>15</a:t>
            </a:fld>
            <a:endParaRPr lang="en-US" dirty="0"/>
          </a:p>
        </p:txBody>
      </p:sp>
      <p:sp>
        <p:nvSpPr>
          <p:cNvPr id="5" name="Content Placeholder 2">
            <a:extLst>
              <a:ext uri="{FF2B5EF4-FFF2-40B4-BE49-F238E27FC236}">
                <a16:creationId xmlns:a16="http://schemas.microsoft.com/office/drawing/2014/main" id="{8A2205D3-EB99-4956-B3A5-3912EE8BB0A4}"/>
              </a:ext>
            </a:extLst>
          </p:cNvPr>
          <p:cNvSpPr txBox="1">
            <a:spLocks/>
          </p:cNvSpPr>
          <p:nvPr/>
        </p:nvSpPr>
        <p:spPr bwMode="auto">
          <a:xfrm>
            <a:off x="3657600" y="3048000"/>
            <a:ext cx="152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kern="0" dirty="0"/>
              <a:t>60% </a:t>
            </a:r>
          </a:p>
          <a:p>
            <a:pPr marL="0" indent="0">
              <a:buNone/>
            </a:pPr>
            <a:r>
              <a:rPr lang="en-US" kern="0" dirty="0"/>
              <a:t>85%</a:t>
            </a:r>
          </a:p>
        </p:txBody>
      </p:sp>
      <p:sp>
        <p:nvSpPr>
          <p:cNvPr id="6" name="Content Placeholder 2">
            <a:extLst>
              <a:ext uri="{FF2B5EF4-FFF2-40B4-BE49-F238E27FC236}">
                <a16:creationId xmlns:a16="http://schemas.microsoft.com/office/drawing/2014/main" id="{53532DD9-51BA-4E0C-AD1C-07CA43442F79}"/>
              </a:ext>
            </a:extLst>
          </p:cNvPr>
          <p:cNvSpPr txBox="1">
            <a:spLocks/>
          </p:cNvSpPr>
          <p:nvPr/>
        </p:nvSpPr>
        <p:spPr bwMode="auto">
          <a:xfrm>
            <a:off x="5029200" y="3048000"/>
            <a:ext cx="2895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kern="0" dirty="0"/>
              <a:t>0.6 * 0.6:   0.36</a:t>
            </a:r>
          </a:p>
          <a:p>
            <a:pPr marL="0" indent="0">
              <a:buNone/>
            </a:pPr>
            <a:r>
              <a:rPr lang="en-US" kern="0" dirty="0"/>
              <a:t>0.4 * 0.85: 0.34</a:t>
            </a:r>
          </a:p>
          <a:p>
            <a:pPr marL="0" indent="0">
              <a:buNone/>
            </a:pPr>
            <a:r>
              <a:rPr lang="en-US" kern="0" dirty="0"/>
              <a:t>Total:70% (0.7)</a:t>
            </a:r>
          </a:p>
          <a:p>
            <a:pPr marL="0" indent="0" algn="ctr">
              <a:buNone/>
            </a:pPr>
            <a:r>
              <a:rPr lang="en-US" kern="0" dirty="0"/>
              <a:t>Grade: C-</a:t>
            </a:r>
          </a:p>
        </p:txBody>
      </p:sp>
      <p:sp>
        <p:nvSpPr>
          <p:cNvPr id="7" name="Content Placeholder 2">
            <a:extLst>
              <a:ext uri="{FF2B5EF4-FFF2-40B4-BE49-F238E27FC236}">
                <a16:creationId xmlns:a16="http://schemas.microsoft.com/office/drawing/2014/main" id="{AC52C026-8C63-46E9-BC31-29E27F4AD5D6}"/>
              </a:ext>
            </a:extLst>
          </p:cNvPr>
          <p:cNvSpPr txBox="1">
            <a:spLocks/>
          </p:cNvSpPr>
          <p:nvPr/>
        </p:nvSpPr>
        <p:spPr bwMode="auto">
          <a:xfrm>
            <a:off x="76200" y="1371600"/>
            <a:ext cx="8991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buNone/>
            </a:pPr>
            <a:r>
              <a:rPr lang="en-US" sz="2800" kern="0" dirty="0"/>
              <a:t>Completing 2 problems in 70 minutes: 20 points</a:t>
            </a:r>
          </a:p>
          <a:p>
            <a:pPr marL="0" indent="0" algn="ctr">
              <a:buNone/>
            </a:pPr>
            <a:r>
              <a:rPr lang="en-US" sz="2800" kern="0" dirty="0"/>
              <a:t>Submission and QuizForExamOne: 10 points</a:t>
            </a:r>
          </a:p>
          <a:p>
            <a:pPr marL="0" indent="0" algn="ctr">
              <a:buNone/>
            </a:pPr>
            <a:r>
              <a:rPr lang="en-US" sz="2800" kern="0" dirty="0"/>
              <a:t>Exam1: 60%  (30/50)</a:t>
            </a:r>
          </a:p>
        </p:txBody>
      </p:sp>
    </p:spTree>
    <p:extLst>
      <p:ext uri="{BB962C8B-B14F-4D97-AF65-F5344CB8AC3E}">
        <p14:creationId xmlns:p14="http://schemas.microsoft.com/office/powerpoint/2010/main" val="37379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D28C-1746-448E-99E9-5A8E0CC1B9EF}"/>
              </a:ext>
            </a:extLst>
          </p:cNvPr>
          <p:cNvSpPr>
            <a:spLocks noGrp="1"/>
          </p:cNvSpPr>
          <p:nvPr>
            <p:ph type="title"/>
          </p:nvPr>
        </p:nvSpPr>
        <p:spPr>
          <a:xfrm>
            <a:off x="152400" y="457200"/>
            <a:ext cx="8991600" cy="1143000"/>
          </a:xfrm>
        </p:spPr>
        <p:txBody>
          <a:bodyPr/>
          <a:lstStyle/>
          <a:p>
            <a:r>
              <a:rPr lang="en-US" dirty="0"/>
              <a:t>My Current Total is 70%!</a:t>
            </a:r>
          </a:p>
        </p:txBody>
      </p:sp>
      <p:sp>
        <p:nvSpPr>
          <p:cNvPr id="4" name="Slide Number Placeholder 3">
            <a:extLst>
              <a:ext uri="{FF2B5EF4-FFF2-40B4-BE49-F238E27FC236}">
                <a16:creationId xmlns:a16="http://schemas.microsoft.com/office/drawing/2014/main" id="{6BEA1123-44CA-4C98-9CC1-E7619847453F}"/>
              </a:ext>
            </a:extLst>
          </p:cNvPr>
          <p:cNvSpPr>
            <a:spLocks noGrp="1"/>
          </p:cNvSpPr>
          <p:nvPr>
            <p:ph type="sldNum" sz="quarter" idx="12"/>
          </p:nvPr>
        </p:nvSpPr>
        <p:spPr/>
        <p:txBody>
          <a:bodyPr/>
          <a:lstStyle/>
          <a:p>
            <a:pPr>
              <a:defRPr/>
            </a:pPr>
            <a:fld id="{8A33AE2C-524E-437E-BF75-946230CEE0D8}" type="slidenum">
              <a:rPr lang="en-US" smtClean="0"/>
              <a:pPr>
                <a:defRPr/>
              </a:pPr>
              <a:t>16</a:t>
            </a:fld>
            <a:endParaRPr lang="en-US" dirty="0"/>
          </a:p>
        </p:txBody>
      </p:sp>
      <p:sp>
        <p:nvSpPr>
          <p:cNvPr id="7" name="Content Placeholder 2">
            <a:extLst>
              <a:ext uri="{FF2B5EF4-FFF2-40B4-BE49-F238E27FC236}">
                <a16:creationId xmlns:a16="http://schemas.microsoft.com/office/drawing/2014/main" id="{AC52C026-8C63-46E9-BC31-29E27F4AD5D6}"/>
              </a:ext>
            </a:extLst>
          </p:cNvPr>
          <p:cNvSpPr txBox="1">
            <a:spLocks/>
          </p:cNvSpPr>
          <p:nvPr/>
        </p:nvSpPr>
        <p:spPr bwMode="auto">
          <a:xfrm>
            <a:off x="571500" y="1676400"/>
            <a:ext cx="815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buNone/>
            </a:pPr>
            <a:r>
              <a:rPr lang="en-US" sz="2800" kern="0" dirty="0"/>
              <a:t>Exam1: 35/50 (70%)</a:t>
            </a:r>
          </a:p>
          <a:p>
            <a:pPr marL="0" indent="0" algn="ctr">
              <a:buNone/>
            </a:pPr>
            <a:r>
              <a:rPr lang="en-US" sz="2800" kern="0" dirty="0"/>
              <a:t>CS 46A: C- (70%)</a:t>
            </a:r>
          </a:p>
          <a:p>
            <a:pPr marL="0" indent="0" algn="ctr">
              <a:buNone/>
            </a:pPr>
            <a:endParaRPr lang="en-US" sz="2800" kern="0" dirty="0"/>
          </a:p>
          <a:p>
            <a:pPr marL="0" indent="0" algn="ctr">
              <a:buNone/>
            </a:pPr>
            <a:r>
              <a:rPr lang="en-US" sz="2800" kern="0" dirty="0"/>
              <a:t>Completing 2 problems: 20 points</a:t>
            </a:r>
          </a:p>
          <a:p>
            <a:pPr marL="0" indent="0" algn="ctr">
              <a:buNone/>
            </a:pPr>
            <a:r>
              <a:rPr lang="en-US" sz="2800" kern="0" dirty="0"/>
              <a:t>Submission and QuizForExamOne: 10 points</a:t>
            </a:r>
          </a:p>
          <a:p>
            <a:pPr marL="0" indent="0" algn="ctr">
              <a:buNone/>
            </a:pPr>
            <a:r>
              <a:rPr lang="en-US" sz="2800" u="sng" kern="0" dirty="0"/>
              <a:t>5 partial points for other two: 5 points</a:t>
            </a:r>
          </a:p>
        </p:txBody>
      </p:sp>
    </p:spTree>
    <p:extLst>
      <p:ext uri="{BB962C8B-B14F-4D97-AF65-F5344CB8AC3E}">
        <p14:creationId xmlns:p14="http://schemas.microsoft.com/office/powerpoint/2010/main" val="32873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D28C-1746-448E-99E9-5A8E0CC1B9EF}"/>
              </a:ext>
            </a:extLst>
          </p:cNvPr>
          <p:cNvSpPr>
            <a:spLocks noGrp="1"/>
          </p:cNvSpPr>
          <p:nvPr>
            <p:ph type="title"/>
          </p:nvPr>
        </p:nvSpPr>
        <p:spPr>
          <a:xfrm>
            <a:off x="152400" y="304800"/>
            <a:ext cx="8839200" cy="1676400"/>
          </a:xfrm>
        </p:spPr>
        <p:txBody>
          <a:bodyPr/>
          <a:lstStyle/>
          <a:p>
            <a:r>
              <a:rPr lang="en-US" dirty="0"/>
              <a:t>What If I Cannot Complete Two Problems in 70 Minutes?</a:t>
            </a:r>
          </a:p>
        </p:txBody>
      </p:sp>
      <p:sp>
        <p:nvSpPr>
          <p:cNvPr id="4" name="Slide Number Placeholder 3">
            <a:extLst>
              <a:ext uri="{FF2B5EF4-FFF2-40B4-BE49-F238E27FC236}">
                <a16:creationId xmlns:a16="http://schemas.microsoft.com/office/drawing/2014/main" id="{6BEA1123-44CA-4C98-9CC1-E7619847453F}"/>
              </a:ext>
            </a:extLst>
          </p:cNvPr>
          <p:cNvSpPr>
            <a:spLocks noGrp="1"/>
          </p:cNvSpPr>
          <p:nvPr>
            <p:ph type="sldNum" sz="quarter" idx="12"/>
          </p:nvPr>
        </p:nvSpPr>
        <p:spPr/>
        <p:txBody>
          <a:bodyPr/>
          <a:lstStyle/>
          <a:p>
            <a:pPr>
              <a:defRPr/>
            </a:pPr>
            <a:fld id="{8A33AE2C-524E-437E-BF75-946230CEE0D8}" type="slidenum">
              <a:rPr lang="en-US" smtClean="0"/>
              <a:pPr>
                <a:defRPr/>
              </a:pPr>
              <a:t>17</a:t>
            </a:fld>
            <a:endParaRPr lang="en-US" dirty="0"/>
          </a:p>
        </p:txBody>
      </p:sp>
      <p:sp>
        <p:nvSpPr>
          <p:cNvPr id="7" name="Content Placeholder 2">
            <a:extLst>
              <a:ext uri="{FF2B5EF4-FFF2-40B4-BE49-F238E27FC236}">
                <a16:creationId xmlns:a16="http://schemas.microsoft.com/office/drawing/2014/main" id="{AC52C026-8C63-46E9-BC31-29E27F4AD5D6}"/>
              </a:ext>
            </a:extLst>
          </p:cNvPr>
          <p:cNvSpPr txBox="1">
            <a:spLocks/>
          </p:cNvSpPr>
          <p:nvPr/>
        </p:nvSpPr>
        <p:spPr bwMode="auto">
          <a:xfrm>
            <a:off x="762000" y="2057400"/>
            <a:ext cx="7543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buNone/>
            </a:pPr>
            <a:r>
              <a:rPr lang="en-US" sz="2800" kern="0" dirty="0"/>
              <a:t>Most likely you will fail CS 46A this semester</a:t>
            </a:r>
          </a:p>
          <a:p>
            <a:pPr marL="0" indent="0" algn="ctr">
              <a:buNone/>
            </a:pPr>
            <a:endParaRPr lang="en-US" sz="2800" kern="0" dirty="0"/>
          </a:p>
          <a:p>
            <a:pPr marL="0" indent="0" algn="ctr">
              <a:buNone/>
            </a:pPr>
            <a:r>
              <a:rPr lang="en-US" sz="2800" kern="0" dirty="0"/>
              <a:t>Come back in the future</a:t>
            </a:r>
          </a:p>
          <a:p>
            <a:pPr marL="0" indent="0" algn="ctr">
              <a:buNone/>
            </a:pPr>
            <a:endParaRPr lang="en-US" sz="2800" kern="0" dirty="0"/>
          </a:p>
          <a:p>
            <a:pPr marL="0" indent="0" algn="ctr">
              <a:buNone/>
            </a:pPr>
            <a:r>
              <a:rPr lang="en-US" sz="2800" b="1" kern="0" dirty="0"/>
              <a:t>DO NOT VIOLATE ANY RULES!</a:t>
            </a:r>
          </a:p>
        </p:txBody>
      </p:sp>
    </p:spTree>
    <p:extLst>
      <p:ext uri="{BB962C8B-B14F-4D97-AF65-F5344CB8AC3E}">
        <p14:creationId xmlns:p14="http://schemas.microsoft.com/office/powerpoint/2010/main" val="317115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B50F-6A8F-4616-B902-86F1383845C8}"/>
              </a:ext>
            </a:extLst>
          </p:cNvPr>
          <p:cNvSpPr>
            <a:spLocks noGrp="1"/>
          </p:cNvSpPr>
          <p:nvPr>
            <p:ph type="title"/>
          </p:nvPr>
        </p:nvSpPr>
        <p:spPr>
          <a:xfrm>
            <a:off x="685800" y="457200"/>
            <a:ext cx="7772400" cy="1524000"/>
          </a:xfrm>
        </p:spPr>
        <p:txBody>
          <a:bodyPr/>
          <a:lstStyle/>
          <a:p>
            <a:r>
              <a:rPr lang="en-US" dirty="0"/>
              <a:t>How to Prepare for Exam1</a:t>
            </a:r>
          </a:p>
        </p:txBody>
      </p:sp>
      <p:sp>
        <p:nvSpPr>
          <p:cNvPr id="3" name="Content Placeholder 2">
            <a:extLst>
              <a:ext uri="{FF2B5EF4-FFF2-40B4-BE49-F238E27FC236}">
                <a16:creationId xmlns:a16="http://schemas.microsoft.com/office/drawing/2014/main" id="{7B0F66B9-069D-4DFC-9D0A-B3DE7883A3D3}"/>
              </a:ext>
            </a:extLst>
          </p:cNvPr>
          <p:cNvSpPr>
            <a:spLocks noGrp="1"/>
          </p:cNvSpPr>
          <p:nvPr>
            <p:ph idx="1"/>
          </p:nvPr>
        </p:nvSpPr>
        <p:spPr>
          <a:xfrm>
            <a:off x="685800" y="2209800"/>
            <a:ext cx="7772400" cy="2743200"/>
          </a:xfrm>
        </p:spPr>
        <p:txBody>
          <a:bodyPr/>
          <a:lstStyle/>
          <a:p>
            <a:pPr marL="0" indent="0" algn="ctr">
              <a:buNone/>
            </a:pPr>
            <a:r>
              <a:rPr lang="en-US" b="1" dirty="0"/>
              <a:t>Reference Cards</a:t>
            </a:r>
          </a:p>
          <a:p>
            <a:pPr marL="0" indent="0">
              <a:buNone/>
            </a:pPr>
            <a:r>
              <a:rPr lang="en-US" dirty="0"/>
              <a:t>Reference cards are documents created by students to contain whatever information they deem most necessary to have during exams.</a:t>
            </a:r>
          </a:p>
        </p:txBody>
      </p:sp>
      <p:sp>
        <p:nvSpPr>
          <p:cNvPr id="4" name="Slide Number Placeholder 3">
            <a:extLst>
              <a:ext uri="{FF2B5EF4-FFF2-40B4-BE49-F238E27FC236}">
                <a16:creationId xmlns:a16="http://schemas.microsoft.com/office/drawing/2014/main" id="{0286168C-0683-4871-AC86-9722856DD589}"/>
              </a:ext>
            </a:extLst>
          </p:cNvPr>
          <p:cNvSpPr>
            <a:spLocks noGrp="1"/>
          </p:cNvSpPr>
          <p:nvPr>
            <p:ph type="sldNum" sz="quarter" idx="12"/>
          </p:nvPr>
        </p:nvSpPr>
        <p:spPr/>
        <p:txBody>
          <a:bodyPr/>
          <a:lstStyle/>
          <a:p>
            <a:pPr>
              <a:defRPr/>
            </a:pPr>
            <a:fld id="{8A33AE2C-524E-437E-BF75-946230CEE0D8}" type="slidenum">
              <a:rPr lang="en-US" smtClean="0"/>
              <a:pPr>
                <a:defRPr/>
              </a:pPr>
              <a:t>18</a:t>
            </a:fld>
            <a:endParaRPr lang="en-US" dirty="0"/>
          </a:p>
        </p:txBody>
      </p:sp>
    </p:spTree>
    <p:extLst>
      <p:ext uri="{BB962C8B-B14F-4D97-AF65-F5344CB8AC3E}">
        <p14:creationId xmlns:p14="http://schemas.microsoft.com/office/powerpoint/2010/main" val="320408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B50F-6A8F-4616-B902-86F1383845C8}"/>
              </a:ext>
            </a:extLst>
          </p:cNvPr>
          <p:cNvSpPr>
            <a:spLocks noGrp="1"/>
          </p:cNvSpPr>
          <p:nvPr>
            <p:ph type="title"/>
          </p:nvPr>
        </p:nvSpPr>
        <p:spPr>
          <a:xfrm>
            <a:off x="685800" y="685800"/>
            <a:ext cx="7772400" cy="1219200"/>
          </a:xfrm>
        </p:spPr>
        <p:txBody>
          <a:bodyPr/>
          <a:lstStyle/>
          <a:p>
            <a:r>
              <a:rPr lang="en-US" dirty="0"/>
              <a:t>The Benefits of Reference Cards</a:t>
            </a:r>
          </a:p>
        </p:txBody>
      </p:sp>
      <p:sp>
        <p:nvSpPr>
          <p:cNvPr id="3" name="Content Placeholder 2">
            <a:extLst>
              <a:ext uri="{FF2B5EF4-FFF2-40B4-BE49-F238E27FC236}">
                <a16:creationId xmlns:a16="http://schemas.microsoft.com/office/drawing/2014/main" id="{7B0F66B9-069D-4DFC-9D0A-B3DE7883A3D3}"/>
              </a:ext>
            </a:extLst>
          </p:cNvPr>
          <p:cNvSpPr>
            <a:spLocks noGrp="1"/>
          </p:cNvSpPr>
          <p:nvPr>
            <p:ph idx="1"/>
          </p:nvPr>
        </p:nvSpPr>
        <p:spPr>
          <a:xfrm>
            <a:off x="838200" y="1905000"/>
            <a:ext cx="7620000" cy="3505200"/>
          </a:xfrm>
        </p:spPr>
        <p:txBody>
          <a:bodyPr/>
          <a:lstStyle/>
          <a:p>
            <a:pPr marL="0" indent="0">
              <a:buNone/>
            </a:pPr>
            <a:r>
              <a:rPr lang="en-US" sz="2800" dirty="0"/>
              <a:t>Many students report feeling confident in their knowledge of the content and remembering the important notes just from the process of creating the reference cards.</a:t>
            </a:r>
          </a:p>
        </p:txBody>
      </p:sp>
      <p:sp>
        <p:nvSpPr>
          <p:cNvPr id="4" name="Slide Number Placeholder 3">
            <a:extLst>
              <a:ext uri="{FF2B5EF4-FFF2-40B4-BE49-F238E27FC236}">
                <a16:creationId xmlns:a16="http://schemas.microsoft.com/office/drawing/2014/main" id="{0286168C-0683-4871-AC86-9722856DD589}"/>
              </a:ext>
            </a:extLst>
          </p:cNvPr>
          <p:cNvSpPr>
            <a:spLocks noGrp="1"/>
          </p:cNvSpPr>
          <p:nvPr>
            <p:ph type="sldNum" sz="quarter" idx="12"/>
          </p:nvPr>
        </p:nvSpPr>
        <p:spPr/>
        <p:txBody>
          <a:bodyPr/>
          <a:lstStyle/>
          <a:p>
            <a:pPr>
              <a:defRPr/>
            </a:pPr>
            <a:fld id="{8A33AE2C-524E-437E-BF75-946230CEE0D8}" type="slidenum">
              <a:rPr lang="en-US" smtClean="0"/>
              <a:pPr>
                <a:defRPr/>
              </a:pPr>
              <a:t>19</a:t>
            </a:fld>
            <a:endParaRPr lang="en-US" dirty="0"/>
          </a:p>
        </p:txBody>
      </p:sp>
    </p:spTree>
    <p:extLst>
      <p:ext uri="{BB962C8B-B14F-4D97-AF65-F5344CB8AC3E}">
        <p14:creationId xmlns:p14="http://schemas.microsoft.com/office/powerpoint/2010/main" val="197966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7EA4-37E3-C795-D1E4-9D1D576D1831}"/>
              </a:ext>
            </a:extLst>
          </p:cNvPr>
          <p:cNvSpPr>
            <a:spLocks noGrp="1"/>
          </p:cNvSpPr>
          <p:nvPr>
            <p:ph type="title"/>
          </p:nvPr>
        </p:nvSpPr>
        <p:spPr>
          <a:xfrm>
            <a:off x="533400" y="304800"/>
            <a:ext cx="8153400" cy="1143000"/>
          </a:xfrm>
        </p:spPr>
        <p:txBody>
          <a:bodyPr/>
          <a:lstStyle/>
          <a:p>
            <a:r>
              <a:rPr lang="en-US" sz="4000" dirty="0"/>
              <a:t>Grading Rules Implemented in Canvas</a:t>
            </a:r>
          </a:p>
        </p:txBody>
      </p:sp>
      <p:sp>
        <p:nvSpPr>
          <p:cNvPr id="3" name="Content Placeholder 2">
            <a:extLst>
              <a:ext uri="{FF2B5EF4-FFF2-40B4-BE49-F238E27FC236}">
                <a16:creationId xmlns:a16="http://schemas.microsoft.com/office/drawing/2014/main" id="{12D31E34-5084-15E7-0F41-4E9D5CC0F408}"/>
              </a:ext>
            </a:extLst>
          </p:cNvPr>
          <p:cNvSpPr>
            <a:spLocks noGrp="1"/>
          </p:cNvSpPr>
          <p:nvPr>
            <p:ph idx="1"/>
          </p:nvPr>
        </p:nvSpPr>
        <p:spPr>
          <a:xfrm>
            <a:off x="685800" y="1371600"/>
            <a:ext cx="7772400" cy="4648200"/>
          </a:xfrm>
        </p:spPr>
        <p:txBody>
          <a:bodyPr/>
          <a:lstStyle/>
          <a:p>
            <a:r>
              <a:rPr lang="en-US" sz="2800" dirty="0"/>
              <a:t>iClicker</a:t>
            </a:r>
          </a:p>
          <a:p>
            <a:pPr lvl="1"/>
            <a:r>
              <a:rPr lang="en-US" dirty="0"/>
              <a:t>Drop the first two and the lowest of the rest</a:t>
            </a:r>
          </a:p>
          <a:p>
            <a:r>
              <a:rPr lang="en-US" sz="2800" dirty="0"/>
              <a:t>Pars</a:t>
            </a:r>
          </a:p>
          <a:p>
            <a:pPr lvl="1"/>
            <a:r>
              <a:rPr lang="en-US" dirty="0"/>
              <a:t>Drop the first two and the lowest of the rest</a:t>
            </a:r>
          </a:p>
          <a:p>
            <a:r>
              <a:rPr lang="en-US" sz="2800" dirty="0"/>
              <a:t>Labs</a:t>
            </a:r>
          </a:p>
          <a:p>
            <a:pPr lvl="1"/>
            <a:r>
              <a:rPr lang="en-US" dirty="0"/>
              <a:t>Drop the lowest three</a:t>
            </a:r>
          </a:p>
          <a:p>
            <a:r>
              <a:rPr lang="en-US" sz="2800" dirty="0"/>
              <a:t>Homework</a:t>
            </a:r>
          </a:p>
          <a:p>
            <a:pPr lvl="1"/>
            <a:r>
              <a:rPr lang="en-US" dirty="0"/>
              <a:t>Drop the lowest</a:t>
            </a:r>
          </a:p>
        </p:txBody>
      </p:sp>
      <p:sp>
        <p:nvSpPr>
          <p:cNvPr id="4" name="Slide Number Placeholder 3">
            <a:extLst>
              <a:ext uri="{FF2B5EF4-FFF2-40B4-BE49-F238E27FC236}">
                <a16:creationId xmlns:a16="http://schemas.microsoft.com/office/drawing/2014/main" id="{EA7897C1-095D-4EAE-2600-406631DB5ED7}"/>
              </a:ext>
            </a:extLst>
          </p:cNvPr>
          <p:cNvSpPr>
            <a:spLocks noGrp="1"/>
          </p:cNvSpPr>
          <p:nvPr>
            <p:ph type="sldNum" sz="quarter" idx="12"/>
          </p:nvPr>
        </p:nvSpPr>
        <p:spPr/>
        <p:txBody>
          <a:bodyPr/>
          <a:lstStyle/>
          <a:p>
            <a:pPr>
              <a:defRPr/>
            </a:pPr>
            <a:fld id="{8A33AE2C-524E-437E-BF75-946230CEE0D8}" type="slidenum">
              <a:rPr lang="en-US" smtClean="0"/>
              <a:pPr>
                <a:defRPr/>
              </a:pPr>
              <a:t>2</a:t>
            </a:fld>
            <a:endParaRPr lang="en-US" dirty="0"/>
          </a:p>
        </p:txBody>
      </p:sp>
    </p:spTree>
    <p:extLst>
      <p:ext uri="{BB962C8B-B14F-4D97-AF65-F5344CB8AC3E}">
        <p14:creationId xmlns:p14="http://schemas.microsoft.com/office/powerpoint/2010/main" val="246885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F68F59-7ABB-4B3F-95C8-EDA42D76A509}"/>
              </a:ext>
            </a:extLst>
          </p:cNvPr>
          <p:cNvSpPr>
            <a:spLocks noGrp="1"/>
          </p:cNvSpPr>
          <p:nvPr>
            <p:ph type="sldNum" sz="quarter" idx="12"/>
          </p:nvPr>
        </p:nvSpPr>
        <p:spPr/>
        <p:txBody>
          <a:bodyPr/>
          <a:lstStyle/>
          <a:p>
            <a:pPr>
              <a:defRPr/>
            </a:pPr>
            <a:fld id="{A05A2062-D5BA-470F-86BD-27A39B557280}" type="slidenum">
              <a:rPr lang="en-US" smtClean="0"/>
              <a:pPr>
                <a:defRPr/>
              </a:pPr>
              <a:t>20</a:t>
            </a:fld>
            <a:endParaRPr lang="en-US" dirty="0"/>
          </a:p>
        </p:txBody>
      </p:sp>
      <p:pic>
        <p:nvPicPr>
          <p:cNvPr id="4" name="Picture 3" descr="A picture containing person&#10;&#10;Description automatically generated">
            <a:extLst>
              <a:ext uri="{FF2B5EF4-FFF2-40B4-BE49-F238E27FC236}">
                <a16:creationId xmlns:a16="http://schemas.microsoft.com/office/drawing/2014/main" id="{D6E26B9E-4766-427B-86E1-E5A1F47F8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5143500"/>
          </a:xfrm>
          <a:prstGeom prst="rect">
            <a:avLst/>
          </a:prstGeom>
        </p:spPr>
      </p:pic>
      <p:sp>
        <p:nvSpPr>
          <p:cNvPr id="3" name="TextBox 2">
            <a:extLst>
              <a:ext uri="{FF2B5EF4-FFF2-40B4-BE49-F238E27FC236}">
                <a16:creationId xmlns:a16="http://schemas.microsoft.com/office/drawing/2014/main" id="{D89C7751-3250-233D-3DFF-DF08875D3E67}"/>
              </a:ext>
            </a:extLst>
          </p:cNvPr>
          <p:cNvSpPr txBox="1"/>
          <p:nvPr/>
        </p:nvSpPr>
        <p:spPr>
          <a:xfrm>
            <a:off x="1676400" y="5791200"/>
            <a:ext cx="6520311" cy="584775"/>
          </a:xfrm>
          <a:prstGeom prst="rect">
            <a:avLst/>
          </a:prstGeom>
          <a:noFill/>
        </p:spPr>
        <p:txBody>
          <a:bodyPr wrap="none" rtlCol="0">
            <a:spAutoFit/>
          </a:bodyPr>
          <a:lstStyle/>
          <a:p>
            <a:r>
              <a:rPr lang="en-US" sz="3200" b="1" dirty="0"/>
              <a:t>LA Rams Head Coach: Sean </a:t>
            </a:r>
            <a:r>
              <a:rPr lang="en-US" sz="3200" b="1" dirty="0" err="1"/>
              <a:t>McVay</a:t>
            </a:r>
            <a:endParaRPr lang="en-US" sz="3200" b="1" dirty="0"/>
          </a:p>
        </p:txBody>
      </p:sp>
    </p:spTree>
    <p:extLst>
      <p:ext uri="{BB962C8B-B14F-4D97-AF65-F5344CB8AC3E}">
        <p14:creationId xmlns:p14="http://schemas.microsoft.com/office/powerpoint/2010/main" val="35870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B50F-6A8F-4616-B902-86F1383845C8}"/>
              </a:ext>
            </a:extLst>
          </p:cNvPr>
          <p:cNvSpPr>
            <a:spLocks noGrp="1"/>
          </p:cNvSpPr>
          <p:nvPr>
            <p:ph type="title"/>
          </p:nvPr>
        </p:nvSpPr>
        <p:spPr>
          <a:xfrm>
            <a:off x="685800" y="457200"/>
            <a:ext cx="7772400" cy="1143000"/>
          </a:xfrm>
        </p:spPr>
        <p:txBody>
          <a:bodyPr/>
          <a:lstStyle/>
          <a:p>
            <a:r>
              <a:rPr lang="en-US" dirty="0"/>
              <a:t>How to Make a Reference Card</a:t>
            </a:r>
          </a:p>
        </p:txBody>
      </p:sp>
      <p:sp>
        <p:nvSpPr>
          <p:cNvPr id="3" name="Content Placeholder 2">
            <a:extLst>
              <a:ext uri="{FF2B5EF4-FFF2-40B4-BE49-F238E27FC236}">
                <a16:creationId xmlns:a16="http://schemas.microsoft.com/office/drawing/2014/main" id="{7B0F66B9-069D-4DFC-9D0A-B3DE7883A3D3}"/>
              </a:ext>
            </a:extLst>
          </p:cNvPr>
          <p:cNvSpPr>
            <a:spLocks noGrp="1"/>
          </p:cNvSpPr>
          <p:nvPr>
            <p:ph idx="1"/>
          </p:nvPr>
        </p:nvSpPr>
        <p:spPr>
          <a:xfrm>
            <a:off x="533400" y="1524000"/>
            <a:ext cx="7924800" cy="3886200"/>
          </a:xfrm>
        </p:spPr>
        <p:txBody>
          <a:bodyPr/>
          <a:lstStyle/>
          <a:p>
            <a:pPr marL="0" indent="0">
              <a:buNone/>
            </a:pPr>
            <a:r>
              <a:rPr lang="en-US" sz="2800" dirty="0"/>
              <a:t>To create a reference card, students review their notes and the textbook, organize and prioritize the content, choose which notes they want to have during exams, and then write them onto the reference card.</a:t>
            </a:r>
          </a:p>
          <a:p>
            <a:pPr marL="0" indent="0">
              <a:buNone/>
            </a:pPr>
            <a:endParaRPr lang="en-US" sz="2800" dirty="0"/>
          </a:p>
          <a:p>
            <a:pPr marL="0" indent="0" algn="ctr">
              <a:buNone/>
            </a:pPr>
            <a:r>
              <a:rPr lang="en-US" sz="2800" dirty="0"/>
              <a:t>My Reference Card: Slides 22 - 47</a:t>
            </a:r>
          </a:p>
        </p:txBody>
      </p:sp>
      <p:sp>
        <p:nvSpPr>
          <p:cNvPr id="4" name="Slide Number Placeholder 3">
            <a:extLst>
              <a:ext uri="{FF2B5EF4-FFF2-40B4-BE49-F238E27FC236}">
                <a16:creationId xmlns:a16="http://schemas.microsoft.com/office/drawing/2014/main" id="{0286168C-0683-4871-AC86-9722856DD589}"/>
              </a:ext>
            </a:extLst>
          </p:cNvPr>
          <p:cNvSpPr>
            <a:spLocks noGrp="1"/>
          </p:cNvSpPr>
          <p:nvPr>
            <p:ph type="sldNum" sz="quarter" idx="12"/>
          </p:nvPr>
        </p:nvSpPr>
        <p:spPr/>
        <p:txBody>
          <a:bodyPr/>
          <a:lstStyle/>
          <a:p>
            <a:pPr>
              <a:defRPr/>
            </a:pPr>
            <a:fld id="{8A33AE2C-524E-437E-BF75-946230CEE0D8}" type="slidenum">
              <a:rPr lang="en-US" smtClean="0"/>
              <a:pPr>
                <a:defRPr/>
              </a:pPr>
              <a:t>21</a:t>
            </a:fld>
            <a:endParaRPr lang="en-US" dirty="0"/>
          </a:p>
        </p:txBody>
      </p:sp>
    </p:spTree>
    <p:extLst>
      <p:ext uri="{BB962C8B-B14F-4D97-AF65-F5344CB8AC3E}">
        <p14:creationId xmlns:p14="http://schemas.microsoft.com/office/powerpoint/2010/main" val="16457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1DBF-AF37-42FE-95D9-D8AFB34106DC}"/>
              </a:ext>
            </a:extLst>
          </p:cNvPr>
          <p:cNvSpPr>
            <a:spLocks noGrp="1"/>
          </p:cNvSpPr>
          <p:nvPr>
            <p:ph type="title"/>
          </p:nvPr>
        </p:nvSpPr>
        <p:spPr>
          <a:xfrm>
            <a:off x="685800" y="457200"/>
            <a:ext cx="7772400" cy="1143000"/>
          </a:xfrm>
        </p:spPr>
        <p:txBody>
          <a:bodyPr/>
          <a:lstStyle/>
          <a:p>
            <a:r>
              <a:rPr lang="en-US" dirty="0"/>
              <a:t>Primitive Data Types</a:t>
            </a:r>
          </a:p>
        </p:txBody>
      </p:sp>
      <p:sp>
        <p:nvSpPr>
          <p:cNvPr id="3" name="Content Placeholder 2">
            <a:extLst>
              <a:ext uri="{FF2B5EF4-FFF2-40B4-BE49-F238E27FC236}">
                <a16:creationId xmlns:a16="http://schemas.microsoft.com/office/drawing/2014/main" id="{877875EB-90C8-4FF3-9F63-D06387A5F865}"/>
              </a:ext>
            </a:extLst>
          </p:cNvPr>
          <p:cNvSpPr>
            <a:spLocks noGrp="1"/>
          </p:cNvSpPr>
          <p:nvPr>
            <p:ph idx="1"/>
          </p:nvPr>
        </p:nvSpPr>
        <p:spPr>
          <a:xfrm>
            <a:off x="3200400" y="1676400"/>
            <a:ext cx="2895600" cy="4114800"/>
          </a:xfrm>
        </p:spPr>
        <p:txBody>
          <a:bodyPr/>
          <a:lstStyle/>
          <a:p>
            <a:r>
              <a:rPr lang="en-US" sz="2400" dirty="0">
                <a:latin typeface="Courier New" panose="02070309020205020404" pitchFamily="49" charset="0"/>
                <a:cs typeface="Courier New" panose="02070309020205020404" pitchFamily="49" charset="0"/>
              </a:rPr>
              <a:t>int</a:t>
            </a:r>
          </a:p>
          <a:p>
            <a:r>
              <a:rPr lang="en-US" sz="2400" dirty="0">
                <a:latin typeface="Courier New" panose="02070309020205020404" pitchFamily="49" charset="0"/>
                <a:cs typeface="Courier New" panose="02070309020205020404" pitchFamily="49" charset="0"/>
              </a:rPr>
              <a:t>double</a:t>
            </a:r>
          </a:p>
          <a:p>
            <a:r>
              <a:rPr lang="en-US" sz="2400" dirty="0">
                <a:latin typeface="Courier New" panose="02070309020205020404" pitchFamily="49" charset="0"/>
                <a:cs typeface="Courier New" panose="02070309020205020404" pitchFamily="49" charset="0"/>
              </a:rPr>
              <a:t>char</a:t>
            </a:r>
          </a:p>
          <a:p>
            <a:r>
              <a:rPr lang="en-US" sz="2400" dirty="0">
                <a:latin typeface="Courier New" panose="02070309020205020404" pitchFamily="49" charset="0"/>
                <a:cs typeface="Courier New" panose="02070309020205020404" pitchFamily="49" charset="0"/>
              </a:rPr>
              <a:t>boolean</a:t>
            </a:r>
          </a:p>
          <a:p>
            <a:r>
              <a:rPr lang="en-US" sz="2400" dirty="0">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atin typeface="Times New Roman" panose="02020603050405020304" pitchFamily="18" charset="0"/>
                <a:cs typeface="Times New Roman" panose="02020603050405020304" pitchFamily="18" charset="0"/>
              </a:rPr>
              <a:t>byte</a:t>
            </a:r>
          </a:p>
          <a:p>
            <a:r>
              <a:rPr lang="en-US" sz="2400" dirty="0">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atin typeface="Times New Roman" panose="02020603050405020304" pitchFamily="18" charset="0"/>
                <a:cs typeface="Times New Roman" panose="02020603050405020304" pitchFamily="18" charset="0"/>
              </a:rPr>
              <a:t>short</a:t>
            </a:r>
          </a:p>
          <a:p>
            <a:r>
              <a:rPr lang="en-US" sz="2400" dirty="0">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atin typeface="Times New Roman" panose="02020603050405020304" pitchFamily="18" charset="0"/>
                <a:cs typeface="Times New Roman" panose="02020603050405020304" pitchFamily="18" charset="0"/>
              </a:rPr>
              <a:t>long</a:t>
            </a:r>
          </a:p>
          <a:p>
            <a:r>
              <a:rPr lang="en-US" sz="2400" dirty="0">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atin typeface="Times New Roman" panose="02020603050405020304" pitchFamily="18" charset="0"/>
                <a:cs typeface="Times New Roman" panose="02020603050405020304" pitchFamily="18" charset="0"/>
              </a:rPr>
              <a:t>float</a:t>
            </a:r>
          </a:p>
        </p:txBody>
      </p:sp>
      <p:sp>
        <p:nvSpPr>
          <p:cNvPr id="4" name="Slide Number Placeholder 3">
            <a:extLst>
              <a:ext uri="{FF2B5EF4-FFF2-40B4-BE49-F238E27FC236}">
                <a16:creationId xmlns:a16="http://schemas.microsoft.com/office/drawing/2014/main" id="{F5497A11-F283-4171-A8EF-FDC34771C571}"/>
              </a:ext>
            </a:extLst>
          </p:cNvPr>
          <p:cNvSpPr>
            <a:spLocks noGrp="1"/>
          </p:cNvSpPr>
          <p:nvPr>
            <p:ph type="sldNum" sz="quarter" idx="12"/>
          </p:nvPr>
        </p:nvSpPr>
        <p:spPr/>
        <p:txBody>
          <a:bodyPr/>
          <a:lstStyle/>
          <a:p>
            <a:pPr>
              <a:defRPr/>
            </a:pPr>
            <a:fld id="{8A33AE2C-524E-437E-BF75-946230CEE0D8}" type="slidenum">
              <a:rPr lang="en-US" smtClean="0"/>
              <a:pPr>
                <a:defRPr/>
              </a:pPr>
              <a:t>22</a:t>
            </a:fld>
            <a:endParaRPr lang="en-US" dirty="0"/>
          </a:p>
        </p:txBody>
      </p:sp>
    </p:spTree>
    <p:extLst>
      <p:ext uri="{BB962C8B-B14F-4D97-AF65-F5344CB8AC3E}">
        <p14:creationId xmlns:p14="http://schemas.microsoft.com/office/powerpoint/2010/main" val="273481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23</a:t>
            </a:fld>
            <a:endParaRPr lang="en-US" altLang="en-US" sz="1400" dirty="0"/>
          </a:p>
        </p:txBody>
      </p:sp>
      <p:sp>
        <p:nvSpPr>
          <p:cNvPr id="2051" name="Rectangle 2"/>
          <p:cNvSpPr>
            <a:spLocks noGrp="1" noChangeArrowheads="1"/>
          </p:cNvSpPr>
          <p:nvPr>
            <p:ph type="title"/>
          </p:nvPr>
        </p:nvSpPr>
        <p:spPr>
          <a:xfrm>
            <a:off x="685800" y="381000"/>
            <a:ext cx="7772400" cy="1066800"/>
          </a:xfrm>
        </p:spPr>
        <p:txBody>
          <a:bodyPr/>
          <a:lstStyle/>
          <a:p>
            <a:r>
              <a:rPr lang="en-US" altLang="en-US" dirty="0"/>
              <a:t>Why Data Types?</a:t>
            </a:r>
          </a:p>
        </p:txBody>
      </p:sp>
      <p:sp>
        <p:nvSpPr>
          <p:cNvPr id="2" name="Rectangle 3"/>
          <p:cNvSpPr>
            <a:spLocks noGrp="1" noChangeArrowheads="1"/>
          </p:cNvSpPr>
          <p:nvPr>
            <p:ph type="body" idx="1"/>
          </p:nvPr>
        </p:nvSpPr>
        <p:spPr>
          <a:xfrm>
            <a:off x="1981200" y="1447800"/>
            <a:ext cx="6477000" cy="3810000"/>
          </a:xfrm>
        </p:spPr>
        <p:txBody>
          <a:bodyPr/>
          <a:lstStyle/>
          <a:p>
            <a:r>
              <a:rPr lang="en-US" altLang="en-US" dirty="0"/>
              <a:t>Different kinds of values</a:t>
            </a:r>
          </a:p>
          <a:p>
            <a:r>
              <a:rPr lang="en-US" altLang="en-US" dirty="0"/>
              <a:t>Different storage sizes</a:t>
            </a:r>
          </a:p>
          <a:p>
            <a:pPr lvl="1"/>
            <a:r>
              <a:rPr lang="en-US" altLang="en-US" dirty="0"/>
              <a:t>Limitations</a:t>
            </a:r>
          </a:p>
          <a:p>
            <a:pPr lvl="1"/>
            <a:r>
              <a:rPr lang="en-US" altLang="en-US" dirty="0"/>
              <a:t>Overflow</a:t>
            </a:r>
          </a:p>
          <a:p>
            <a:r>
              <a:rPr lang="en-US" altLang="en-US" dirty="0"/>
              <a:t>Different operations</a:t>
            </a:r>
          </a:p>
          <a:p>
            <a:pPr marL="0" indent="0">
              <a:buNone/>
            </a:pPr>
            <a:r>
              <a:rPr lang="en-US" altLang="en-US" sz="2000" dirty="0">
                <a:latin typeface="Courier New" panose="02070309020205020404" pitchFamily="49" charset="0"/>
                <a:cs typeface="Courier New" panose="02070309020205020404" pitchFamily="49" charset="0"/>
              </a:rPr>
              <a:t>     7 / 5  : 1   (integer division)</a:t>
            </a:r>
          </a:p>
          <a:p>
            <a:pPr marL="0" indent="0">
              <a:buNone/>
            </a:pPr>
            <a:r>
              <a:rPr lang="en-US" altLang="en-US" sz="2000" dirty="0">
                <a:latin typeface="Courier New" panose="02070309020205020404" pitchFamily="49" charset="0"/>
                <a:cs typeface="Courier New" panose="02070309020205020404" pitchFamily="49" charset="0"/>
              </a:rPr>
              <a:t>     7 / 5.0: 1.4 (float point division)</a:t>
            </a:r>
          </a:p>
          <a:p>
            <a:pPr marL="0" indent="0">
              <a:buNone/>
            </a:pPr>
            <a:endParaRPr lang="en-US" altLang="en-US" dirty="0"/>
          </a:p>
          <a:p>
            <a:endParaRPr lang="en-US" altLang="en-US" dirty="0"/>
          </a:p>
        </p:txBody>
      </p:sp>
    </p:spTree>
    <p:extLst>
      <p:ext uri="{BB962C8B-B14F-4D97-AF65-F5344CB8AC3E}">
        <p14:creationId xmlns:p14="http://schemas.microsoft.com/office/powerpoint/2010/main" val="2100498054"/>
      </p:ext>
    </p:extLst>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228600"/>
            <a:ext cx="7772400" cy="990600"/>
          </a:xfrm>
        </p:spPr>
        <p:txBody>
          <a:bodyPr/>
          <a:lstStyle/>
          <a:p>
            <a:r>
              <a:rPr lang="en-US" altLang="en-US" dirty="0"/>
              <a:t>Classes</a:t>
            </a:r>
          </a:p>
        </p:txBody>
      </p:sp>
      <p:sp>
        <p:nvSpPr>
          <p:cNvPr id="2" name="Rectangle 3"/>
          <p:cNvSpPr>
            <a:spLocks noGrp="1" noChangeArrowheads="1"/>
          </p:cNvSpPr>
          <p:nvPr>
            <p:ph idx="1"/>
          </p:nvPr>
        </p:nvSpPr>
        <p:spPr>
          <a:xfrm>
            <a:off x="914400" y="1219200"/>
            <a:ext cx="7391400" cy="4419600"/>
          </a:xfrm>
          <a:noFill/>
        </p:spPr>
        <p:txBody>
          <a:bodyPr/>
          <a:lstStyle/>
          <a:p>
            <a:r>
              <a:rPr lang="en-US" altLang="en-US" dirty="0"/>
              <a:t>Can be considered as special data types</a:t>
            </a:r>
          </a:p>
          <a:p>
            <a:r>
              <a:rPr lang="en-US" altLang="en-US" dirty="0"/>
              <a:t>String: Lesson04 and Lesson08</a:t>
            </a:r>
          </a:p>
          <a:p>
            <a:r>
              <a:rPr lang="en-US" altLang="en-US" dirty="0"/>
              <a:t>Scanner</a:t>
            </a:r>
          </a:p>
          <a:p>
            <a:r>
              <a:rPr lang="en-US" altLang="en-US" dirty="0"/>
              <a:t>Day</a:t>
            </a:r>
          </a:p>
          <a:p>
            <a:r>
              <a:rPr lang="en-US" altLang="en-US" dirty="0"/>
              <a:t>Picture, Rectangle, Ellipse from Graphics</a:t>
            </a:r>
          </a:p>
          <a:p>
            <a:r>
              <a:rPr lang="en-US" altLang="en-US" dirty="0"/>
              <a:t>Frog</a:t>
            </a:r>
          </a:p>
          <a:p>
            <a:pPr marL="0" indent="0">
              <a:buNone/>
            </a:pPr>
            <a:endParaRPr lang="en-US" altLang="en-US" dirty="0"/>
          </a:p>
          <a:p>
            <a:endParaRPr lang="en-US" altLang="en-US" dirty="0"/>
          </a:p>
        </p:txBody>
      </p:sp>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24</a:t>
            </a:fld>
            <a:endParaRPr lang="en-US" altLang="en-US" sz="1400" dirty="0"/>
          </a:p>
        </p:txBody>
      </p:sp>
    </p:spTree>
    <p:extLst>
      <p:ext uri="{BB962C8B-B14F-4D97-AF65-F5344CB8AC3E}">
        <p14:creationId xmlns:p14="http://schemas.microsoft.com/office/powerpoint/2010/main" val="749858606"/>
      </p:ext>
    </p:extLst>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25</a:t>
            </a:fld>
            <a:endParaRPr lang="en-US" altLang="en-US" sz="1400" dirty="0"/>
          </a:p>
        </p:txBody>
      </p:sp>
      <p:sp>
        <p:nvSpPr>
          <p:cNvPr id="2051" name="Rectangle 2"/>
          <p:cNvSpPr>
            <a:spLocks noGrp="1" noChangeArrowheads="1"/>
          </p:cNvSpPr>
          <p:nvPr>
            <p:ph type="title"/>
          </p:nvPr>
        </p:nvSpPr>
        <p:spPr>
          <a:xfrm>
            <a:off x="685800" y="228600"/>
            <a:ext cx="7772400" cy="1524000"/>
          </a:xfrm>
        </p:spPr>
        <p:txBody>
          <a:bodyPr/>
          <a:lstStyle/>
          <a:p>
            <a:r>
              <a:rPr lang="en-US" altLang="en-US" dirty="0"/>
              <a:t>Public Interface of Classes</a:t>
            </a:r>
          </a:p>
        </p:txBody>
      </p:sp>
      <p:sp>
        <p:nvSpPr>
          <p:cNvPr id="2" name="Rectangle 3"/>
          <p:cNvSpPr>
            <a:spLocks noGrp="1" noChangeArrowheads="1"/>
          </p:cNvSpPr>
          <p:nvPr>
            <p:ph type="body" idx="1"/>
          </p:nvPr>
        </p:nvSpPr>
        <p:spPr>
          <a:xfrm>
            <a:off x="685800" y="1828800"/>
            <a:ext cx="7772400" cy="4191000"/>
          </a:xfrm>
        </p:spPr>
        <p:txBody>
          <a:bodyPr/>
          <a:lstStyle/>
          <a:p>
            <a:r>
              <a:rPr lang="en-US" altLang="en-US" sz="2800" dirty="0"/>
              <a:t>Constructor and Method headers with description</a:t>
            </a:r>
          </a:p>
          <a:p>
            <a:pPr lvl="1"/>
            <a:r>
              <a:rPr lang="en-US" altLang="en-US" dirty="0"/>
              <a:t>Implementing according to headers</a:t>
            </a:r>
          </a:p>
          <a:p>
            <a:pPr lvl="1"/>
            <a:r>
              <a:rPr lang="en-US" altLang="en-US" dirty="0"/>
              <a:t>Calling according to headers</a:t>
            </a:r>
          </a:p>
          <a:p>
            <a:r>
              <a:rPr lang="en-US" altLang="en-US" sz="2800" dirty="0"/>
              <a:t>Java Class Libraries</a:t>
            </a:r>
          </a:p>
          <a:p>
            <a:r>
              <a:rPr lang="en-US" altLang="en-US" sz="2800" dirty="0"/>
              <a:t>BlueJ documentation view</a:t>
            </a:r>
          </a:p>
        </p:txBody>
      </p:sp>
    </p:spTree>
    <p:extLst>
      <p:ext uri="{BB962C8B-B14F-4D97-AF65-F5344CB8AC3E}">
        <p14:creationId xmlns:p14="http://schemas.microsoft.com/office/powerpoint/2010/main" val="3024123698"/>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5D7F-88B5-4F4E-AD57-08F6EEF7932F}"/>
              </a:ext>
            </a:extLst>
          </p:cNvPr>
          <p:cNvSpPr>
            <a:spLocks noGrp="1"/>
          </p:cNvSpPr>
          <p:nvPr>
            <p:ph type="title"/>
          </p:nvPr>
        </p:nvSpPr>
        <p:spPr>
          <a:xfrm>
            <a:off x="685800" y="228600"/>
            <a:ext cx="7772400" cy="914400"/>
          </a:xfrm>
        </p:spPr>
        <p:txBody>
          <a:bodyPr/>
          <a:lstStyle/>
          <a:p>
            <a:r>
              <a:rPr lang="en-US" dirty="0"/>
              <a:t>Variables</a:t>
            </a:r>
          </a:p>
        </p:txBody>
      </p:sp>
      <p:sp>
        <p:nvSpPr>
          <p:cNvPr id="3" name="Content Placeholder 2">
            <a:extLst>
              <a:ext uri="{FF2B5EF4-FFF2-40B4-BE49-F238E27FC236}">
                <a16:creationId xmlns:a16="http://schemas.microsoft.com/office/drawing/2014/main" id="{0322AEF5-88EC-4BCB-851E-122892B9727C}"/>
              </a:ext>
            </a:extLst>
          </p:cNvPr>
          <p:cNvSpPr>
            <a:spLocks noGrp="1"/>
          </p:cNvSpPr>
          <p:nvPr>
            <p:ph idx="1"/>
          </p:nvPr>
        </p:nvSpPr>
        <p:spPr>
          <a:xfrm>
            <a:off x="762000" y="1143000"/>
            <a:ext cx="7772400" cy="4343400"/>
          </a:xfrm>
        </p:spPr>
        <p:txBody>
          <a:bodyPr/>
          <a:lstStyle/>
          <a:p>
            <a:r>
              <a:rPr lang="en-US" dirty="0"/>
              <a:t>A variable is a storage location with a name</a:t>
            </a:r>
          </a:p>
          <a:p>
            <a:r>
              <a:rPr lang="en-US" dirty="0"/>
              <a:t>Variable declaration</a:t>
            </a:r>
          </a:p>
          <a:p>
            <a:pPr lvl="1"/>
            <a:r>
              <a:rPr lang="en-US" dirty="0"/>
              <a:t>Must specify data type</a:t>
            </a:r>
          </a:p>
          <a:p>
            <a:pPr lvl="1"/>
            <a:r>
              <a:rPr lang="en-US" dirty="0"/>
              <a:t>With or without an initial value</a:t>
            </a:r>
            <a:endParaRPr lang="en-US" sz="2000" dirty="0">
              <a:ea typeface="+mn-ea"/>
              <a:cs typeface="+mn-cs"/>
            </a:endParaRPr>
          </a:p>
          <a:p>
            <a:r>
              <a:rPr lang="en-US" dirty="0"/>
              <a:t>Scope of variables</a:t>
            </a:r>
          </a:p>
          <a:p>
            <a:pPr lvl="1"/>
            <a:r>
              <a:rPr lang="en-US" dirty="0"/>
              <a:t>Instance variables</a:t>
            </a:r>
          </a:p>
          <a:p>
            <a:pPr lvl="1"/>
            <a:r>
              <a:rPr lang="en-US" dirty="0"/>
              <a:t>Local variables, including parameters</a:t>
            </a:r>
          </a:p>
          <a:p>
            <a:pPr lvl="1"/>
            <a:r>
              <a:rPr lang="en-US" dirty="0"/>
              <a:t>Block variables</a:t>
            </a:r>
          </a:p>
        </p:txBody>
      </p:sp>
      <p:sp>
        <p:nvSpPr>
          <p:cNvPr id="4" name="Slide Number Placeholder 3">
            <a:extLst>
              <a:ext uri="{FF2B5EF4-FFF2-40B4-BE49-F238E27FC236}">
                <a16:creationId xmlns:a16="http://schemas.microsoft.com/office/drawing/2014/main" id="{10D91221-FA40-425C-AAC8-5FB31501B747}"/>
              </a:ext>
            </a:extLst>
          </p:cNvPr>
          <p:cNvSpPr>
            <a:spLocks noGrp="1"/>
          </p:cNvSpPr>
          <p:nvPr>
            <p:ph type="sldNum" sz="quarter" idx="12"/>
          </p:nvPr>
        </p:nvSpPr>
        <p:spPr/>
        <p:txBody>
          <a:bodyPr/>
          <a:lstStyle/>
          <a:p>
            <a:pPr>
              <a:defRPr/>
            </a:pPr>
            <a:fld id="{8A33AE2C-524E-437E-BF75-946230CEE0D8}" type="slidenum">
              <a:rPr lang="en-US" smtClean="0"/>
              <a:pPr>
                <a:defRPr/>
              </a:pPr>
              <a:t>26</a:t>
            </a:fld>
            <a:endParaRPr lang="en-US" dirty="0"/>
          </a:p>
        </p:txBody>
      </p:sp>
    </p:spTree>
    <p:extLst>
      <p:ext uri="{BB962C8B-B14F-4D97-AF65-F5344CB8AC3E}">
        <p14:creationId xmlns:p14="http://schemas.microsoft.com/office/powerpoint/2010/main" val="4739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4964-7BFD-4EEA-81B2-DD2657D11EF4}"/>
              </a:ext>
            </a:extLst>
          </p:cNvPr>
          <p:cNvSpPr>
            <a:spLocks noGrp="1"/>
          </p:cNvSpPr>
          <p:nvPr>
            <p:ph type="title"/>
          </p:nvPr>
        </p:nvSpPr>
        <p:spPr>
          <a:xfrm>
            <a:off x="685800" y="304800"/>
            <a:ext cx="7772400" cy="1143000"/>
          </a:xfrm>
        </p:spPr>
        <p:txBody>
          <a:bodyPr/>
          <a:lstStyle/>
          <a:p>
            <a:r>
              <a:rPr lang="en-US" dirty="0"/>
              <a:t>Arithmetic Operations</a:t>
            </a:r>
          </a:p>
        </p:txBody>
      </p:sp>
      <p:sp>
        <p:nvSpPr>
          <p:cNvPr id="3" name="Content Placeholder 2">
            <a:extLst>
              <a:ext uri="{FF2B5EF4-FFF2-40B4-BE49-F238E27FC236}">
                <a16:creationId xmlns:a16="http://schemas.microsoft.com/office/drawing/2014/main" id="{BE06E4D7-8A50-4D04-A5D0-F96CF7521597}"/>
              </a:ext>
            </a:extLst>
          </p:cNvPr>
          <p:cNvSpPr>
            <a:spLocks noGrp="1"/>
          </p:cNvSpPr>
          <p:nvPr>
            <p:ph idx="1"/>
          </p:nvPr>
        </p:nvSpPr>
        <p:spPr>
          <a:xfrm>
            <a:off x="762000" y="1524000"/>
            <a:ext cx="7772400" cy="4114800"/>
          </a:xfrm>
        </p:spPr>
        <p:txBody>
          <a:bodyPr/>
          <a:lstStyle/>
          <a:p>
            <a:r>
              <a:rPr lang="en-US" dirty="0"/>
              <a:t>Integer division and float (double) division</a:t>
            </a:r>
          </a:p>
          <a:p>
            <a:endParaRPr lang="en-US" dirty="0"/>
          </a:p>
          <a:p>
            <a:r>
              <a:rPr lang="en-US" dirty="0"/>
              <a:t>Remainder operator %</a:t>
            </a:r>
          </a:p>
          <a:p>
            <a:endParaRPr lang="en-US" dirty="0"/>
          </a:p>
          <a:p>
            <a:r>
              <a:rPr lang="en-US" dirty="0"/>
              <a:t>Math methods and constants</a:t>
            </a:r>
          </a:p>
          <a:p>
            <a:pPr lvl="1"/>
            <a:r>
              <a:rPr lang="en-US" dirty="0"/>
              <a:t>No need to import any class</a:t>
            </a:r>
          </a:p>
        </p:txBody>
      </p:sp>
      <p:sp>
        <p:nvSpPr>
          <p:cNvPr id="4" name="Slide Number Placeholder 3">
            <a:extLst>
              <a:ext uri="{FF2B5EF4-FFF2-40B4-BE49-F238E27FC236}">
                <a16:creationId xmlns:a16="http://schemas.microsoft.com/office/drawing/2014/main" id="{31964DDA-99E3-46AC-9872-5C166D52A527}"/>
              </a:ext>
            </a:extLst>
          </p:cNvPr>
          <p:cNvSpPr>
            <a:spLocks noGrp="1"/>
          </p:cNvSpPr>
          <p:nvPr>
            <p:ph type="sldNum" sz="quarter" idx="12"/>
          </p:nvPr>
        </p:nvSpPr>
        <p:spPr/>
        <p:txBody>
          <a:bodyPr/>
          <a:lstStyle/>
          <a:p>
            <a:pPr>
              <a:defRPr/>
            </a:pPr>
            <a:fld id="{8A33AE2C-524E-437E-BF75-946230CEE0D8}" type="slidenum">
              <a:rPr lang="en-US" smtClean="0"/>
              <a:pPr>
                <a:defRPr/>
              </a:pPr>
              <a:t>27</a:t>
            </a:fld>
            <a:endParaRPr lang="en-US" dirty="0"/>
          </a:p>
        </p:txBody>
      </p:sp>
    </p:spTree>
    <p:extLst>
      <p:ext uri="{BB962C8B-B14F-4D97-AF65-F5344CB8AC3E}">
        <p14:creationId xmlns:p14="http://schemas.microsoft.com/office/powerpoint/2010/main" val="247225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65EB-586A-4F2C-99B8-A194E73C9EA5}"/>
              </a:ext>
            </a:extLst>
          </p:cNvPr>
          <p:cNvSpPr>
            <a:spLocks noGrp="1"/>
          </p:cNvSpPr>
          <p:nvPr>
            <p:ph type="title"/>
          </p:nvPr>
        </p:nvSpPr>
        <p:spPr>
          <a:xfrm>
            <a:off x="685800" y="228600"/>
            <a:ext cx="7772400" cy="1143000"/>
          </a:xfrm>
        </p:spPr>
        <p:txBody>
          <a:bodyPr/>
          <a:lstStyle/>
          <a:p>
            <a:r>
              <a:rPr lang="en-US" dirty="0"/>
              <a:t>Boolean Operations</a:t>
            </a:r>
          </a:p>
        </p:txBody>
      </p:sp>
      <p:sp>
        <p:nvSpPr>
          <p:cNvPr id="3" name="Content Placeholder 2">
            <a:extLst>
              <a:ext uri="{FF2B5EF4-FFF2-40B4-BE49-F238E27FC236}">
                <a16:creationId xmlns:a16="http://schemas.microsoft.com/office/drawing/2014/main" id="{B2894D10-D4D8-4E91-87B1-888BB2A4B28A}"/>
              </a:ext>
            </a:extLst>
          </p:cNvPr>
          <p:cNvSpPr>
            <a:spLocks noGrp="1"/>
          </p:cNvSpPr>
          <p:nvPr>
            <p:ph idx="1"/>
          </p:nvPr>
        </p:nvSpPr>
        <p:spPr>
          <a:xfrm>
            <a:off x="609600" y="1447800"/>
            <a:ext cx="4191000" cy="4114800"/>
          </a:xfrm>
        </p:spPr>
        <p:txBody>
          <a:bodyPr/>
          <a:lstStyle/>
          <a:p>
            <a:pPr marL="0" indent="0">
              <a:buNone/>
            </a:pPr>
            <a:r>
              <a:rPr lang="en-US" dirty="0"/>
              <a:t>Comparison operators</a:t>
            </a:r>
          </a:p>
          <a:p>
            <a:pPr marL="457200" lvl="1" indent="0">
              <a:buNone/>
            </a:pPr>
            <a:r>
              <a:rPr lang="en-US" dirty="0"/>
              <a:t>==</a:t>
            </a:r>
          </a:p>
          <a:p>
            <a:pPr marL="457200" lvl="1" indent="0">
              <a:buNone/>
            </a:pPr>
            <a:r>
              <a:rPr lang="en-US" dirty="0"/>
              <a:t>!=</a:t>
            </a:r>
          </a:p>
          <a:p>
            <a:pPr marL="457200" lvl="1" indent="0">
              <a:buNone/>
            </a:pPr>
            <a:r>
              <a:rPr lang="en-US" dirty="0"/>
              <a:t>&gt;</a:t>
            </a:r>
          </a:p>
          <a:p>
            <a:pPr marL="457200" lvl="1" indent="0">
              <a:buNone/>
            </a:pPr>
            <a:r>
              <a:rPr lang="en-US" dirty="0"/>
              <a:t>&gt;=</a:t>
            </a:r>
          </a:p>
          <a:p>
            <a:pPr marL="457200" lvl="1" indent="0">
              <a:buNone/>
            </a:pPr>
            <a:r>
              <a:rPr lang="en-US" dirty="0"/>
              <a:t>&lt;</a:t>
            </a:r>
          </a:p>
          <a:p>
            <a:pPr marL="457200" lvl="1" indent="0">
              <a:buNone/>
            </a:pPr>
            <a:r>
              <a:rPr lang="en-US" dirty="0"/>
              <a:t>&lt;=</a:t>
            </a:r>
          </a:p>
        </p:txBody>
      </p:sp>
      <p:sp>
        <p:nvSpPr>
          <p:cNvPr id="4" name="Slide Number Placeholder 3">
            <a:extLst>
              <a:ext uri="{FF2B5EF4-FFF2-40B4-BE49-F238E27FC236}">
                <a16:creationId xmlns:a16="http://schemas.microsoft.com/office/drawing/2014/main" id="{B7178ABE-87EC-465A-968A-26B17733EED2}"/>
              </a:ext>
            </a:extLst>
          </p:cNvPr>
          <p:cNvSpPr>
            <a:spLocks noGrp="1"/>
          </p:cNvSpPr>
          <p:nvPr>
            <p:ph type="sldNum" sz="quarter" idx="12"/>
          </p:nvPr>
        </p:nvSpPr>
        <p:spPr/>
        <p:txBody>
          <a:bodyPr/>
          <a:lstStyle/>
          <a:p>
            <a:pPr>
              <a:defRPr/>
            </a:pPr>
            <a:fld id="{8A33AE2C-524E-437E-BF75-946230CEE0D8}" type="slidenum">
              <a:rPr lang="en-US" smtClean="0"/>
              <a:pPr>
                <a:defRPr/>
              </a:pPr>
              <a:t>28</a:t>
            </a:fld>
            <a:endParaRPr lang="en-US" dirty="0"/>
          </a:p>
        </p:txBody>
      </p:sp>
      <p:sp>
        <p:nvSpPr>
          <p:cNvPr id="5" name="Content Placeholder 2">
            <a:extLst>
              <a:ext uri="{FF2B5EF4-FFF2-40B4-BE49-F238E27FC236}">
                <a16:creationId xmlns:a16="http://schemas.microsoft.com/office/drawing/2014/main" id="{C86D9FE6-A2C0-4F70-BBD3-CD67F81E69D8}"/>
              </a:ext>
            </a:extLst>
          </p:cNvPr>
          <p:cNvSpPr txBox="1">
            <a:spLocks/>
          </p:cNvSpPr>
          <p:nvPr/>
        </p:nvSpPr>
        <p:spPr bwMode="auto">
          <a:xfrm>
            <a:off x="5486400" y="1447800"/>
            <a:ext cx="3505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kern="0" dirty="0"/>
              <a:t>Logical operators</a:t>
            </a:r>
          </a:p>
          <a:p>
            <a:pPr marL="457200" lvl="1" indent="0">
              <a:buNone/>
            </a:pPr>
            <a:r>
              <a:rPr lang="en-US" kern="0" dirty="0"/>
              <a:t>&amp;&amp;</a:t>
            </a:r>
          </a:p>
          <a:p>
            <a:pPr marL="457200" lvl="1" indent="0">
              <a:buNone/>
            </a:pPr>
            <a:r>
              <a:rPr lang="en-US" kern="0" dirty="0"/>
              <a:t>  ||</a:t>
            </a:r>
          </a:p>
          <a:p>
            <a:pPr marL="457200" lvl="1" indent="0">
              <a:buNone/>
            </a:pPr>
            <a:r>
              <a:rPr lang="en-US" kern="0" dirty="0"/>
              <a:t>  !</a:t>
            </a:r>
          </a:p>
        </p:txBody>
      </p:sp>
    </p:spTree>
    <p:extLst>
      <p:ext uri="{BB962C8B-B14F-4D97-AF65-F5344CB8AC3E}">
        <p14:creationId xmlns:p14="http://schemas.microsoft.com/office/powerpoint/2010/main" val="201365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29</a:t>
            </a:fld>
            <a:endParaRPr lang="en-US" altLang="en-US" sz="1400" dirty="0"/>
          </a:p>
        </p:txBody>
      </p:sp>
      <p:sp>
        <p:nvSpPr>
          <p:cNvPr id="2051" name="Rectangle 2"/>
          <p:cNvSpPr>
            <a:spLocks noGrp="1" noChangeArrowheads="1"/>
          </p:cNvSpPr>
          <p:nvPr>
            <p:ph type="title"/>
          </p:nvPr>
        </p:nvSpPr>
        <p:spPr>
          <a:xfrm>
            <a:off x="685800" y="457200"/>
            <a:ext cx="7772400" cy="914400"/>
          </a:xfrm>
        </p:spPr>
        <p:txBody>
          <a:bodyPr/>
          <a:lstStyle/>
          <a:p>
            <a:r>
              <a:rPr lang="en-US" altLang="en-US" dirty="0"/>
              <a:t>Output</a:t>
            </a:r>
          </a:p>
        </p:txBody>
      </p:sp>
      <p:sp>
        <p:nvSpPr>
          <p:cNvPr id="2" name="Rectangle 3"/>
          <p:cNvSpPr>
            <a:spLocks noGrp="1" noChangeArrowheads="1"/>
          </p:cNvSpPr>
          <p:nvPr>
            <p:ph type="body" idx="1"/>
          </p:nvPr>
        </p:nvSpPr>
        <p:spPr>
          <a:xfrm>
            <a:off x="457200" y="1676400"/>
            <a:ext cx="8458200" cy="3429000"/>
          </a:xfrm>
        </p:spPr>
        <p:txBody>
          <a:bodyPr/>
          <a:lstStyle/>
          <a:p>
            <a:pPr marL="0" indent="0">
              <a:buNone/>
            </a:pPr>
            <a:r>
              <a:rPr lang="en-US" altLang="en-US" sz="2400" dirty="0">
                <a:latin typeface="Courier New" panose="02070309020205020404" pitchFamily="49" charset="0"/>
                <a:cs typeface="Courier New" panose="02070309020205020404" pitchFamily="49" charset="0"/>
              </a:rPr>
              <a:t>System.out.println(message)</a:t>
            </a:r>
          </a:p>
          <a:p>
            <a:pPr marL="0" indent="0">
              <a:buNone/>
            </a:pPr>
            <a:r>
              <a:rPr lang="en-US" altLang="en-US" sz="2400" dirty="0">
                <a:latin typeface="Courier New" panose="02070309020205020404" pitchFamily="49" charset="0"/>
                <a:cs typeface="Courier New" panose="02070309020205020404" pitchFamily="49" charset="0"/>
              </a:rPr>
              <a:t>System.out.print(message)</a:t>
            </a:r>
          </a:p>
          <a:p>
            <a:pPr marL="0" indent="0">
              <a:buNone/>
            </a:pPr>
            <a:r>
              <a:rPr lang="en-US" altLang="en-US" sz="2400" dirty="0">
                <a:latin typeface="Courier New" panose="02070309020205020404" pitchFamily="49" charset="0"/>
                <a:cs typeface="Courier New" panose="02070309020205020404" pitchFamily="49" charset="0"/>
              </a:rPr>
              <a:t>System.out.println()</a:t>
            </a: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a:latin typeface="Courier New" panose="02070309020205020404" pitchFamily="49" charset="0"/>
                <a:cs typeface="Courier New" panose="02070309020205020404" pitchFamily="49" charset="0"/>
              </a:rPr>
              <a:t>System.out.printf(message, value1, value2...)</a:t>
            </a:r>
          </a:p>
          <a:p>
            <a:pPr marL="0" indent="0">
              <a:buNone/>
            </a:pPr>
            <a:endParaRPr lang="en-US" altLang="en-US" sz="2400" dirty="0"/>
          </a:p>
        </p:txBody>
      </p:sp>
    </p:spTree>
    <p:extLst>
      <p:ext uri="{BB962C8B-B14F-4D97-AF65-F5344CB8AC3E}">
        <p14:creationId xmlns:p14="http://schemas.microsoft.com/office/powerpoint/2010/main" val="1699038322"/>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3</a:t>
            </a:fld>
            <a:endParaRPr lang="en-US" altLang="en-US" sz="1400" dirty="0"/>
          </a:p>
        </p:txBody>
      </p:sp>
      <p:sp>
        <p:nvSpPr>
          <p:cNvPr id="2051" name="Rectangle 2"/>
          <p:cNvSpPr>
            <a:spLocks noGrp="1" noChangeArrowheads="1"/>
          </p:cNvSpPr>
          <p:nvPr>
            <p:ph type="title"/>
          </p:nvPr>
        </p:nvSpPr>
        <p:spPr>
          <a:xfrm>
            <a:off x="685800" y="533400"/>
            <a:ext cx="7772400" cy="990600"/>
          </a:xfrm>
        </p:spPr>
        <p:txBody>
          <a:bodyPr/>
          <a:lstStyle/>
          <a:p>
            <a:r>
              <a:rPr lang="en-US" altLang="en-US" dirty="0"/>
              <a:t>Exam1</a:t>
            </a:r>
          </a:p>
        </p:txBody>
      </p:sp>
      <p:sp>
        <p:nvSpPr>
          <p:cNvPr id="2" name="Rectangle 3"/>
          <p:cNvSpPr>
            <a:spLocks noGrp="1" noChangeArrowheads="1"/>
          </p:cNvSpPr>
          <p:nvPr>
            <p:ph type="body" idx="1"/>
          </p:nvPr>
        </p:nvSpPr>
        <p:spPr>
          <a:xfrm>
            <a:off x="1752600" y="1600200"/>
            <a:ext cx="7010400" cy="3581400"/>
          </a:xfrm>
        </p:spPr>
        <p:txBody>
          <a:bodyPr/>
          <a:lstStyle/>
          <a:p>
            <a:r>
              <a:rPr lang="en-US" altLang="en-US" dirty="0"/>
              <a:t>Date: Thursday, Oct 06</a:t>
            </a:r>
          </a:p>
          <a:p>
            <a:r>
              <a:rPr lang="en-US" altLang="en-US" dirty="0"/>
              <a:t>Time: 1:30 – 2:45</a:t>
            </a:r>
          </a:p>
          <a:p>
            <a:endParaRPr lang="en-US" altLang="en-US" dirty="0"/>
          </a:p>
          <a:p>
            <a:r>
              <a:rPr lang="en-US" altLang="en-US" dirty="0" err="1"/>
              <a:t>QuizForExamOne</a:t>
            </a:r>
            <a:endParaRPr lang="en-US" altLang="en-US" dirty="0"/>
          </a:p>
          <a:p>
            <a:pPr lvl="1"/>
            <a:r>
              <a:rPr lang="en-US" altLang="en-US" dirty="0"/>
              <a:t>Rules</a:t>
            </a:r>
          </a:p>
          <a:p>
            <a:pPr lvl="1"/>
            <a:r>
              <a:rPr lang="en-US" altLang="en-US" dirty="0"/>
              <a:t>Grading</a:t>
            </a:r>
          </a:p>
        </p:txBody>
      </p:sp>
    </p:spTree>
    <p:extLst>
      <p:ext uri="{BB962C8B-B14F-4D97-AF65-F5344CB8AC3E}">
        <p14:creationId xmlns:p14="http://schemas.microsoft.com/office/powerpoint/2010/main" val="479291122"/>
      </p:ext>
    </p:extLst>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30</a:t>
            </a:fld>
            <a:endParaRPr lang="en-US" altLang="en-US" sz="1400" dirty="0"/>
          </a:p>
        </p:txBody>
      </p:sp>
      <p:sp>
        <p:nvSpPr>
          <p:cNvPr id="2051" name="Rectangle 2"/>
          <p:cNvSpPr>
            <a:spLocks noGrp="1" noChangeArrowheads="1"/>
          </p:cNvSpPr>
          <p:nvPr>
            <p:ph type="title"/>
          </p:nvPr>
        </p:nvSpPr>
        <p:spPr>
          <a:xfrm>
            <a:off x="685800" y="304800"/>
            <a:ext cx="7772400" cy="914400"/>
          </a:xfrm>
        </p:spPr>
        <p:txBody>
          <a:bodyPr/>
          <a:lstStyle/>
          <a:p>
            <a:r>
              <a:rPr lang="en-US" altLang="en-US" dirty="0"/>
              <a:t>Formatted Output</a:t>
            </a:r>
          </a:p>
        </p:txBody>
      </p:sp>
      <p:sp>
        <p:nvSpPr>
          <p:cNvPr id="2" name="Rectangle 3"/>
          <p:cNvSpPr>
            <a:spLocks noGrp="1" noChangeArrowheads="1"/>
          </p:cNvSpPr>
          <p:nvPr>
            <p:ph type="body" idx="1"/>
          </p:nvPr>
        </p:nvSpPr>
        <p:spPr>
          <a:xfrm>
            <a:off x="914400" y="1219200"/>
            <a:ext cx="8001000" cy="4648200"/>
          </a:xfrm>
        </p:spPr>
        <p:txBody>
          <a:bodyPr/>
          <a:lstStyle/>
          <a:p>
            <a:pPr marL="0" indent="0">
              <a:buNone/>
            </a:pPr>
            <a:r>
              <a:rPr lang="en-US" altLang="en-US" sz="2800" dirty="0">
                <a:cs typeface="Courier New" panose="02070309020205020404" pitchFamily="49" charset="0"/>
              </a:rPr>
              <a:t>Format specifiers used only with printf() </a:t>
            </a:r>
          </a:p>
          <a:p>
            <a:pPr marL="0" indent="0">
              <a:buNone/>
            </a:pPr>
            <a:r>
              <a:rPr lang="en-US" altLang="en-US" sz="2800" dirty="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%7s</a:t>
            </a:r>
            <a:r>
              <a:rPr lang="en-US" altLang="en-US" sz="2800" dirty="0">
                <a:cs typeface="Courier New" panose="02070309020205020404" pitchFamily="49" charset="0"/>
              </a:rPr>
              <a:t>: string</a:t>
            </a:r>
          </a:p>
          <a:p>
            <a:pPr marL="0" indent="0">
              <a:buNone/>
            </a:pPr>
            <a:r>
              <a:rPr lang="en-US" altLang="en-US" sz="2800" dirty="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%3d</a:t>
            </a:r>
            <a:r>
              <a:rPr lang="en-US" altLang="en-US" sz="2800" dirty="0">
                <a:cs typeface="Courier New" panose="02070309020205020404" pitchFamily="49" charset="0"/>
              </a:rPr>
              <a:t>: int</a:t>
            </a:r>
          </a:p>
          <a:p>
            <a:pPr marL="0" indent="0">
              <a:buNone/>
            </a:pPr>
            <a:r>
              <a:rPr lang="en-US" altLang="en-US" sz="2800" dirty="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%7.2f</a:t>
            </a:r>
            <a:r>
              <a:rPr lang="en-US" altLang="en-US" sz="2800" dirty="0">
                <a:cs typeface="Courier New" panose="02070309020205020404" pitchFamily="49" charset="0"/>
              </a:rPr>
              <a:t>: double</a:t>
            </a:r>
          </a:p>
          <a:p>
            <a:pPr marL="0" indent="0">
              <a:buNone/>
            </a:pPr>
            <a:r>
              <a:rPr lang="en-US" altLang="en-US" sz="2800" dirty="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%n</a:t>
            </a:r>
            <a:r>
              <a:rPr lang="en-US" altLang="en-US" sz="2800" dirty="0">
                <a:cs typeface="Courier New" panose="02070309020205020404" pitchFamily="49" charset="0"/>
              </a:rPr>
              <a:t>: next line</a:t>
            </a:r>
          </a:p>
          <a:p>
            <a:pPr marL="0" indent="0">
              <a:buNone/>
            </a:pPr>
            <a:r>
              <a:rPr lang="en-US" altLang="en-US" sz="2800" dirty="0">
                <a:cs typeface="Courier New" panose="02070309020205020404" pitchFamily="49" charset="0"/>
              </a:rPr>
              <a:t>Escape sequences used inside strings with all output methods</a:t>
            </a:r>
          </a:p>
          <a:p>
            <a:pPr marL="0" indent="0">
              <a:buNone/>
            </a:pPr>
            <a:r>
              <a:rPr lang="en-US" altLang="en-US" sz="2800" dirty="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\n</a:t>
            </a:r>
            <a:r>
              <a:rPr lang="en-US" altLang="en-US" sz="2800" dirty="0">
                <a:cs typeface="Courier New" panose="02070309020205020404" pitchFamily="49" charset="0"/>
              </a:rPr>
              <a:t>: next line</a:t>
            </a:r>
          </a:p>
          <a:p>
            <a:pPr marL="0" indent="0">
              <a:buNone/>
            </a:pPr>
            <a:r>
              <a:rPr lang="en-US" altLang="en-US" sz="2800" dirty="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a:t>
            </a:r>
            <a:r>
              <a:rPr lang="en-US" altLang="en-US" sz="2800" dirty="0">
                <a:cs typeface="Courier New" panose="02070309020205020404" pitchFamily="49" charset="0"/>
              </a:rPr>
              <a:t>: double quote inside a string</a:t>
            </a:r>
          </a:p>
          <a:p>
            <a:pPr marL="0" indent="0">
              <a:buNone/>
            </a:pPr>
            <a:r>
              <a:rPr lang="en-US" altLang="en-US" sz="2800" dirty="0">
                <a:cs typeface="Courier New" panose="02070309020205020404" pitchFamily="49" charset="0"/>
              </a:rPr>
              <a:t>     </a:t>
            </a:r>
            <a:endParaRPr lang="en-US" altLang="en-US" sz="2000" dirty="0">
              <a:latin typeface="Courier New" panose="02070309020205020404" pitchFamily="49" charset="0"/>
              <a:cs typeface="Courier New" panose="02070309020205020404" pitchFamily="49" charset="0"/>
            </a:endParaRPr>
          </a:p>
          <a:p>
            <a:pPr marL="0" indent="0">
              <a:buNone/>
            </a:pP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6300723"/>
      </p:ext>
    </p:extLst>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31</a:t>
            </a:fld>
            <a:endParaRPr lang="en-US" altLang="en-US" sz="1400" dirty="0"/>
          </a:p>
        </p:txBody>
      </p:sp>
      <p:sp>
        <p:nvSpPr>
          <p:cNvPr id="2051" name="Rectangle 2"/>
          <p:cNvSpPr>
            <a:spLocks noGrp="1" noChangeArrowheads="1"/>
          </p:cNvSpPr>
          <p:nvPr>
            <p:ph type="title"/>
          </p:nvPr>
        </p:nvSpPr>
        <p:spPr>
          <a:xfrm>
            <a:off x="685800" y="228600"/>
            <a:ext cx="7772400" cy="1219200"/>
          </a:xfrm>
        </p:spPr>
        <p:txBody>
          <a:bodyPr/>
          <a:lstStyle/>
          <a:p>
            <a:r>
              <a:rPr lang="en-US" altLang="en-US" dirty="0"/>
              <a:t>Formatted Output</a:t>
            </a:r>
          </a:p>
        </p:txBody>
      </p:sp>
      <p:sp>
        <p:nvSpPr>
          <p:cNvPr id="2" name="Rectangle 3"/>
          <p:cNvSpPr>
            <a:spLocks noGrp="1" noChangeArrowheads="1"/>
          </p:cNvSpPr>
          <p:nvPr>
            <p:ph type="body" idx="1"/>
          </p:nvPr>
        </p:nvSpPr>
        <p:spPr>
          <a:xfrm>
            <a:off x="381000" y="1295400"/>
            <a:ext cx="8458200" cy="4267200"/>
          </a:xfrm>
        </p:spPr>
        <p:txBody>
          <a:bodyPr/>
          <a:lstStyle/>
          <a:p>
            <a:pPr marL="0" indent="0">
              <a:buNone/>
            </a:pPr>
            <a:r>
              <a:rPr lang="en-US" altLang="en-US" sz="2000" dirty="0">
                <a:latin typeface="Courier New" panose="02070309020205020404" pitchFamily="49" charset="0"/>
                <a:cs typeface="Courier New" panose="02070309020205020404" pitchFamily="49" charset="0"/>
              </a:rPr>
              <a:t>String name;</a:t>
            </a:r>
          </a:p>
          <a:p>
            <a:pPr marL="0" indent="0">
              <a:buNone/>
            </a:pPr>
            <a:r>
              <a:rPr lang="en-US" altLang="en-US" sz="2000" dirty="0">
                <a:latin typeface="Courier New" panose="02070309020205020404" pitchFamily="49" charset="0"/>
                <a:cs typeface="Courier New" panose="02070309020205020404" pitchFamily="49" charset="0"/>
              </a:rPr>
              <a:t>double price;</a:t>
            </a:r>
          </a:p>
          <a:p>
            <a:pPr marL="0" indent="0">
              <a:buNone/>
            </a:pPr>
            <a:endParaRPr lang="en-US" altLang="en-US" sz="2000" dirty="0">
              <a:latin typeface="Courier New" panose="02070309020205020404" pitchFamily="49" charset="0"/>
              <a:cs typeface="Courier New" panose="02070309020205020404" pitchFamily="49" charset="0"/>
            </a:endParaRPr>
          </a:p>
          <a:p>
            <a:pPr marL="0" indent="0">
              <a:buNone/>
            </a:pPr>
            <a:r>
              <a:rPr lang="en-US" altLang="en-US" sz="2000" dirty="0">
                <a:latin typeface="Courier New" panose="02070309020205020404" pitchFamily="49" charset="0"/>
                <a:cs typeface="Courier New" panose="02070309020205020404" pitchFamily="49" charset="0"/>
              </a:rPr>
              <a:t>System.out.printf("The price for \"%s\" is $%.2f.%n", </a:t>
            </a:r>
          </a:p>
          <a:p>
            <a:pPr marL="0" indent="0">
              <a:buNone/>
            </a:pPr>
            <a:r>
              <a:rPr lang="en-US" altLang="en-US" sz="2000" dirty="0">
                <a:latin typeface="Courier New" panose="02070309020205020404" pitchFamily="49" charset="0"/>
                <a:cs typeface="Courier New" panose="02070309020205020404" pitchFamily="49" charset="0"/>
              </a:rPr>
              <a:t>                  name, price);</a:t>
            </a:r>
          </a:p>
          <a:p>
            <a:pPr marL="0" indent="0">
              <a:buNone/>
            </a:pPr>
            <a:endParaRPr lang="en-US" altLang="en-US" sz="2000" dirty="0">
              <a:latin typeface="Courier New" panose="02070309020205020404" pitchFamily="49" charset="0"/>
              <a:cs typeface="Courier New" panose="02070309020205020404" pitchFamily="49" charset="0"/>
            </a:endParaRPr>
          </a:p>
          <a:p>
            <a:pPr marL="0" indent="0">
              <a:buNone/>
            </a:pPr>
            <a:r>
              <a:rPr lang="en-US" altLang="en-US" sz="2000" dirty="0">
                <a:latin typeface="Courier New" panose="02070309020205020404" pitchFamily="49" charset="0"/>
                <a:cs typeface="Courier New" panose="02070309020205020404" pitchFamily="49" charset="0"/>
              </a:rPr>
              <a:t>The price for "iPad Pro" is $499.95.</a:t>
            </a:r>
          </a:p>
          <a:p>
            <a:pPr marL="0" indent="0">
              <a:buNone/>
            </a:pPr>
            <a:r>
              <a:rPr lang="en-US" altLang="en-US" sz="2000" dirty="0">
                <a:latin typeface="Courier New" panose="02070309020205020404" pitchFamily="49" charset="0"/>
                <a:cs typeface="Courier New" panose="02070309020205020404" pitchFamily="49" charset="0"/>
              </a:rPr>
              <a:t>(go to next line)</a:t>
            </a:r>
          </a:p>
          <a:p>
            <a:pPr marL="0" indent="0">
              <a:buNone/>
            </a:pP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3631757"/>
      </p:ext>
    </p:extLst>
  </p:cSld>
  <p:clrMapOvr>
    <a:masterClrMapping/>
  </p:clrMapOvr>
  <p:transition>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65C-9F14-47B4-A133-687C70CFF2AE}"/>
              </a:ext>
            </a:extLst>
          </p:cNvPr>
          <p:cNvSpPr>
            <a:spLocks noGrp="1"/>
          </p:cNvSpPr>
          <p:nvPr>
            <p:ph type="title"/>
          </p:nvPr>
        </p:nvSpPr>
        <p:spPr>
          <a:xfrm>
            <a:off x="685800" y="228600"/>
            <a:ext cx="7772400" cy="1143000"/>
          </a:xfrm>
        </p:spPr>
        <p:txBody>
          <a:bodyPr/>
          <a:lstStyle/>
          <a:p>
            <a:r>
              <a:rPr lang="en-US" altLang="en-US" dirty="0"/>
              <a:t>Input: Class Scanner</a:t>
            </a:r>
            <a:endParaRPr lang="en-US" dirty="0"/>
          </a:p>
        </p:txBody>
      </p:sp>
      <p:sp>
        <p:nvSpPr>
          <p:cNvPr id="3" name="Content Placeholder 2">
            <a:extLst>
              <a:ext uri="{FF2B5EF4-FFF2-40B4-BE49-F238E27FC236}">
                <a16:creationId xmlns:a16="http://schemas.microsoft.com/office/drawing/2014/main" id="{B179BC86-6D34-4D0E-AD60-FB2F730CEF44}"/>
              </a:ext>
            </a:extLst>
          </p:cNvPr>
          <p:cNvSpPr>
            <a:spLocks noGrp="1"/>
          </p:cNvSpPr>
          <p:nvPr>
            <p:ph idx="1"/>
          </p:nvPr>
        </p:nvSpPr>
        <p:spPr>
          <a:xfrm>
            <a:off x="1524000" y="1295400"/>
            <a:ext cx="6400800" cy="4343400"/>
          </a:xfrm>
        </p:spPr>
        <p:txBody>
          <a:bodyPr/>
          <a:lstStyle/>
          <a:p>
            <a:pPr marL="0" indent="0">
              <a:buNone/>
            </a:pPr>
            <a:r>
              <a:rPr lang="en-US" altLang="en-US" sz="2400" dirty="0">
                <a:latin typeface="Courier New" panose="02070309020205020404" pitchFamily="49" charset="0"/>
                <a:cs typeface="Courier New" panose="02070309020205020404" pitchFamily="49" charset="0"/>
              </a:rPr>
              <a:t>import java.util.Scanner;</a:t>
            </a:r>
          </a:p>
          <a:p>
            <a:pPr marL="0" indent="0">
              <a:buNone/>
            </a:pPr>
            <a:r>
              <a:rPr lang="en-US" altLang="en-US" sz="2000" dirty="0">
                <a:latin typeface="Courier New" panose="02070309020205020404" pitchFamily="49" charset="0"/>
                <a:cs typeface="Courier New" panose="02070309020205020404" pitchFamily="49" charset="0"/>
              </a:rPr>
              <a:t>Scanner in = new Scanner(System.in);</a:t>
            </a:r>
          </a:p>
          <a:p>
            <a:pPr lvl="1"/>
            <a:r>
              <a:rPr lang="en-US" altLang="en-US" sz="2400" dirty="0">
                <a:latin typeface="Courier New" panose="02070309020205020404" pitchFamily="49" charset="0"/>
                <a:cs typeface="Courier New" panose="02070309020205020404" pitchFamily="49" charset="0"/>
              </a:rPr>
              <a:t>next()</a:t>
            </a:r>
          </a:p>
          <a:p>
            <a:pPr lvl="1"/>
            <a:r>
              <a:rPr lang="en-US" altLang="en-US" sz="2400" dirty="0">
                <a:latin typeface="Courier New" panose="02070309020205020404" pitchFamily="49" charset="0"/>
                <a:cs typeface="Courier New" panose="02070309020205020404" pitchFamily="49" charset="0"/>
              </a:rPr>
              <a:t>nextLine()</a:t>
            </a:r>
          </a:p>
          <a:p>
            <a:pPr lvl="1"/>
            <a:r>
              <a:rPr lang="en-US" altLang="en-US" sz="2400" dirty="0">
                <a:latin typeface="Courier New" panose="02070309020205020404" pitchFamily="49" charset="0"/>
                <a:cs typeface="Courier New" panose="02070309020205020404" pitchFamily="49" charset="0"/>
              </a:rPr>
              <a:t>nextInt() </a:t>
            </a:r>
          </a:p>
          <a:p>
            <a:pPr lvl="1"/>
            <a:r>
              <a:rPr lang="en-US" altLang="en-US" sz="2400" dirty="0">
                <a:latin typeface="Courier New" panose="02070309020205020404" pitchFamily="49" charset="0"/>
                <a:cs typeface="Courier New" panose="02070309020205020404" pitchFamily="49" charset="0"/>
              </a:rPr>
              <a:t>nextDouble()</a:t>
            </a:r>
          </a:p>
          <a:p>
            <a:pPr marL="457200" lvl="1" indent="0">
              <a:buNone/>
            </a:pPr>
            <a:endParaRPr lang="en-US" altLang="en-US" sz="2400" dirty="0">
              <a:latin typeface="Courier New" panose="02070309020205020404" pitchFamily="49" charset="0"/>
              <a:cs typeface="Courier New" panose="02070309020205020404" pitchFamily="49" charset="0"/>
            </a:endParaRPr>
          </a:p>
          <a:p>
            <a:pPr lvl="1"/>
            <a:r>
              <a:rPr lang="en-US" altLang="en-US" sz="2400" dirty="0">
                <a:latin typeface="Courier New" panose="02070309020205020404" pitchFamily="49" charset="0"/>
                <a:cs typeface="Courier New" panose="02070309020205020404" pitchFamily="49" charset="0"/>
              </a:rPr>
              <a:t>hasNextInt()</a:t>
            </a:r>
          </a:p>
          <a:p>
            <a:pPr lvl="1"/>
            <a:r>
              <a:rPr lang="en-US" altLang="en-US" sz="2400" dirty="0">
                <a:latin typeface="Courier New" panose="02070309020205020404" pitchFamily="49" charset="0"/>
                <a:cs typeface="Courier New" panose="02070309020205020404" pitchFamily="49" charset="0"/>
              </a:rPr>
              <a:t>hasNextDouble()</a:t>
            </a:r>
            <a:endParaRPr lang="en-US" sz="2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8D605FB-5F4F-470D-B470-A78267C53CD6}"/>
              </a:ext>
            </a:extLst>
          </p:cNvPr>
          <p:cNvSpPr>
            <a:spLocks noGrp="1"/>
          </p:cNvSpPr>
          <p:nvPr>
            <p:ph type="sldNum" sz="quarter" idx="12"/>
          </p:nvPr>
        </p:nvSpPr>
        <p:spPr/>
        <p:txBody>
          <a:bodyPr/>
          <a:lstStyle/>
          <a:p>
            <a:pPr>
              <a:defRPr/>
            </a:pPr>
            <a:fld id="{8A33AE2C-524E-437E-BF75-946230CEE0D8}" type="slidenum">
              <a:rPr lang="en-US" smtClean="0"/>
              <a:pPr>
                <a:defRPr/>
              </a:pPr>
              <a:t>32</a:t>
            </a:fld>
            <a:endParaRPr lang="en-US" dirty="0"/>
          </a:p>
        </p:txBody>
      </p:sp>
    </p:spTree>
    <p:extLst>
      <p:ext uri="{BB962C8B-B14F-4D97-AF65-F5344CB8AC3E}">
        <p14:creationId xmlns:p14="http://schemas.microsoft.com/office/powerpoint/2010/main" val="292701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C4BD-D56C-4001-A0A5-96A4051FB5A4}"/>
              </a:ext>
            </a:extLst>
          </p:cNvPr>
          <p:cNvSpPr>
            <a:spLocks noGrp="1"/>
          </p:cNvSpPr>
          <p:nvPr>
            <p:ph type="title"/>
          </p:nvPr>
        </p:nvSpPr>
        <p:spPr/>
        <p:txBody>
          <a:bodyPr/>
          <a:lstStyle/>
          <a:p>
            <a:r>
              <a:rPr lang="en-US" dirty="0"/>
              <a:t>Must Use Scanner Methods</a:t>
            </a:r>
          </a:p>
        </p:txBody>
      </p:sp>
      <p:sp>
        <p:nvSpPr>
          <p:cNvPr id="3" name="Content Placeholder 2">
            <a:extLst>
              <a:ext uri="{FF2B5EF4-FFF2-40B4-BE49-F238E27FC236}">
                <a16:creationId xmlns:a16="http://schemas.microsoft.com/office/drawing/2014/main" id="{C9DF1083-45E9-408C-B0EE-49251B75135E}"/>
              </a:ext>
            </a:extLst>
          </p:cNvPr>
          <p:cNvSpPr>
            <a:spLocks noGrp="1"/>
          </p:cNvSpPr>
          <p:nvPr>
            <p:ph idx="1"/>
          </p:nvPr>
        </p:nvSpPr>
        <p:spPr>
          <a:xfrm>
            <a:off x="1600200" y="1981200"/>
            <a:ext cx="6858000" cy="3810000"/>
          </a:xfrm>
        </p:spPr>
        <p:txBody>
          <a:bodyPr/>
          <a:lstStyle/>
          <a:p>
            <a:r>
              <a:rPr lang="en-US" dirty="0"/>
              <a:t>Do not use try-catch statement</a:t>
            </a:r>
          </a:p>
          <a:p>
            <a:r>
              <a:rPr lang="en-US" dirty="0"/>
              <a:t>Do not use any parse methods</a:t>
            </a:r>
          </a:p>
        </p:txBody>
      </p:sp>
      <p:sp>
        <p:nvSpPr>
          <p:cNvPr id="4" name="Slide Number Placeholder 3">
            <a:extLst>
              <a:ext uri="{FF2B5EF4-FFF2-40B4-BE49-F238E27FC236}">
                <a16:creationId xmlns:a16="http://schemas.microsoft.com/office/drawing/2014/main" id="{B203A09F-4FDB-4107-BB1E-A51CDB205712}"/>
              </a:ext>
            </a:extLst>
          </p:cNvPr>
          <p:cNvSpPr>
            <a:spLocks noGrp="1"/>
          </p:cNvSpPr>
          <p:nvPr>
            <p:ph type="sldNum" sz="quarter" idx="12"/>
          </p:nvPr>
        </p:nvSpPr>
        <p:spPr/>
        <p:txBody>
          <a:bodyPr/>
          <a:lstStyle/>
          <a:p>
            <a:pPr>
              <a:defRPr/>
            </a:pPr>
            <a:fld id="{8A33AE2C-524E-437E-BF75-946230CEE0D8}" type="slidenum">
              <a:rPr lang="en-US" smtClean="0"/>
              <a:pPr>
                <a:defRPr/>
              </a:pPr>
              <a:t>33</a:t>
            </a:fld>
            <a:endParaRPr lang="en-US" dirty="0"/>
          </a:p>
        </p:txBody>
      </p:sp>
    </p:spTree>
    <p:extLst>
      <p:ext uri="{BB962C8B-B14F-4D97-AF65-F5344CB8AC3E}">
        <p14:creationId xmlns:p14="http://schemas.microsoft.com/office/powerpoint/2010/main" val="1827180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1DBF-AF37-42FE-95D9-D8AFB34106DC}"/>
              </a:ext>
            </a:extLst>
          </p:cNvPr>
          <p:cNvSpPr>
            <a:spLocks noGrp="1"/>
          </p:cNvSpPr>
          <p:nvPr>
            <p:ph type="title"/>
          </p:nvPr>
        </p:nvSpPr>
        <p:spPr/>
        <p:txBody>
          <a:bodyPr/>
          <a:lstStyle/>
          <a:p>
            <a:r>
              <a:rPr lang="en-US" dirty="0"/>
              <a:t>Input Prompt</a:t>
            </a:r>
          </a:p>
        </p:txBody>
      </p:sp>
      <p:sp>
        <p:nvSpPr>
          <p:cNvPr id="3" name="Content Placeholder 2">
            <a:extLst>
              <a:ext uri="{FF2B5EF4-FFF2-40B4-BE49-F238E27FC236}">
                <a16:creationId xmlns:a16="http://schemas.microsoft.com/office/drawing/2014/main" id="{877875EB-90C8-4FF3-9F63-D06387A5F865}"/>
              </a:ext>
            </a:extLst>
          </p:cNvPr>
          <p:cNvSpPr>
            <a:spLocks noGrp="1"/>
          </p:cNvSpPr>
          <p:nvPr>
            <p:ph idx="1"/>
          </p:nvPr>
        </p:nvSpPr>
        <p:spPr>
          <a:xfrm>
            <a:off x="1066800" y="1981200"/>
            <a:ext cx="7391400" cy="4114800"/>
          </a:xfrm>
        </p:spPr>
        <p:txBody>
          <a:bodyPr/>
          <a:lstStyle/>
          <a:p>
            <a:pPr marL="0" indent="0">
              <a:buNone/>
            </a:pPr>
            <a:r>
              <a:rPr lang="en-US" sz="2400" dirty="0">
                <a:latin typeface="Courier New" panose="02070309020205020404" pitchFamily="49" charset="0"/>
                <a:cs typeface="Courier New" panose="02070309020205020404" pitchFamily="49" charset="0"/>
              </a:rPr>
              <a:t>System.out.print("Enter an integer: ");</a:t>
            </a:r>
          </a:p>
          <a:p>
            <a:pPr marL="0" indent="0">
              <a:buNone/>
            </a:pPr>
            <a:r>
              <a:rPr lang="en-US" sz="2400" dirty="0">
                <a:latin typeface="Courier New" panose="02070309020205020404" pitchFamily="49" charset="0"/>
                <a:cs typeface="Courier New" panose="02070309020205020404" pitchFamily="49" charset="0"/>
              </a:rPr>
              <a:t>int intNum = in.nextInt();</a:t>
            </a:r>
          </a:p>
        </p:txBody>
      </p:sp>
      <p:sp>
        <p:nvSpPr>
          <p:cNvPr id="4" name="Slide Number Placeholder 3">
            <a:extLst>
              <a:ext uri="{FF2B5EF4-FFF2-40B4-BE49-F238E27FC236}">
                <a16:creationId xmlns:a16="http://schemas.microsoft.com/office/drawing/2014/main" id="{F5497A11-F283-4171-A8EF-FDC34771C571}"/>
              </a:ext>
            </a:extLst>
          </p:cNvPr>
          <p:cNvSpPr>
            <a:spLocks noGrp="1"/>
          </p:cNvSpPr>
          <p:nvPr>
            <p:ph type="sldNum" sz="quarter" idx="12"/>
          </p:nvPr>
        </p:nvSpPr>
        <p:spPr/>
        <p:txBody>
          <a:bodyPr/>
          <a:lstStyle/>
          <a:p>
            <a:pPr>
              <a:defRPr/>
            </a:pPr>
            <a:fld id="{8A33AE2C-524E-437E-BF75-946230CEE0D8}" type="slidenum">
              <a:rPr lang="en-US" smtClean="0"/>
              <a:pPr>
                <a:defRPr/>
              </a:pPr>
              <a:t>34</a:t>
            </a:fld>
            <a:endParaRPr lang="en-US" dirty="0"/>
          </a:p>
        </p:txBody>
      </p:sp>
    </p:spTree>
    <p:extLst>
      <p:ext uri="{BB962C8B-B14F-4D97-AF65-F5344CB8AC3E}">
        <p14:creationId xmlns:p14="http://schemas.microsoft.com/office/powerpoint/2010/main" val="211128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BE49C00C-0F13-42FF-9EA4-B7B98998CB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C9ADB0-5438-4732-ADFB-2001F29B4A6A}" type="slidenum">
              <a:rPr lang="en-US" altLang="en-US" sz="1400"/>
              <a:pPr>
                <a:spcBef>
                  <a:spcPct val="0"/>
                </a:spcBef>
                <a:buFontTx/>
                <a:buNone/>
              </a:pPr>
              <a:t>35</a:t>
            </a:fld>
            <a:endParaRPr lang="en-US" altLang="en-US" sz="1400" dirty="0"/>
          </a:p>
        </p:txBody>
      </p:sp>
      <p:sp>
        <p:nvSpPr>
          <p:cNvPr id="34819" name="Rectangle 2">
            <a:extLst>
              <a:ext uri="{FF2B5EF4-FFF2-40B4-BE49-F238E27FC236}">
                <a16:creationId xmlns:a16="http://schemas.microsoft.com/office/drawing/2014/main" id="{A2FA0A99-35A4-45AD-A78E-CE6ABCA3F2E0}"/>
              </a:ext>
            </a:extLst>
          </p:cNvPr>
          <p:cNvSpPr>
            <a:spLocks noGrp="1" noChangeArrowheads="1"/>
          </p:cNvSpPr>
          <p:nvPr>
            <p:ph type="title"/>
          </p:nvPr>
        </p:nvSpPr>
        <p:spPr>
          <a:xfrm>
            <a:off x="228600" y="457200"/>
            <a:ext cx="8915400" cy="1143000"/>
          </a:xfrm>
        </p:spPr>
        <p:txBody>
          <a:bodyPr/>
          <a:lstStyle/>
          <a:p>
            <a:r>
              <a:rPr lang="en-US" altLang="en-US" dirty="0"/>
              <a:t>Terminating When Input Invalid</a:t>
            </a:r>
          </a:p>
        </p:txBody>
      </p:sp>
      <p:sp>
        <p:nvSpPr>
          <p:cNvPr id="46083" name="Rectangle 3">
            <a:extLst>
              <a:ext uri="{FF2B5EF4-FFF2-40B4-BE49-F238E27FC236}">
                <a16:creationId xmlns:a16="http://schemas.microsoft.com/office/drawing/2014/main" id="{7D2A0FBC-CDB7-42A3-BFBC-A7F3964446B9}"/>
              </a:ext>
            </a:extLst>
          </p:cNvPr>
          <p:cNvSpPr>
            <a:spLocks noGrp="1" noChangeArrowheads="1"/>
          </p:cNvSpPr>
          <p:nvPr>
            <p:ph type="body" idx="1"/>
          </p:nvPr>
        </p:nvSpPr>
        <p:spPr>
          <a:xfrm>
            <a:off x="304800" y="1600200"/>
            <a:ext cx="8534400" cy="4114800"/>
          </a:xfrm>
        </p:spPr>
        <p:txBody>
          <a:bodyPr/>
          <a:lstStyle/>
          <a:p>
            <a:pPr>
              <a:lnSpc>
                <a:spcPct val="90000"/>
              </a:lnSpc>
              <a:buFontTx/>
              <a:buNone/>
            </a:pPr>
            <a:r>
              <a:rPr lang="en-US" altLang="en-US" sz="2000" dirty="0">
                <a:latin typeface="Courier New" panose="02070309020205020404" pitchFamily="49" charset="0"/>
              </a:rPr>
              <a:t> 	 System.out.print("Please enter your income: ");</a:t>
            </a:r>
          </a:p>
          <a:p>
            <a:pPr>
              <a:lnSpc>
                <a:spcPct val="90000"/>
              </a:lnSpc>
              <a:buFontTx/>
              <a:buNone/>
            </a:pPr>
            <a:r>
              <a:rPr lang="en-US" altLang="en-US" sz="2000" dirty="0">
                <a:latin typeface="Courier New" panose="02070309020205020404" pitchFamily="49" charset="0"/>
              </a:rPr>
              <a:t>   if (!in.hasNextDouble())</a:t>
            </a:r>
          </a:p>
          <a:p>
            <a:pPr>
              <a:lnSpc>
                <a:spcPct val="90000"/>
              </a:lnSpc>
              <a:buFontTx/>
              <a:buNone/>
            </a:pPr>
            <a:r>
              <a:rPr lang="en-US" altLang="en-US" sz="2000" dirty="0">
                <a:latin typeface="Courier New" panose="02070309020205020404" pitchFamily="49" charset="0"/>
              </a:rPr>
              <a:t>   {</a:t>
            </a:r>
          </a:p>
          <a:p>
            <a:pPr>
              <a:lnSpc>
                <a:spcPct val="90000"/>
              </a:lnSpc>
              <a:buFontTx/>
              <a:buNone/>
            </a:pPr>
            <a:r>
              <a:rPr lang="en-US" altLang="en-US" sz="2000" dirty="0">
                <a:latin typeface="Courier New" panose="02070309020205020404" pitchFamily="49" charset="0"/>
              </a:rPr>
              <a:t>      String input = in.next();</a:t>
            </a:r>
          </a:p>
          <a:p>
            <a:pPr>
              <a:lnSpc>
                <a:spcPct val="90000"/>
              </a:lnSpc>
              <a:buFontTx/>
              <a:buNone/>
            </a:pPr>
            <a:r>
              <a:rPr lang="en-US" altLang="en-US" sz="2000" dirty="0">
                <a:latin typeface="Courier New" panose="02070309020205020404" pitchFamily="49" charset="0"/>
              </a:rPr>
              <a:t>      System.out.println("Invalid income: " + input);</a:t>
            </a:r>
          </a:p>
          <a:p>
            <a:pPr>
              <a:lnSpc>
                <a:spcPct val="90000"/>
              </a:lnSpc>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return;</a:t>
            </a:r>
          </a:p>
          <a:p>
            <a:pPr>
              <a:lnSpc>
                <a:spcPct val="90000"/>
              </a:lnSpc>
              <a:buFontTx/>
              <a:buNone/>
            </a:pPr>
            <a:r>
              <a:rPr lang="en-US" altLang="en-US" sz="2000" dirty="0">
                <a:latin typeface="Courier New" panose="02070309020205020404" pitchFamily="49" charset="0"/>
              </a:rPr>
              <a:t>   }</a:t>
            </a:r>
          </a:p>
          <a:p>
            <a:pPr>
              <a:lnSpc>
                <a:spcPct val="90000"/>
              </a:lnSpc>
              <a:buFontTx/>
              <a:buNone/>
            </a:pPr>
            <a:endParaRPr lang="en-US" altLang="en-US" sz="2000" dirty="0">
              <a:latin typeface="Courier New" panose="02070309020205020404" pitchFamily="49" charset="0"/>
            </a:endParaRPr>
          </a:p>
          <a:p>
            <a:pPr>
              <a:lnSpc>
                <a:spcPct val="90000"/>
              </a:lnSpc>
              <a:buFontTx/>
              <a:buNone/>
            </a:pPr>
            <a:r>
              <a:rPr lang="en-US" altLang="en-US" sz="2000" dirty="0">
                <a:latin typeface="Courier New" panose="02070309020205020404" pitchFamily="49" charset="0"/>
              </a:rPr>
              <a:t>   // The next input token is a double </a:t>
            </a:r>
          </a:p>
          <a:p>
            <a:pPr>
              <a:lnSpc>
                <a:spcPct val="90000"/>
              </a:lnSpc>
              <a:buFontTx/>
              <a:buNone/>
            </a:pPr>
            <a:r>
              <a:rPr lang="en-US" altLang="en-US" sz="2000" dirty="0">
                <a:latin typeface="Courier New" panose="02070309020205020404" pitchFamily="49" charset="0"/>
              </a:rPr>
              <a:t>   income = in.nextDouble();</a:t>
            </a:r>
          </a:p>
          <a:p>
            <a:pPr>
              <a:lnSpc>
                <a:spcPct val="90000"/>
              </a:lnSpc>
              <a:buFontTx/>
              <a:buNone/>
            </a:pPr>
            <a:r>
              <a:rPr lang="en-US" altLang="en-US" sz="2000" dirty="0">
                <a:latin typeface="Courier New" panose="02070309020205020404" pitchFamily="49" charset="0"/>
              </a:rPr>
              <a:t>   . . .</a:t>
            </a:r>
          </a:p>
          <a:p>
            <a:pPr>
              <a:lnSpc>
                <a:spcPct val="90000"/>
              </a:lnSpc>
              <a:buFontTx/>
              <a:buNone/>
            </a:pPr>
            <a:endParaRPr lang="en-US" altLang="en-US" sz="1600" dirty="0">
              <a:latin typeface="Courier New" panose="02070309020205020404" pitchFamily="49" charset="0"/>
            </a:endParaRPr>
          </a:p>
        </p:txBody>
      </p:sp>
    </p:spTree>
    <p:extLst>
      <p:ext uri="{BB962C8B-B14F-4D97-AF65-F5344CB8AC3E}">
        <p14:creationId xmlns:p14="http://schemas.microsoft.com/office/powerpoint/2010/main" val="338658485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5B7DB6E-F920-4EAA-9618-7BCF63B2F1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014A1C2-D133-43D0-8516-A8E86FB57F6F}" type="slidenum">
              <a:rPr lang="en-US" altLang="en-US" sz="1400"/>
              <a:pPr>
                <a:spcBef>
                  <a:spcPct val="0"/>
                </a:spcBef>
                <a:buFontTx/>
                <a:buNone/>
              </a:pPr>
              <a:t>36</a:t>
            </a:fld>
            <a:endParaRPr lang="en-US" altLang="en-US" sz="1400" dirty="0"/>
          </a:p>
        </p:txBody>
      </p:sp>
      <p:sp>
        <p:nvSpPr>
          <p:cNvPr id="19459" name="Rectangle 2">
            <a:extLst>
              <a:ext uri="{FF2B5EF4-FFF2-40B4-BE49-F238E27FC236}">
                <a16:creationId xmlns:a16="http://schemas.microsoft.com/office/drawing/2014/main" id="{97D2D46B-A6B6-4591-997B-5E8820E949D2}"/>
              </a:ext>
            </a:extLst>
          </p:cNvPr>
          <p:cNvSpPr>
            <a:spLocks noGrp="1" noChangeArrowheads="1"/>
          </p:cNvSpPr>
          <p:nvPr>
            <p:ph type="title"/>
          </p:nvPr>
        </p:nvSpPr>
        <p:spPr>
          <a:xfrm>
            <a:off x="609600" y="152400"/>
            <a:ext cx="7772400" cy="914400"/>
          </a:xfrm>
        </p:spPr>
        <p:txBody>
          <a:bodyPr/>
          <a:lstStyle/>
          <a:p>
            <a:r>
              <a:rPr lang="en-US" altLang="en-US" dirty="0"/>
              <a:t>The if Statements</a:t>
            </a:r>
          </a:p>
        </p:txBody>
      </p:sp>
      <p:sp>
        <p:nvSpPr>
          <p:cNvPr id="41987" name="Rectangle 3">
            <a:extLst>
              <a:ext uri="{FF2B5EF4-FFF2-40B4-BE49-F238E27FC236}">
                <a16:creationId xmlns:a16="http://schemas.microsoft.com/office/drawing/2014/main" id="{C59CFD21-22CC-434B-8144-383A6AE5217B}"/>
              </a:ext>
            </a:extLst>
          </p:cNvPr>
          <p:cNvSpPr>
            <a:spLocks noGrp="1" noChangeArrowheads="1"/>
          </p:cNvSpPr>
          <p:nvPr>
            <p:ph type="body" idx="1"/>
          </p:nvPr>
        </p:nvSpPr>
        <p:spPr>
          <a:xfrm>
            <a:off x="609600" y="1143000"/>
            <a:ext cx="8153400" cy="5410200"/>
          </a:xfrm>
        </p:spPr>
        <p:txBody>
          <a:bodyPr/>
          <a:lstStyle/>
          <a:p>
            <a:pPr>
              <a:lnSpc>
                <a:spcPct val="80000"/>
              </a:lnSpc>
              <a:buFontTx/>
              <a:buNone/>
            </a:pPr>
            <a:r>
              <a:rPr lang="en-US" altLang="en-US" sz="2400" dirty="0">
                <a:latin typeface="Courier New" panose="02070309020205020404" pitchFamily="49" charset="0"/>
              </a:rPr>
              <a:t>if (Condition)</a:t>
            </a:r>
          </a:p>
          <a:p>
            <a:pPr>
              <a:lnSpc>
                <a:spcPct val="80000"/>
              </a:lnSpc>
              <a:buFontTx/>
              <a:buNone/>
            </a:pPr>
            <a:r>
              <a:rPr lang="en-US" altLang="en-US" sz="2400" dirty="0">
                <a:latin typeface="Courier New" panose="02070309020205020404" pitchFamily="49" charset="0"/>
              </a:rPr>
              <a:t>{    </a:t>
            </a:r>
          </a:p>
          <a:p>
            <a:pPr>
              <a:lnSpc>
                <a:spcPct val="80000"/>
              </a:lnSpc>
              <a:buFontTx/>
              <a:buNone/>
            </a:pPr>
            <a:r>
              <a:rPr lang="en-US" altLang="en-US" sz="2400" dirty="0">
                <a:latin typeface="Courier New" panose="02070309020205020404" pitchFamily="49" charset="0"/>
              </a:rPr>
              <a:t>   StatementBlock (one or more statements)</a:t>
            </a:r>
          </a:p>
          <a:p>
            <a:pPr>
              <a:lnSpc>
                <a:spcPct val="80000"/>
              </a:lnSpc>
              <a:buFontTx/>
              <a:buNone/>
            </a:pPr>
            <a:r>
              <a:rPr lang="en-US" altLang="en-US" sz="2400" dirty="0">
                <a:latin typeface="Courier New" panose="02070309020205020404" pitchFamily="49" charset="0"/>
              </a:rPr>
              <a:t>}</a:t>
            </a:r>
          </a:p>
          <a:p>
            <a:pPr>
              <a:lnSpc>
                <a:spcPct val="80000"/>
              </a:lnSpc>
              <a:buFontTx/>
              <a:buNone/>
            </a:pPr>
            <a:endParaRPr lang="en-US" altLang="en-US" sz="2400" dirty="0">
              <a:latin typeface="Courier New" panose="02070309020205020404" pitchFamily="49" charset="0"/>
            </a:endParaRPr>
          </a:p>
          <a:p>
            <a:pPr>
              <a:lnSpc>
                <a:spcPct val="80000"/>
              </a:lnSpc>
              <a:buFontTx/>
              <a:buNone/>
            </a:pPr>
            <a:r>
              <a:rPr lang="en-US" altLang="en-US" sz="2400" dirty="0">
                <a:latin typeface="Courier New" panose="02070309020205020404" pitchFamily="49" charset="0"/>
              </a:rPr>
              <a:t>if (Condition)</a:t>
            </a:r>
          </a:p>
          <a:p>
            <a:pPr>
              <a:lnSpc>
                <a:spcPct val="80000"/>
              </a:lnSpc>
              <a:buFontTx/>
              <a:buNone/>
            </a:pPr>
            <a:r>
              <a:rPr lang="en-US" altLang="en-US" sz="2400" dirty="0">
                <a:latin typeface="Courier New" panose="02070309020205020404" pitchFamily="49" charset="0"/>
              </a:rPr>
              <a:t>{    </a:t>
            </a:r>
          </a:p>
          <a:p>
            <a:pPr>
              <a:lnSpc>
                <a:spcPct val="80000"/>
              </a:lnSpc>
              <a:buFontTx/>
              <a:buNone/>
            </a:pPr>
            <a:r>
              <a:rPr lang="en-US" altLang="en-US" sz="2400" dirty="0">
                <a:latin typeface="Courier New" panose="02070309020205020404" pitchFamily="49" charset="0"/>
              </a:rPr>
              <a:t>   StatementBlock1 (one or more statements)</a:t>
            </a:r>
          </a:p>
          <a:p>
            <a:pPr>
              <a:lnSpc>
                <a:spcPct val="80000"/>
              </a:lnSpc>
              <a:buFontTx/>
              <a:buNone/>
            </a:pPr>
            <a:r>
              <a:rPr lang="en-US" altLang="en-US" sz="2400" dirty="0">
                <a:latin typeface="Courier New" panose="02070309020205020404" pitchFamily="49" charset="0"/>
              </a:rPr>
              <a:t>}</a:t>
            </a:r>
          </a:p>
          <a:p>
            <a:pPr>
              <a:lnSpc>
                <a:spcPct val="80000"/>
              </a:lnSpc>
              <a:buFontTx/>
              <a:buNone/>
            </a:pPr>
            <a:r>
              <a:rPr lang="en-US" altLang="en-US" sz="2400" dirty="0">
                <a:latin typeface="Courier New" panose="02070309020205020404" pitchFamily="49" charset="0"/>
              </a:rPr>
              <a:t>else</a:t>
            </a:r>
          </a:p>
          <a:p>
            <a:pPr>
              <a:lnSpc>
                <a:spcPct val="80000"/>
              </a:lnSpc>
              <a:buFontTx/>
              <a:buNone/>
            </a:pPr>
            <a:r>
              <a:rPr lang="en-US" altLang="en-US" sz="2400" dirty="0">
                <a:latin typeface="Courier New" panose="02070309020205020404" pitchFamily="49" charset="0"/>
              </a:rPr>
              <a:t>{    </a:t>
            </a:r>
          </a:p>
          <a:p>
            <a:pPr>
              <a:lnSpc>
                <a:spcPct val="80000"/>
              </a:lnSpc>
              <a:buFontTx/>
              <a:buNone/>
            </a:pPr>
            <a:r>
              <a:rPr lang="en-US" altLang="en-US" sz="2400" dirty="0">
                <a:latin typeface="Courier New" panose="02070309020205020404" pitchFamily="49" charset="0"/>
              </a:rPr>
              <a:t>   StatementBlock2 (one or more statements)</a:t>
            </a:r>
          </a:p>
          <a:p>
            <a:pPr>
              <a:lnSpc>
                <a:spcPct val="80000"/>
              </a:lnSpc>
              <a:buFontTx/>
              <a:buNone/>
            </a:pPr>
            <a:r>
              <a:rPr lang="en-US" altLang="en-US" sz="2400" dirty="0">
                <a:latin typeface="Courier New" panose="02070309020205020404" pitchFamily="49" charset="0"/>
              </a:rPr>
              <a:t>}</a:t>
            </a:r>
          </a:p>
        </p:txBody>
      </p:sp>
    </p:spTree>
    <p:extLst>
      <p:ext uri="{BB962C8B-B14F-4D97-AF65-F5344CB8AC3E}">
        <p14:creationId xmlns:p14="http://schemas.microsoft.com/office/powerpoint/2010/main" val="346652053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5B7DB6E-F920-4EAA-9618-7BCF63B2F1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014A1C2-D133-43D0-8516-A8E86FB57F6F}" type="slidenum">
              <a:rPr lang="en-US" altLang="en-US" sz="1400"/>
              <a:pPr>
                <a:spcBef>
                  <a:spcPct val="0"/>
                </a:spcBef>
                <a:buFontTx/>
                <a:buNone/>
              </a:pPr>
              <a:t>37</a:t>
            </a:fld>
            <a:endParaRPr lang="en-US" altLang="en-US" sz="1400" dirty="0"/>
          </a:p>
        </p:txBody>
      </p:sp>
      <p:sp>
        <p:nvSpPr>
          <p:cNvPr id="19459" name="Rectangle 2">
            <a:extLst>
              <a:ext uri="{FF2B5EF4-FFF2-40B4-BE49-F238E27FC236}">
                <a16:creationId xmlns:a16="http://schemas.microsoft.com/office/drawing/2014/main" id="{97D2D46B-A6B6-4591-997B-5E8820E949D2}"/>
              </a:ext>
            </a:extLst>
          </p:cNvPr>
          <p:cNvSpPr>
            <a:spLocks noGrp="1" noChangeArrowheads="1"/>
          </p:cNvSpPr>
          <p:nvPr>
            <p:ph type="title"/>
          </p:nvPr>
        </p:nvSpPr>
        <p:spPr>
          <a:xfrm>
            <a:off x="609600" y="228600"/>
            <a:ext cx="7772400" cy="914400"/>
          </a:xfrm>
        </p:spPr>
        <p:txBody>
          <a:bodyPr/>
          <a:lstStyle/>
          <a:p>
            <a:r>
              <a:rPr lang="en-US" altLang="en-US" dirty="0"/>
              <a:t>Multiple Alternatives</a:t>
            </a:r>
          </a:p>
        </p:txBody>
      </p:sp>
      <p:sp>
        <p:nvSpPr>
          <p:cNvPr id="41987" name="Rectangle 3">
            <a:extLst>
              <a:ext uri="{FF2B5EF4-FFF2-40B4-BE49-F238E27FC236}">
                <a16:creationId xmlns:a16="http://schemas.microsoft.com/office/drawing/2014/main" id="{C59CFD21-22CC-434B-8144-383A6AE5217B}"/>
              </a:ext>
            </a:extLst>
          </p:cNvPr>
          <p:cNvSpPr>
            <a:spLocks noGrp="1" noChangeArrowheads="1"/>
          </p:cNvSpPr>
          <p:nvPr>
            <p:ph type="body" idx="1"/>
          </p:nvPr>
        </p:nvSpPr>
        <p:spPr>
          <a:xfrm>
            <a:off x="1600200" y="1219200"/>
            <a:ext cx="7162800" cy="5410200"/>
          </a:xfrm>
        </p:spPr>
        <p:txBody>
          <a:bodyPr/>
          <a:lstStyle/>
          <a:p>
            <a:pPr>
              <a:lnSpc>
                <a:spcPct val="80000"/>
              </a:lnSpc>
              <a:buFontTx/>
              <a:buNone/>
            </a:pPr>
            <a:r>
              <a:rPr lang="en-US" altLang="en-US" sz="1800" dirty="0">
                <a:latin typeface="Courier New" panose="02070309020205020404" pitchFamily="49" charset="0"/>
              </a:rPr>
              <a:t>if (Cond_1)</a:t>
            </a:r>
          </a:p>
          <a:p>
            <a:pPr>
              <a:lnSpc>
                <a:spcPct val="80000"/>
              </a:lnSpc>
              <a:buFontTx/>
              <a:buNone/>
            </a:pPr>
            <a:r>
              <a:rPr lang="en-US" altLang="en-US" sz="1800" dirty="0">
                <a:latin typeface="Courier New" panose="02070309020205020404" pitchFamily="49" charset="0"/>
              </a:rPr>
              <a:t>{    </a:t>
            </a:r>
          </a:p>
          <a:p>
            <a:pPr>
              <a:lnSpc>
                <a:spcPct val="80000"/>
              </a:lnSpc>
              <a:buFontTx/>
              <a:buNone/>
            </a:pPr>
            <a:r>
              <a:rPr lang="en-US" altLang="en-US" sz="1800" dirty="0">
                <a:latin typeface="Courier New" panose="02070309020205020404" pitchFamily="49" charset="0"/>
              </a:rPr>
              <a:t>   Block_1 (one or more statements)</a:t>
            </a:r>
          </a:p>
          <a:p>
            <a:pPr>
              <a:lnSpc>
                <a:spcPct val="80000"/>
              </a:lnSpc>
              <a:buFontTx/>
              <a:buNone/>
            </a:pPr>
            <a:r>
              <a:rPr lang="en-US" altLang="en-US" sz="1800" dirty="0">
                <a:latin typeface="Courier New" panose="02070309020205020404" pitchFamily="49" charset="0"/>
              </a:rPr>
              <a:t>}</a:t>
            </a:r>
          </a:p>
          <a:p>
            <a:pPr>
              <a:lnSpc>
                <a:spcPct val="80000"/>
              </a:lnSpc>
              <a:buFontTx/>
              <a:buNone/>
            </a:pPr>
            <a:r>
              <a:rPr lang="en-US" altLang="en-US" sz="1800" dirty="0">
                <a:latin typeface="Courier New" panose="02070309020205020404" pitchFamily="49" charset="0"/>
              </a:rPr>
              <a:t>else if (Cond_2)</a:t>
            </a:r>
          </a:p>
          <a:p>
            <a:pPr>
              <a:lnSpc>
                <a:spcPct val="80000"/>
              </a:lnSpc>
              <a:buFontTx/>
              <a:buNone/>
            </a:pPr>
            <a:r>
              <a:rPr lang="en-US" altLang="en-US" sz="1800" dirty="0">
                <a:latin typeface="Courier New" panose="02070309020205020404" pitchFamily="49" charset="0"/>
              </a:rPr>
              <a:t>{</a:t>
            </a:r>
          </a:p>
          <a:p>
            <a:pPr>
              <a:lnSpc>
                <a:spcPct val="80000"/>
              </a:lnSpc>
              <a:buFontTx/>
              <a:buNone/>
            </a:pPr>
            <a:r>
              <a:rPr lang="en-US" altLang="en-US" sz="1800" dirty="0">
                <a:latin typeface="Courier New" panose="02070309020205020404" pitchFamily="49" charset="0"/>
              </a:rPr>
              <a:t>   Block_2 (one or more statements)</a:t>
            </a:r>
          </a:p>
          <a:p>
            <a:pPr>
              <a:lnSpc>
                <a:spcPct val="80000"/>
              </a:lnSpc>
              <a:buFontTx/>
              <a:buNone/>
            </a:pPr>
            <a:r>
              <a:rPr lang="en-US" altLang="en-US" sz="1800" dirty="0">
                <a:latin typeface="Courier New" panose="02070309020205020404" pitchFamily="49" charset="0"/>
              </a:rPr>
              <a:t>}</a:t>
            </a:r>
          </a:p>
          <a:p>
            <a:pPr>
              <a:lnSpc>
                <a:spcPct val="80000"/>
              </a:lnSpc>
              <a:buFontTx/>
              <a:buNone/>
            </a:pPr>
            <a:r>
              <a:rPr lang="en-US" altLang="en-US" sz="1800" dirty="0">
                <a:latin typeface="Courier New" panose="02070309020205020404" pitchFamily="49" charset="0"/>
              </a:rPr>
              <a:t>. . .</a:t>
            </a:r>
          </a:p>
          <a:p>
            <a:pPr>
              <a:lnSpc>
                <a:spcPct val="80000"/>
              </a:lnSpc>
              <a:buFontTx/>
              <a:buNone/>
            </a:pPr>
            <a:r>
              <a:rPr lang="en-US" altLang="en-US" sz="1800" dirty="0">
                <a:latin typeface="Courier New" panose="02070309020205020404" pitchFamily="49" charset="0"/>
              </a:rPr>
              <a:t>else if (Cond_n)</a:t>
            </a:r>
          </a:p>
          <a:p>
            <a:pPr>
              <a:lnSpc>
                <a:spcPct val="80000"/>
              </a:lnSpc>
              <a:buFontTx/>
              <a:buNone/>
            </a:pPr>
            <a:r>
              <a:rPr lang="en-US" altLang="en-US" sz="1800" dirty="0">
                <a:latin typeface="Courier New" panose="02070309020205020404" pitchFamily="49" charset="0"/>
              </a:rPr>
              <a:t>{    </a:t>
            </a:r>
          </a:p>
          <a:p>
            <a:pPr>
              <a:lnSpc>
                <a:spcPct val="80000"/>
              </a:lnSpc>
              <a:buFontTx/>
              <a:buNone/>
            </a:pPr>
            <a:r>
              <a:rPr lang="en-US" altLang="en-US" sz="1800" dirty="0">
                <a:latin typeface="Courier New" panose="02070309020205020404" pitchFamily="49" charset="0"/>
              </a:rPr>
              <a:t>   Block_n (one or more statements)</a:t>
            </a:r>
          </a:p>
          <a:p>
            <a:pPr>
              <a:lnSpc>
                <a:spcPct val="80000"/>
              </a:lnSpc>
              <a:buFontTx/>
              <a:buNone/>
            </a:pPr>
            <a:r>
              <a:rPr lang="en-US" altLang="en-US" sz="1800" dirty="0">
                <a:latin typeface="Courier New" panose="02070309020205020404" pitchFamily="49" charset="0"/>
              </a:rPr>
              <a:t>}</a:t>
            </a:r>
          </a:p>
          <a:p>
            <a:pPr>
              <a:lnSpc>
                <a:spcPct val="80000"/>
              </a:lnSpc>
              <a:buFontTx/>
              <a:buNone/>
            </a:pPr>
            <a:r>
              <a:rPr lang="en-US" altLang="en-US" sz="1800" dirty="0">
                <a:latin typeface="Courier New" panose="02070309020205020404" pitchFamily="49" charset="0"/>
              </a:rPr>
              <a:t>else</a:t>
            </a:r>
          </a:p>
          <a:p>
            <a:pPr>
              <a:lnSpc>
                <a:spcPct val="80000"/>
              </a:lnSpc>
              <a:buFontTx/>
              <a:buNone/>
            </a:pPr>
            <a:r>
              <a:rPr lang="en-US" altLang="en-US" sz="1800" dirty="0">
                <a:latin typeface="Courier New" panose="02070309020205020404" pitchFamily="49" charset="0"/>
              </a:rPr>
              <a:t>{</a:t>
            </a:r>
          </a:p>
          <a:p>
            <a:pPr>
              <a:lnSpc>
                <a:spcPct val="80000"/>
              </a:lnSpc>
              <a:buFontTx/>
              <a:buNone/>
            </a:pPr>
            <a:r>
              <a:rPr lang="en-US" altLang="en-US" sz="1800" dirty="0">
                <a:latin typeface="Courier New" panose="02070309020205020404" pitchFamily="49" charset="0"/>
              </a:rPr>
              <a:t>   Block_0 (one or more statements)</a:t>
            </a:r>
          </a:p>
          <a:p>
            <a:pPr>
              <a:lnSpc>
                <a:spcPct val="80000"/>
              </a:lnSpc>
              <a:buFontTx/>
              <a:buNone/>
            </a:pPr>
            <a:r>
              <a:rPr lang="en-US" altLang="en-US" sz="1800" dirty="0">
                <a:latin typeface="Courier New" panose="02070309020205020404" pitchFamily="49" charset="0"/>
              </a:rPr>
              <a:t>}</a:t>
            </a:r>
          </a:p>
          <a:p>
            <a:pPr>
              <a:lnSpc>
                <a:spcPct val="80000"/>
              </a:lnSpc>
              <a:buFontTx/>
              <a:buNone/>
            </a:pPr>
            <a:r>
              <a:rPr lang="en-US" sz="2800" dirty="0"/>
              <a:t>Do not Use Independent if Statements</a:t>
            </a:r>
            <a:r>
              <a:rPr lang="en-US" sz="1800" dirty="0">
                <a:latin typeface="Courier New" panose="02070309020205020404" pitchFamily="49" charset="0"/>
              </a:rPr>
              <a:t>!</a:t>
            </a:r>
            <a:endParaRPr lang="en-US" altLang="en-US" sz="1800" dirty="0">
              <a:latin typeface="Courier New" panose="02070309020205020404" pitchFamily="49" charset="0"/>
            </a:endParaRPr>
          </a:p>
          <a:p>
            <a:pPr>
              <a:lnSpc>
                <a:spcPct val="80000"/>
              </a:lnSpc>
              <a:buFontTx/>
              <a:buNone/>
            </a:pPr>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1783368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1987">
                                            <p:txEl>
                                              <p:pRg st="17" end="17"/>
                                            </p:txEl>
                                          </p:spTgt>
                                        </p:tgtEl>
                                        <p:attrNameLst>
                                          <p:attrName>style.visibility</p:attrName>
                                        </p:attrNameLst>
                                      </p:cBhvr>
                                      <p:to>
                                        <p:strVal val="visible"/>
                                      </p:to>
                                    </p:set>
                                    <p:animEffect transition="in" filter="wipe(down)">
                                      <p:cBhvr>
                                        <p:cTn id="7" dur="580">
                                          <p:stCondLst>
                                            <p:cond delay="0"/>
                                          </p:stCondLst>
                                        </p:cTn>
                                        <p:tgtEl>
                                          <p:spTgt spid="41987">
                                            <p:txEl>
                                              <p:pRg st="17" end="17"/>
                                            </p:txEl>
                                          </p:spTgt>
                                        </p:tgtEl>
                                      </p:cBhvr>
                                    </p:animEffect>
                                    <p:anim calcmode="lin" valueType="num">
                                      <p:cBhvr>
                                        <p:cTn id="8" dur="1822" tmFilter="0,0; 0.14,0.36; 0.43,0.73; 0.71,0.91; 1.0,1.0">
                                          <p:stCondLst>
                                            <p:cond delay="0"/>
                                          </p:stCondLst>
                                        </p:cTn>
                                        <p:tgtEl>
                                          <p:spTgt spid="41987">
                                            <p:txEl>
                                              <p:pRg st="17" end="1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987">
                                            <p:txEl>
                                              <p:pRg st="17" end="1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987">
                                            <p:txEl>
                                              <p:pRg st="17" end="1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987">
                                            <p:txEl>
                                              <p:pRg st="17" end="1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987">
                                            <p:txEl>
                                              <p:pRg st="17" end="1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1987">
                                            <p:txEl>
                                              <p:pRg st="17" end="17"/>
                                            </p:txEl>
                                          </p:spTgt>
                                        </p:tgtEl>
                                      </p:cBhvr>
                                      <p:to x="100000" y="60000"/>
                                    </p:animScale>
                                    <p:animScale>
                                      <p:cBhvr>
                                        <p:cTn id="14" dur="166" decel="50000">
                                          <p:stCondLst>
                                            <p:cond delay="676"/>
                                          </p:stCondLst>
                                        </p:cTn>
                                        <p:tgtEl>
                                          <p:spTgt spid="41987">
                                            <p:txEl>
                                              <p:pRg st="17" end="17"/>
                                            </p:txEl>
                                          </p:spTgt>
                                        </p:tgtEl>
                                      </p:cBhvr>
                                      <p:to x="100000" y="100000"/>
                                    </p:animScale>
                                    <p:animScale>
                                      <p:cBhvr>
                                        <p:cTn id="15" dur="26">
                                          <p:stCondLst>
                                            <p:cond delay="1312"/>
                                          </p:stCondLst>
                                        </p:cTn>
                                        <p:tgtEl>
                                          <p:spTgt spid="41987">
                                            <p:txEl>
                                              <p:pRg st="17" end="17"/>
                                            </p:txEl>
                                          </p:spTgt>
                                        </p:tgtEl>
                                      </p:cBhvr>
                                      <p:to x="100000" y="80000"/>
                                    </p:animScale>
                                    <p:animScale>
                                      <p:cBhvr>
                                        <p:cTn id="16" dur="166" decel="50000">
                                          <p:stCondLst>
                                            <p:cond delay="1338"/>
                                          </p:stCondLst>
                                        </p:cTn>
                                        <p:tgtEl>
                                          <p:spTgt spid="41987">
                                            <p:txEl>
                                              <p:pRg st="17" end="17"/>
                                            </p:txEl>
                                          </p:spTgt>
                                        </p:tgtEl>
                                      </p:cBhvr>
                                      <p:to x="100000" y="100000"/>
                                    </p:animScale>
                                    <p:animScale>
                                      <p:cBhvr>
                                        <p:cTn id="17" dur="26">
                                          <p:stCondLst>
                                            <p:cond delay="1642"/>
                                          </p:stCondLst>
                                        </p:cTn>
                                        <p:tgtEl>
                                          <p:spTgt spid="41987">
                                            <p:txEl>
                                              <p:pRg st="17" end="17"/>
                                            </p:txEl>
                                          </p:spTgt>
                                        </p:tgtEl>
                                      </p:cBhvr>
                                      <p:to x="100000" y="90000"/>
                                    </p:animScale>
                                    <p:animScale>
                                      <p:cBhvr>
                                        <p:cTn id="18" dur="166" decel="50000">
                                          <p:stCondLst>
                                            <p:cond delay="1668"/>
                                          </p:stCondLst>
                                        </p:cTn>
                                        <p:tgtEl>
                                          <p:spTgt spid="41987">
                                            <p:txEl>
                                              <p:pRg st="17" end="17"/>
                                            </p:txEl>
                                          </p:spTgt>
                                        </p:tgtEl>
                                      </p:cBhvr>
                                      <p:to x="100000" y="100000"/>
                                    </p:animScale>
                                    <p:animScale>
                                      <p:cBhvr>
                                        <p:cTn id="19" dur="26">
                                          <p:stCondLst>
                                            <p:cond delay="1808"/>
                                          </p:stCondLst>
                                        </p:cTn>
                                        <p:tgtEl>
                                          <p:spTgt spid="41987">
                                            <p:txEl>
                                              <p:pRg st="17" end="17"/>
                                            </p:txEl>
                                          </p:spTgt>
                                        </p:tgtEl>
                                      </p:cBhvr>
                                      <p:to x="100000" y="95000"/>
                                    </p:animScale>
                                    <p:animScale>
                                      <p:cBhvr>
                                        <p:cTn id="20" dur="166" decel="50000">
                                          <p:stCondLst>
                                            <p:cond delay="1834"/>
                                          </p:stCondLst>
                                        </p:cTn>
                                        <p:tgtEl>
                                          <p:spTgt spid="41987">
                                            <p:txEl>
                                              <p:pRg st="17" end="1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5B7DB6E-F920-4EAA-9618-7BCF63B2F1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014A1C2-D133-43D0-8516-A8E86FB57F6F}" type="slidenum">
              <a:rPr lang="en-US" altLang="en-US" sz="1400"/>
              <a:pPr>
                <a:spcBef>
                  <a:spcPct val="0"/>
                </a:spcBef>
                <a:buFontTx/>
                <a:buNone/>
              </a:pPr>
              <a:t>38</a:t>
            </a:fld>
            <a:endParaRPr lang="en-US" altLang="en-US" sz="1400" dirty="0"/>
          </a:p>
        </p:txBody>
      </p:sp>
      <p:sp>
        <p:nvSpPr>
          <p:cNvPr id="19459" name="Rectangle 2">
            <a:extLst>
              <a:ext uri="{FF2B5EF4-FFF2-40B4-BE49-F238E27FC236}">
                <a16:creationId xmlns:a16="http://schemas.microsoft.com/office/drawing/2014/main" id="{97D2D46B-A6B6-4591-997B-5E8820E949D2}"/>
              </a:ext>
            </a:extLst>
          </p:cNvPr>
          <p:cNvSpPr>
            <a:spLocks noGrp="1" noChangeArrowheads="1"/>
          </p:cNvSpPr>
          <p:nvPr>
            <p:ph type="title"/>
          </p:nvPr>
        </p:nvSpPr>
        <p:spPr>
          <a:xfrm>
            <a:off x="609600" y="228600"/>
            <a:ext cx="7772400" cy="1219200"/>
          </a:xfrm>
        </p:spPr>
        <p:txBody>
          <a:bodyPr/>
          <a:lstStyle/>
          <a:p>
            <a:r>
              <a:rPr lang="en-US" altLang="en-US" dirty="0"/>
              <a:t>No Empty if or else Blocks</a:t>
            </a:r>
          </a:p>
        </p:txBody>
      </p:sp>
      <p:sp>
        <p:nvSpPr>
          <p:cNvPr id="41987" name="Rectangle 3">
            <a:extLst>
              <a:ext uri="{FF2B5EF4-FFF2-40B4-BE49-F238E27FC236}">
                <a16:creationId xmlns:a16="http://schemas.microsoft.com/office/drawing/2014/main" id="{C59CFD21-22CC-434B-8144-383A6AE5217B}"/>
              </a:ext>
            </a:extLst>
          </p:cNvPr>
          <p:cNvSpPr>
            <a:spLocks noGrp="1" noChangeArrowheads="1"/>
          </p:cNvSpPr>
          <p:nvPr>
            <p:ph type="body" idx="1"/>
          </p:nvPr>
        </p:nvSpPr>
        <p:spPr>
          <a:xfrm>
            <a:off x="1447800" y="1676400"/>
            <a:ext cx="6858000" cy="4267200"/>
          </a:xfrm>
        </p:spPr>
        <p:txBody>
          <a:bodyPr/>
          <a:lstStyle/>
          <a:p>
            <a:pPr marL="0" indent="0">
              <a:buNone/>
            </a:pPr>
            <a:r>
              <a:rPr lang="en-US" sz="2000" dirty="0">
                <a:latin typeface="Courier New" panose="02070309020205020404" pitchFamily="49" charset="0"/>
                <a:cs typeface="Courier New" panose="02070309020205020404" pitchFamily="49" charset="0"/>
              </a:rPr>
              <a:t>if (in.hasNextInt())</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else</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System.out.println(“Invalid input.”);</a:t>
            </a:r>
          </a:p>
          <a:p>
            <a:pPr marL="0" indent="0">
              <a:buNone/>
            </a:pPr>
            <a:r>
              <a:rPr lang="en-US" sz="2000" dirty="0">
                <a:latin typeface="Courier New" panose="02070309020205020404" pitchFamily="49" charset="0"/>
                <a:cs typeface="Courier New" panose="02070309020205020404" pitchFamily="49" charset="0"/>
              </a:rPr>
              <a:t>   return;</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07868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5B7DB6E-F920-4EAA-9618-7BCF63B2F1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014A1C2-D133-43D0-8516-A8E86FB57F6F}" type="slidenum">
              <a:rPr lang="en-US" altLang="en-US" sz="1400"/>
              <a:pPr>
                <a:spcBef>
                  <a:spcPct val="0"/>
                </a:spcBef>
                <a:buFontTx/>
                <a:buNone/>
              </a:pPr>
              <a:t>39</a:t>
            </a:fld>
            <a:endParaRPr lang="en-US" altLang="en-US" sz="1400" dirty="0"/>
          </a:p>
        </p:txBody>
      </p:sp>
      <p:sp>
        <p:nvSpPr>
          <p:cNvPr id="19459" name="Rectangle 2">
            <a:extLst>
              <a:ext uri="{FF2B5EF4-FFF2-40B4-BE49-F238E27FC236}">
                <a16:creationId xmlns:a16="http://schemas.microsoft.com/office/drawing/2014/main" id="{97D2D46B-A6B6-4591-997B-5E8820E949D2}"/>
              </a:ext>
            </a:extLst>
          </p:cNvPr>
          <p:cNvSpPr>
            <a:spLocks noGrp="1" noChangeArrowheads="1"/>
          </p:cNvSpPr>
          <p:nvPr>
            <p:ph type="title"/>
          </p:nvPr>
        </p:nvSpPr>
        <p:spPr>
          <a:xfrm>
            <a:off x="609600" y="228600"/>
            <a:ext cx="7772400" cy="1219200"/>
          </a:xfrm>
        </p:spPr>
        <p:txBody>
          <a:bodyPr/>
          <a:lstStyle/>
          <a:p>
            <a:r>
              <a:rPr lang="en-US" altLang="en-US" dirty="0"/>
              <a:t>No Extra Conditions</a:t>
            </a:r>
          </a:p>
        </p:txBody>
      </p:sp>
      <p:sp>
        <p:nvSpPr>
          <p:cNvPr id="41987" name="Rectangle 3">
            <a:extLst>
              <a:ext uri="{FF2B5EF4-FFF2-40B4-BE49-F238E27FC236}">
                <a16:creationId xmlns:a16="http://schemas.microsoft.com/office/drawing/2014/main" id="{C59CFD21-22CC-434B-8144-383A6AE5217B}"/>
              </a:ext>
            </a:extLst>
          </p:cNvPr>
          <p:cNvSpPr>
            <a:spLocks noGrp="1" noChangeArrowheads="1"/>
          </p:cNvSpPr>
          <p:nvPr>
            <p:ph type="body" idx="1"/>
          </p:nvPr>
        </p:nvSpPr>
        <p:spPr>
          <a:xfrm>
            <a:off x="1447800" y="1371600"/>
            <a:ext cx="6324600" cy="4191000"/>
          </a:xfrm>
        </p:spPr>
        <p:txBody>
          <a:bodyPr/>
          <a:lstStyle/>
          <a:p>
            <a:pPr marL="0" indent="0">
              <a:buNone/>
            </a:pPr>
            <a:r>
              <a:rPr lang="en-US" sz="2000" dirty="0">
                <a:latin typeface="Courier New" panose="02070309020205020404" pitchFamily="49" charset="0"/>
                <a:cs typeface="Courier New" panose="02070309020205020404" pitchFamily="49" charset="0"/>
              </a:rPr>
              <a:t>if (score &gt;= 90)</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 .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else if (</a:t>
            </a:r>
            <a:r>
              <a:rPr lang="en-US" sz="2000" b="1" dirty="0">
                <a:latin typeface="Courier New" panose="02070309020205020404" pitchFamily="49" charset="0"/>
                <a:cs typeface="Courier New" panose="02070309020205020404" pitchFamily="49" charset="0"/>
              </a:rPr>
              <a:t>score &lt; 90 &amp;&amp;</a:t>
            </a:r>
            <a:r>
              <a:rPr lang="en-US" sz="2000" dirty="0">
                <a:latin typeface="Courier New" panose="02070309020205020404" pitchFamily="49" charset="0"/>
                <a:cs typeface="Courier New" panose="02070309020205020404" pitchFamily="49" charset="0"/>
              </a:rPr>
              <a:t> score &gt;= 80)</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 .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else if</a:t>
            </a:r>
          </a:p>
          <a:p>
            <a:pPr marL="0" indent="0">
              <a:buNone/>
            </a:pPr>
            <a:r>
              <a:rPr lang="en-US" sz="2000" dirty="0">
                <a:latin typeface="Courier New" panose="02070309020205020404" pitchFamily="49" charset="0"/>
                <a:cs typeface="Courier New" panose="02070309020205020404" pitchFamily="49" charset="0"/>
              </a:rPr>
              <a:t>   . . .</a:t>
            </a: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32302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4</a:t>
            </a:fld>
            <a:endParaRPr lang="en-US" altLang="en-US" sz="1400" dirty="0"/>
          </a:p>
        </p:txBody>
      </p:sp>
      <p:sp>
        <p:nvSpPr>
          <p:cNvPr id="2051" name="Rectangle 2"/>
          <p:cNvSpPr>
            <a:spLocks noGrp="1" noChangeArrowheads="1"/>
          </p:cNvSpPr>
          <p:nvPr>
            <p:ph type="title"/>
          </p:nvPr>
        </p:nvSpPr>
        <p:spPr>
          <a:xfrm>
            <a:off x="685800" y="304800"/>
            <a:ext cx="7772400" cy="914400"/>
          </a:xfrm>
        </p:spPr>
        <p:txBody>
          <a:bodyPr/>
          <a:lstStyle/>
          <a:p>
            <a:r>
              <a:rPr lang="en-US" altLang="en-US" dirty="0"/>
              <a:t>Submission</a:t>
            </a:r>
          </a:p>
        </p:txBody>
      </p:sp>
      <p:sp>
        <p:nvSpPr>
          <p:cNvPr id="2" name="Rectangle 3"/>
          <p:cNvSpPr>
            <a:spLocks noGrp="1" noChangeArrowheads="1"/>
          </p:cNvSpPr>
          <p:nvPr>
            <p:ph type="body" idx="1"/>
          </p:nvPr>
        </p:nvSpPr>
        <p:spPr>
          <a:xfrm>
            <a:off x="609600" y="1219200"/>
            <a:ext cx="8229600" cy="4876800"/>
          </a:xfrm>
        </p:spPr>
        <p:txBody>
          <a:bodyPr/>
          <a:lstStyle/>
          <a:p>
            <a:r>
              <a:rPr lang="en-US" altLang="en-US" sz="2400" dirty="0"/>
              <a:t>The </a:t>
            </a:r>
            <a:r>
              <a:rPr lang="en-US" sz="2400" dirty="0"/>
              <a:t>Codecheck server will be modified to the Frog class and fail any submissions at 2:45. </a:t>
            </a:r>
          </a:p>
          <a:p>
            <a:r>
              <a:rPr lang="en-US" sz="2400" dirty="0"/>
              <a:t>You should prepare for the last submission at 2:35 and make the last submission to Codecheck by 2:40. </a:t>
            </a:r>
          </a:p>
          <a:p>
            <a:r>
              <a:rPr lang="en-US" sz="2400" dirty="0"/>
              <a:t>Canvas due time: 3:00; Grace time: 3:10. </a:t>
            </a:r>
          </a:p>
          <a:p>
            <a:r>
              <a:rPr lang="en-US" altLang="en-US" sz="2400" dirty="0"/>
              <a:t>You </a:t>
            </a:r>
            <a:r>
              <a:rPr lang="en-US" sz="2400" dirty="0"/>
              <a:t>will receive 5 submission points if you follow the rules and submit all signed.zip files together to Canvas before 3:00.</a:t>
            </a:r>
          </a:p>
          <a:p>
            <a:r>
              <a:rPr lang="en-US" sz="2400" b="0" i="0" dirty="0">
                <a:solidFill>
                  <a:srgbClr val="2D3B45"/>
                </a:solidFill>
                <a:effectLst/>
              </a:rPr>
              <a:t>You will not receive the 5 submission points if your submission is marked as Late.</a:t>
            </a:r>
          </a:p>
          <a:p>
            <a:r>
              <a:rPr lang="en-US" sz="2400" b="0" i="0" dirty="0">
                <a:solidFill>
                  <a:srgbClr val="2D3B45"/>
                </a:solidFill>
                <a:effectLst/>
              </a:rPr>
              <a:t>You will not receive any points for the exam if your submission is rejected by Canvas.</a:t>
            </a:r>
          </a:p>
        </p:txBody>
      </p:sp>
    </p:spTree>
    <p:extLst>
      <p:ext uri="{BB962C8B-B14F-4D97-AF65-F5344CB8AC3E}">
        <p14:creationId xmlns:p14="http://schemas.microsoft.com/office/powerpoint/2010/main" val="501226347"/>
      </p:ext>
    </p:extLst>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8BE7-015B-4157-9D19-C72FDDAFCE86}"/>
              </a:ext>
            </a:extLst>
          </p:cNvPr>
          <p:cNvSpPr>
            <a:spLocks noGrp="1"/>
          </p:cNvSpPr>
          <p:nvPr>
            <p:ph type="title"/>
          </p:nvPr>
        </p:nvSpPr>
        <p:spPr>
          <a:xfrm>
            <a:off x="685800" y="457200"/>
            <a:ext cx="7772400" cy="914400"/>
          </a:xfrm>
        </p:spPr>
        <p:txBody>
          <a:bodyPr/>
          <a:lstStyle/>
          <a:p>
            <a:r>
              <a:rPr lang="en-US" dirty="0"/>
              <a:t>Implementing Classes</a:t>
            </a:r>
          </a:p>
        </p:txBody>
      </p:sp>
      <p:sp>
        <p:nvSpPr>
          <p:cNvPr id="3" name="Content Placeholder 2">
            <a:extLst>
              <a:ext uri="{FF2B5EF4-FFF2-40B4-BE49-F238E27FC236}">
                <a16:creationId xmlns:a16="http://schemas.microsoft.com/office/drawing/2014/main" id="{8574C46E-3D98-4D82-B334-FED010089E50}"/>
              </a:ext>
            </a:extLst>
          </p:cNvPr>
          <p:cNvSpPr>
            <a:spLocks noGrp="1"/>
          </p:cNvSpPr>
          <p:nvPr>
            <p:ph idx="1"/>
          </p:nvPr>
        </p:nvSpPr>
        <p:spPr>
          <a:xfrm>
            <a:off x="2209800" y="1600200"/>
            <a:ext cx="5334000" cy="4267200"/>
          </a:xfrm>
        </p:spPr>
        <p:txBody>
          <a:bodyPr/>
          <a:lstStyle/>
          <a:p>
            <a:r>
              <a:rPr lang="en-US" dirty="0"/>
              <a:t>Constants</a:t>
            </a:r>
          </a:p>
          <a:p>
            <a:r>
              <a:rPr lang="en-US" dirty="0"/>
              <a:t>Instance Variables</a:t>
            </a:r>
          </a:p>
          <a:p>
            <a:r>
              <a:rPr lang="en-US" dirty="0"/>
              <a:t>Constructors</a:t>
            </a:r>
          </a:p>
          <a:p>
            <a:r>
              <a:rPr lang="en-US" dirty="0"/>
              <a:t>Methods</a:t>
            </a:r>
          </a:p>
          <a:p>
            <a:pPr marL="0" indent="0">
              <a:buNone/>
            </a:pPr>
            <a:endParaRPr lang="en-US" sz="2400" dirty="0"/>
          </a:p>
          <a:p>
            <a:r>
              <a:rPr lang="en-US" dirty="0"/>
              <a:t>Public vs private</a:t>
            </a:r>
          </a:p>
          <a:p>
            <a:r>
              <a:rPr lang="en-US" dirty="0"/>
              <a:t>Instance vs static </a:t>
            </a:r>
          </a:p>
        </p:txBody>
      </p:sp>
      <p:sp>
        <p:nvSpPr>
          <p:cNvPr id="4" name="Slide Number Placeholder 3">
            <a:extLst>
              <a:ext uri="{FF2B5EF4-FFF2-40B4-BE49-F238E27FC236}">
                <a16:creationId xmlns:a16="http://schemas.microsoft.com/office/drawing/2014/main" id="{06FF2761-B983-4675-B7EC-824304E57509}"/>
              </a:ext>
            </a:extLst>
          </p:cNvPr>
          <p:cNvSpPr>
            <a:spLocks noGrp="1"/>
          </p:cNvSpPr>
          <p:nvPr>
            <p:ph type="sldNum" sz="quarter" idx="12"/>
          </p:nvPr>
        </p:nvSpPr>
        <p:spPr/>
        <p:txBody>
          <a:bodyPr/>
          <a:lstStyle/>
          <a:p>
            <a:pPr>
              <a:defRPr/>
            </a:pPr>
            <a:fld id="{8A33AE2C-524E-437E-BF75-946230CEE0D8}" type="slidenum">
              <a:rPr lang="en-US" smtClean="0"/>
              <a:pPr>
                <a:defRPr/>
              </a:pPr>
              <a:t>40</a:t>
            </a:fld>
            <a:endParaRPr lang="en-US" dirty="0"/>
          </a:p>
        </p:txBody>
      </p:sp>
    </p:spTree>
    <p:extLst>
      <p:ext uri="{BB962C8B-B14F-4D97-AF65-F5344CB8AC3E}">
        <p14:creationId xmlns:p14="http://schemas.microsoft.com/office/powerpoint/2010/main" val="3686775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8BE7-015B-4157-9D19-C72FDDAFCE86}"/>
              </a:ext>
            </a:extLst>
          </p:cNvPr>
          <p:cNvSpPr>
            <a:spLocks noGrp="1"/>
          </p:cNvSpPr>
          <p:nvPr>
            <p:ph type="title"/>
          </p:nvPr>
        </p:nvSpPr>
        <p:spPr>
          <a:xfrm>
            <a:off x="685800" y="152400"/>
            <a:ext cx="7772400" cy="1219200"/>
          </a:xfrm>
        </p:spPr>
        <p:txBody>
          <a:bodyPr/>
          <a:lstStyle/>
          <a:p>
            <a:r>
              <a:rPr lang="en-US" dirty="0"/>
              <a:t>Instance Variables</a:t>
            </a:r>
          </a:p>
        </p:txBody>
      </p:sp>
      <p:sp>
        <p:nvSpPr>
          <p:cNvPr id="3" name="Content Placeholder 2">
            <a:extLst>
              <a:ext uri="{FF2B5EF4-FFF2-40B4-BE49-F238E27FC236}">
                <a16:creationId xmlns:a16="http://schemas.microsoft.com/office/drawing/2014/main" id="{8574C46E-3D98-4D82-B334-FED010089E50}"/>
              </a:ext>
            </a:extLst>
          </p:cNvPr>
          <p:cNvSpPr>
            <a:spLocks noGrp="1"/>
          </p:cNvSpPr>
          <p:nvPr>
            <p:ph idx="1"/>
          </p:nvPr>
        </p:nvSpPr>
        <p:spPr>
          <a:xfrm>
            <a:off x="685800" y="1447800"/>
            <a:ext cx="7772400" cy="4495800"/>
          </a:xfrm>
        </p:spPr>
        <p:txBody>
          <a:bodyPr/>
          <a:lstStyle/>
          <a:p>
            <a:r>
              <a:rPr lang="en-US" dirty="0"/>
              <a:t>Each object of a class has its own set of instance variables</a:t>
            </a:r>
          </a:p>
          <a:p>
            <a:r>
              <a:rPr lang="en-US" dirty="0"/>
              <a:t>Must be private</a:t>
            </a:r>
          </a:p>
          <a:p>
            <a:r>
              <a:rPr lang="en-US" dirty="0"/>
              <a:t>Can be accessed from all instance methods of the class</a:t>
            </a:r>
          </a:p>
          <a:p>
            <a:r>
              <a:rPr lang="en-US" dirty="0"/>
              <a:t>With or without reference </a:t>
            </a:r>
            <a:r>
              <a:rPr lang="en-US" i="1" u="sng" dirty="0"/>
              <a:t>this</a:t>
            </a:r>
          </a:p>
        </p:txBody>
      </p:sp>
      <p:sp>
        <p:nvSpPr>
          <p:cNvPr id="4" name="Slide Number Placeholder 3">
            <a:extLst>
              <a:ext uri="{FF2B5EF4-FFF2-40B4-BE49-F238E27FC236}">
                <a16:creationId xmlns:a16="http://schemas.microsoft.com/office/drawing/2014/main" id="{06FF2761-B983-4675-B7EC-824304E57509}"/>
              </a:ext>
            </a:extLst>
          </p:cNvPr>
          <p:cNvSpPr>
            <a:spLocks noGrp="1"/>
          </p:cNvSpPr>
          <p:nvPr>
            <p:ph type="sldNum" sz="quarter" idx="12"/>
          </p:nvPr>
        </p:nvSpPr>
        <p:spPr/>
        <p:txBody>
          <a:bodyPr/>
          <a:lstStyle/>
          <a:p>
            <a:pPr>
              <a:defRPr/>
            </a:pPr>
            <a:fld id="{8A33AE2C-524E-437E-BF75-946230CEE0D8}" type="slidenum">
              <a:rPr lang="en-US" smtClean="0"/>
              <a:pPr>
                <a:defRPr/>
              </a:pPr>
              <a:t>41</a:t>
            </a:fld>
            <a:endParaRPr lang="en-US" dirty="0"/>
          </a:p>
        </p:txBody>
      </p:sp>
    </p:spTree>
    <p:extLst>
      <p:ext uri="{BB962C8B-B14F-4D97-AF65-F5344CB8AC3E}">
        <p14:creationId xmlns:p14="http://schemas.microsoft.com/office/powerpoint/2010/main" val="3935887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8D92-58FD-4870-B4E1-86F530976946}"/>
              </a:ext>
            </a:extLst>
          </p:cNvPr>
          <p:cNvSpPr>
            <a:spLocks noGrp="1"/>
          </p:cNvSpPr>
          <p:nvPr>
            <p:ph type="title"/>
          </p:nvPr>
        </p:nvSpPr>
        <p:spPr>
          <a:xfrm>
            <a:off x="685800" y="381000"/>
            <a:ext cx="7772400" cy="990600"/>
          </a:xfrm>
        </p:spPr>
        <p:txBody>
          <a:bodyPr/>
          <a:lstStyle/>
          <a:p>
            <a:r>
              <a:rPr lang="en-US" dirty="0"/>
              <a:t>Constructors</a:t>
            </a:r>
          </a:p>
        </p:txBody>
      </p:sp>
      <p:sp>
        <p:nvSpPr>
          <p:cNvPr id="3" name="Content Placeholder 2">
            <a:extLst>
              <a:ext uri="{FF2B5EF4-FFF2-40B4-BE49-F238E27FC236}">
                <a16:creationId xmlns:a16="http://schemas.microsoft.com/office/drawing/2014/main" id="{33A2C082-58B7-40D2-A277-8C2405AAD387}"/>
              </a:ext>
            </a:extLst>
          </p:cNvPr>
          <p:cNvSpPr>
            <a:spLocks noGrp="1"/>
          </p:cNvSpPr>
          <p:nvPr>
            <p:ph idx="1"/>
          </p:nvPr>
        </p:nvSpPr>
        <p:spPr>
          <a:xfrm>
            <a:off x="1752600" y="1371600"/>
            <a:ext cx="6781800" cy="3886200"/>
          </a:xfrm>
        </p:spPr>
        <p:txBody>
          <a:bodyPr/>
          <a:lstStyle/>
          <a:p>
            <a:r>
              <a:rPr lang="en-US" dirty="0"/>
              <a:t>To initialize the instance variables</a:t>
            </a:r>
          </a:p>
          <a:p>
            <a:r>
              <a:rPr lang="en-US" dirty="0"/>
              <a:t>Default constructor</a:t>
            </a:r>
          </a:p>
          <a:p>
            <a:pPr lvl="1"/>
            <a:r>
              <a:rPr lang="en-US" dirty="0"/>
              <a:t>No parameters </a:t>
            </a:r>
          </a:p>
          <a:p>
            <a:r>
              <a:rPr lang="en-US" dirty="0"/>
              <a:t>Constructors with parameters</a:t>
            </a:r>
          </a:p>
          <a:p>
            <a:r>
              <a:rPr lang="en-US" dirty="0"/>
              <a:t>Not a method and no return type</a:t>
            </a:r>
          </a:p>
          <a:p>
            <a:r>
              <a:rPr lang="en-US" dirty="0"/>
              <a:t>Same name as the class</a:t>
            </a:r>
          </a:p>
        </p:txBody>
      </p:sp>
      <p:sp>
        <p:nvSpPr>
          <p:cNvPr id="4" name="Slide Number Placeholder 3">
            <a:extLst>
              <a:ext uri="{FF2B5EF4-FFF2-40B4-BE49-F238E27FC236}">
                <a16:creationId xmlns:a16="http://schemas.microsoft.com/office/drawing/2014/main" id="{19EAB0EF-F02B-42C5-97A1-6A4078EAEC2E}"/>
              </a:ext>
            </a:extLst>
          </p:cNvPr>
          <p:cNvSpPr>
            <a:spLocks noGrp="1"/>
          </p:cNvSpPr>
          <p:nvPr>
            <p:ph type="sldNum" sz="quarter" idx="12"/>
          </p:nvPr>
        </p:nvSpPr>
        <p:spPr/>
        <p:txBody>
          <a:bodyPr/>
          <a:lstStyle/>
          <a:p>
            <a:pPr>
              <a:defRPr/>
            </a:pPr>
            <a:fld id="{8A33AE2C-524E-437E-BF75-946230CEE0D8}" type="slidenum">
              <a:rPr lang="en-US" smtClean="0"/>
              <a:pPr>
                <a:defRPr/>
              </a:pPr>
              <a:t>42</a:t>
            </a:fld>
            <a:endParaRPr lang="en-US" dirty="0"/>
          </a:p>
        </p:txBody>
      </p:sp>
    </p:spTree>
    <p:extLst>
      <p:ext uri="{BB962C8B-B14F-4D97-AF65-F5344CB8AC3E}">
        <p14:creationId xmlns:p14="http://schemas.microsoft.com/office/powerpoint/2010/main" val="1166410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8BE7-015B-4157-9D19-C72FDDAFCE86}"/>
              </a:ext>
            </a:extLst>
          </p:cNvPr>
          <p:cNvSpPr>
            <a:spLocks noGrp="1"/>
          </p:cNvSpPr>
          <p:nvPr>
            <p:ph type="title"/>
          </p:nvPr>
        </p:nvSpPr>
        <p:spPr>
          <a:xfrm>
            <a:off x="685800" y="152400"/>
            <a:ext cx="7772400" cy="1143000"/>
          </a:xfrm>
        </p:spPr>
        <p:txBody>
          <a:bodyPr/>
          <a:lstStyle/>
          <a:p>
            <a:r>
              <a:rPr lang="en-US" dirty="0"/>
              <a:t>Using Existing Classes</a:t>
            </a:r>
          </a:p>
        </p:txBody>
      </p:sp>
      <p:sp>
        <p:nvSpPr>
          <p:cNvPr id="3" name="Content Placeholder 2">
            <a:extLst>
              <a:ext uri="{FF2B5EF4-FFF2-40B4-BE49-F238E27FC236}">
                <a16:creationId xmlns:a16="http://schemas.microsoft.com/office/drawing/2014/main" id="{8574C46E-3D98-4D82-B334-FED010089E50}"/>
              </a:ext>
            </a:extLst>
          </p:cNvPr>
          <p:cNvSpPr>
            <a:spLocks noGrp="1"/>
          </p:cNvSpPr>
          <p:nvPr>
            <p:ph idx="1"/>
          </p:nvPr>
        </p:nvSpPr>
        <p:spPr>
          <a:xfrm>
            <a:off x="1752600" y="1219200"/>
            <a:ext cx="6705600" cy="4953000"/>
          </a:xfrm>
        </p:spPr>
        <p:txBody>
          <a:bodyPr/>
          <a:lstStyle/>
          <a:p>
            <a:r>
              <a:rPr lang="en-US" dirty="0"/>
              <a:t>Create an object of a class</a:t>
            </a:r>
          </a:p>
          <a:p>
            <a:r>
              <a:rPr lang="en-US" dirty="0"/>
              <a:t>Call methods on the object</a:t>
            </a:r>
          </a:p>
          <a:p>
            <a:r>
              <a:rPr lang="en-US" dirty="0"/>
              <a:t>Method parameters (arguments)</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Picture pic = new Picture("redwood.png");</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double dw = pic.getWidth() / 2.0,</a:t>
            </a:r>
          </a:p>
          <a:p>
            <a:pPr marL="0" indent="0">
              <a:buNone/>
            </a:pPr>
            <a:r>
              <a:rPr lang="en-US" sz="1800" dirty="0">
                <a:latin typeface="Courier New" panose="02070309020205020404" pitchFamily="49" charset="0"/>
                <a:cs typeface="Courier New" panose="02070309020205020404" pitchFamily="49" charset="0"/>
              </a:rPr>
              <a:t>double dh = pic.getHeight() / 2.0;</a:t>
            </a:r>
          </a:p>
          <a:p>
            <a:pPr marL="0" indent="0">
              <a:buNone/>
            </a:pPr>
            <a:r>
              <a:rPr lang="en-US" sz="1800" dirty="0">
                <a:latin typeface="Courier New" panose="02070309020205020404" pitchFamily="49" charset="0"/>
                <a:cs typeface="Courier New" panose="02070309020205020404" pitchFamily="49" charset="0"/>
              </a:rPr>
              <a:t>pic.grow(dw, dh);</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pic.translate(50, 100);</a:t>
            </a:r>
          </a:p>
        </p:txBody>
      </p:sp>
      <p:sp>
        <p:nvSpPr>
          <p:cNvPr id="4" name="Slide Number Placeholder 3">
            <a:extLst>
              <a:ext uri="{FF2B5EF4-FFF2-40B4-BE49-F238E27FC236}">
                <a16:creationId xmlns:a16="http://schemas.microsoft.com/office/drawing/2014/main" id="{06FF2761-B983-4675-B7EC-824304E57509}"/>
              </a:ext>
            </a:extLst>
          </p:cNvPr>
          <p:cNvSpPr>
            <a:spLocks noGrp="1"/>
          </p:cNvSpPr>
          <p:nvPr>
            <p:ph type="sldNum" sz="quarter" idx="12"/>
          </p:nvPr>
        </p:nvSpPr>
        <p:spPr/>
        <p:txBody>
          <a:bodyPr/>
          <a:lstStyle/>
          <a:p>
            <a:pPr>
              <a:defRPr/>
            </a:pPr>
            <a:fld id="{8A33AE2C-524E-437E-BF75-946230CEE0D8}" type="slidenum">
              <a:rPr lang="en-US" smtClean="0"/>
              <a:pPr>
                <a:defRPr/>
              </a:pPr>
              <a:t>43</a:t>
            </a:fld>
            <a:endParaRPr lang="en-US" dirty="0"/>
          </a:p>
        </p:txBody>
      </p:sp>
    </p:spTree>
    <p:extLst>
      <p:ext uri="{BB962C8B-B14F-4D97-AF65-F5344CB8AC3E}">
        <p14:creationId xmlns:p14="http://schemas.microsoft.com/office/powerpoint/2010/main" val="1650187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EAE9-2801-4D3C-B8E6-4B44CD6EA903}"/>
              </a:ext>
            </a:extLst>
          </p:cNvPr>
          <p:cNvSpPr>
            <a:spLocks noGrp="1"/>
          </p:cNvSpPr>
          <p:nvPr>
            <p:ph type="title"/>
          </p:nvPr>
        </p:nvSpPr>
        <p:spPr>
          <a:xfrm>
            <a:off x="685800" y="304800"/>
            <a:ext cx="7772400" cy="1143000"/>
          </a:xfrm>
        </p:spPr>
        <p:txBody>
          <a:bodyPr/>
          <a:lstStyle/>
          <a:p>
            <a:r>
              <a:rPr lang="en-US" dirty="0"/>
              <a:t>Class String</a:t>
            </a:r>
          </a:p>
        </p:txBody>
      </p:sp>
      <p:sp>
        <p:nvSpPr>
          <p:cNvPr id="3" name="Content Placeholder 2">
            <a:extLst>
              <a:ext uri="{FF2B5EF4-FFF2-40B4-BE49-F238E27FC236}">
                <a16:creationId xmlns:a16="http://schemas.microsoft.com/office/drawing/2014/main" id="{2264D14B-19DC-4D9A-A782-002FF31BF271}"/>
              </a:ext>
            </a:extLst>
          </p:cNvPr>
          <p:cNvSpPr>
            <a:spLocks noGrp="1"/>
          </p:cNvSpPr>
          <p:nvPr>
            <p:ph idx="1"/>
          </p:nvPr>
        </p:nvSpPr>
        <p:spPr>
          <a:xfrm>
            <a:off x="304800" y="1447800"/>
            <a:ext cx="8610600" cy="4114800"/>
          </a:xfrm>
        </p:spPr>
        <p:txBody>
          <a:bodyPr/>
          <a:lstStyle/>
          <a:p>
            <a:pPr marL="0" indent="0">
              <a:spcBef>
                <a:spcPct val="0"/>
              </a:spcBef>
              <a:spcAft>
                <a:spcPts val="1200"/>
              </a:spcAft>
              <a:buNone/>
            </a:pPr>
            <a:r>
              <a:rPr lang="en-US" altLang="en-US" sz="2000" dirty="0">
                <a:solidFill>
                  <a:srgbClr val="000000"/>
                </a:solidFill>
                <a:latin typeface="Courier New" panose="02070309020205020404" pitchFamily="49" charset="0"/>
                <a:cs typeface="Courier New" panose="02070309020205020404" pitchFamily="49" charset="0"/>
              </a:rPr>
              <a:t>public String substring(int beginIndex)</a:t>
            </a:r>
          </a:p>
          <a:p>
            <a:pPr marL="0" indent="0">
              <a:spcBef>
                <a:spcPct val="0"/>
              </a:spcBef>
              <a:spcAft>
                <a:spcPts val="1200"/>
              </a:spcAft>
              <a:buNone/>
            </a:pPr>
            <a:r>
              <a:rPr lang="en-US" altLang="en-US" sz="2000" dirty="0">
                <a:solidFill>
                  <a:srgbClr val="000000"/>
                </a:solidFill>
                <a:latin typeface="Courier New" panose="02070309020205020404" pitchFamily="49" charset="0"/>
                <a:cs typeface="Courier New" panose="02070309020205020404" pitchFamily="49" charset="0"/>
              </a:rPr>
              <a:t>public String substring(int beginIndex, int endIndex)</a:t>
            </a:r>
          </a:p>
          <a:p>
            <a:pPr marL="0" indent="0">
              <a:spcBef>
                <a:spcPct val="0"/>
              </a:spcBef>
              <a:spcAft>
                <a:spcPts val="1200"/>
              </a:spcAft>
              <a:buNone/>
            </a:pPr>
            <a:r>
              <a:rPr lang="en-US" altLang="en-US" sz="2000" dirty="0">
                <a:solidFill>
                  <a:srgbClr val="000000"/>
                </a:solidFill>
                <a:latin typeface="Courier New" panose="02070309020205020404" pitchFamily="49" charset="0"/>
                <a:cs typeface="Courier New" panose="02070309020205020404" pitchFamily="49" charset="0"/>
              </a:rPr>
              <a:t>public int indexOf(char ch)</a:t>
            </a:r>
          </a:p>
          <a:p>
            <a:pPr marL="0" indent="0">
              <a:spcBef>
                <a:spcPct val="0"/>
              </a:spcBef>
              <a:spcAft>
                <a:spcPts val="1200"/>
              </a:spcAft>
              <a:buNone/>
            </a:pPr>
            <a:r>
              <a:rPr lang="en-US" altLang="en-US" sz="2000" dirty="0">
                <a:solidFill>
                  <a:srgbClr val="000000"/>
                </a:solidFill>
                <a:latin typeface="Courier New" panose="02070309020205020404" pitchFamily="49" charset="0"/>
                <a:cs typeface="Courier New" panose="02070309020205020404" pitchFamily="49" charset="0"/>
              </a:rPr>
              <a:t>public int indexOf(char ch, int fromIndex)</a:t>
            </a:r>
          </a:p>
          <a:p>
            <a:pPr marL="0" indent="0">
              <a:spcBef>
                <a:spcPct val="0"/>
              </a:spcBef>
              <a:spcAft>
                <a:spcPts val="1200"/>
              </a:spcAft>
              <a:buNone/>
            </a:pPr>
            <a:r>
              <a:rPr lang="en-US" altLang="en-US" sz="2000" dirty="0">
                <a:solidFill>
                  <a:srgbClr val="000000"/>
                </a:solidFill>
                <a:latin typeface="Courier New" panose="02070309020205020404" pitchFamily="49" charset="0"/>
                <a:cs typeface="Courier New" panose="02070309020205020404" pitchFamily="49" charset="0"/>
              </a:rPr>
              <a:t>public int indexOf(String str)</a:t>
            </a:r>
          </a:p>
          <a:p>
            <a:pPr marL="0" indent="0">
              <a:spcBef>
                <a:spcPct val="0"/>
              </a:spcBef>
              <a:spcAft>
                <a:spcPts val="1200"/>
              </a:spcAft>
              <a:buNone/>
            </a:pPr>
            <a:r>
              <a:rPr lang="en-US" altLang="en-US" sz="2000" dirty="0">
                <a:solidFill>
                  <a:srgbClr val="000000"/>
                </a:solidFill>
                <a:latin typeface="Courier New" panose="02070309020205020404" pitchFamily="49" charset="0"/>
                <a:cs typeface="Courier New" panose="02070309020205020404" pitchFamily="49" charset="0"/>
              </a:rPr>
              <a:t>public int indexOf(String str, int fromIndex)</a:t>
            </a:r>
          </a:p>
          <a:p>
            <a:pPr marL="0" indent="0">
              <a:buNone/>
            </a:pP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B920B158-6A60-4F08-8505-BC1C0D0A39CA}"/>
              </a:ext>
            </a:extLst>
          </p:cNvPr>
          <p:cNvSpPr>
            <a:spLocks noGrp="1"/>
          </p:cNvSpPr>
          <p:nvPr>
            <p:ph type="sldNum" sz="quarter" idx="12"/>
          </p:nvPr>
        </p:nvSpPr>
        <p:spPr/>
        <p:txBody>
          <a:bodyPr/>
          <a:lstStyle/>
          <a:p>
            <a:pPr>
              <a:defRPr/>
            </a:pPr>
            <a:fld id="{8A33AE2C-524E-437E-BF75-946230CEE0D8}" type="slidenum">
              <a:rPr lang="en-US" smtClean="0"/>
              <a:pPr>
                <a:defRPr/>
              </a:pPr>
              <a:t>44</a:t>
            </a:fld>
            <a:endParaRPr lang="en-US" dirty="0"/>
          </a:p>
        </p:txBody>
      </p:sp>
    </p:spTree>
    <p:extLst>
      <p:ext uri="{BB962C8B-B14F-4D97-AF65-F5344CB8AC3E}">
        <p14:creationId xmlns:p14="http://schemas.microsoft.com/office/powerpoint/2010/main" val="1347979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8768-0C45-43D0-AE1D-6BFC9BB1E689}"/>
              </a:ext>
            </a:extLst>
          </p:cNvPr>
          <p:cNvSpPr>
            <a:spLocks noGrp="1"/>
          </p:cNvSpPr>
          <p:nvPr>
            <p:ph type="title"/>
          </p:nvPr>
        </p:nvSpPr>
        <p:spPr>
          <a:xfrm>
            <a:off x="685800" y="228600"/>
            <a:ext cx="7772400" cy="838200"/>
          </a:xfrm>
        </p:spPr>
        <p:txBody>
          <a:bodyPr/>
          <a:lstStyle/>
          <a:p>
            <a:r>
              <a:rPr lang="en-US" dirty="0"/>
              <a:t>Method Stubs</a:t>
            </a:r>
          </a:p>
        </p:txBody>
      </p:sp>
      <p:sp>
        <p:nvSpPr>
          <p:cNvPr id="3" name="Content Placeholder 2">
            <a:extLst>
              <a:ext uri="{FF2B5EF4-FFF2-40B4-BE49-F238E27FC236}">
                <a16:creationId xmlns:a16="http://schemas.microsoft.com/office/drawing/2014/main" id="{3170B2CD-B2B3-4DD2-8DD1-ABFE1538D05F}"/>
              </a:ext>
            </a:extLst>
          </p:cNvPr>
          <p:cNvSpPr>
            <a:spLocks noGrp="1"/>
          </p:cNvSpPr>
          <p:nvPr>
            <p:ph idx="1"/>
          </p:nvPr>
        </p:nvSpPr>
        <p:spPr>
          <a:xfrm>
            <a:off x="2514600" y="1143000"/>
            <a:ext cx="5486400" cy="5029200"/>
          </a:xfrm>
        </p:spPr>
        <p:txBody>
          <a:bodyPr/>
          <a:lstStyle/>
          <a:p>
            <a:pPr marL="0" indent="0">
              <a:buNone/>
            </a:pPr>
            <a:r>
              <a:rPr lang="en-US" sz="1800" dirty="0">
                <a:latin typeface="Courier New" panose="02070309020205020404" pitchFamily="49" charset="0"/>
                <a:cs typeface="Courier New" panose="02070309020205020404" pitchFamily="49" charset="0"/>
              </a:rPr>
              <a:t>public void grow(int amount)</a:t>
            </a:r>
          </a:p>
          <a:p>
            <a:pPr marL="0" indent="0">
              <a:buNone/>
            </a:pP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t>
            </a:r>
          </a:p>
          <a:p>
            <a:pPr marL="0" indent="0">
              <a:buNone/>
            </a:pPr>
            <a:endParaRPr lang="en-US" altLang="en-US" sz="1000" dirty="0">
              <a:solidFill>
                <a:srgbClr val="000000"/>
              </a:solidFill>
              <a:latin typeface="Courier New" panose="02070309020205020404" pitchFamily="49" charset="0"/>
              <a:cs typeface="Courier New" panose="02070309020205020404" pitchFamily="49" charset="0"/>
            </a:endParaRPr>
          </a:p>
          <a:p>
            <a:pPr marL="0" indent="0">
              <a:buNone/>
            </a:pPr>
            <a:r>
              <a:rPr lang="en-US" altLang="en-US" sz="1800" dirty="0">
                <a:solidFill>
                  <a:srgbClr val="000000"/>
                </a:solidFill>
                <a:latin typeface="Courier New" panose="02070309020205020404" pitchFamily="49" charset="0"/>
                <a:cs typeface="Courier New" panose="02070309020205020404" pitchFamily="49" charset="0"/>
              </a:rPr>
              <a:t>public int getLegs()</a:t>
            </a:r>
          </a:p>
          <a:p>
            <a:pPr marL="0" indent="0">
              <a:buNone/>
            </a:pPr>
            <a:r>
              <a:rPr lang="en-US" alt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altLang="en-US" sz="1800" dirty="0">
                <a:solidFill>
                  <a:srgbClr val="000000"/>
                </a:solidFill>
                <a:latin typeface="Courier New" panose="02070309020205020404" pitchFamily="49" charset="0"/>
                <a:cs typeface="Courier New" panose="02070309020205020404" pitchFamily="49" charset="0"/>
              </a:rPr>
              <a:t>   return 0;</a:t>
            </a:r>
          </a:p>
          <a:p>
            <a:pPr marL="0" indent="0">
              <a:buNone/>
            </a:pPr>
            <a:r>
              <a:rPr lang="en-US" altLang="en-US" sz="1800" dirty="0">
                <a:solidFill>
                  <a:srgbClr val="000000"/>
                </a:solidFill>
                <a:latin typeface="Courier New" panose="02070309020205020404" pitchFamily="49" charset="0"/>
                <a:cs typeface="Courier New" panose="02070309020205020404" pitchFamily="49" charset="0"/>
              </a:rPr>
              <a:t>}</a:t>
            </a:r>
          </a:p>
          <a:p>
            <a:pPr marL="0" indent="0">
              <a:buNone/>
            </a:pPr>
            <a:endParaRPr lang="en-US" sz="1000" dirty="0">
              <a:solidFill>
                <a:srgbClr val="0000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public String toString()</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return null; </a:t>
            </a:r>
          </a:p>
          <a:p>
            <a:pPr marL="0" indent="0">
              <a:buNone/>
            </a:pPr>
            <a:r>
              <a:rPr lang="en-US" sz="1800" dirty="0">
                <a:latin typeface="Courier New" panose="02070309020205020404" pitchFamily="49" charset="0"/>
                <a:cs typeface="Courier New" panose="02070309020205020404" pitchFamily="49" charset="0"/>
              </a:rPr>
              <a:t>}</a:t>
            </a:r>
            <a:endParaRPr lang="en-US" sz="1800" dirty="0"/>
          </a:p>
        </p:txBody>
      </p:sp>
      <p:sp>
        <p:nvSpPr>
          <p:cNvPr id="4" name="Slide Number Placeholder 3">
            <a:extLst>
              <a:ext uri="{FF2B5EF4-FFF2-40B4-BE49-F238E27FC236}">
                <a16:creationId xmlns:a16="http://schemas.microsoft.com/office/drawing/2014/main" id="{C102D058-6942-4F4D-8ABF-215229799BDC}"/>
              </a:ext>
            </a:extLst>
          </p:cNvPr>
          <p:cNvSpPr>
            <a:spLocks noGrp="1"/>
          </p:cNvSpPr>
          <p:nvPr>
            <p:ph type="sldNum" sz="quarter" idx="12"/>
          </p:nvPr>
        </p:nvSpPr>
        <p:spPr/>
        <p:txBody>
          <a:bodyPr/>
          <a:lstStyle/>
          <a:p>
            <a:pPr>
              <a:defRPr/>
            </a:pPr>
            <a:fld id="{8A33AE2C-524E-437E-BF75-946230CEE0D8}" type="slidenum">
              <a:rPr lang="en-US" smtClean="0"/>
              <a:pPr>
                <a:defRPr/>
              </a:pPr>
              <a:t>45</a:t>
            </a:fld>
            <a:endParaRPr lang="en-US" dirty="0"/>
          </a:p>
        </p:txBody>
      </p:sp>
    </p:spTree>
    <p:extLst>
      <p:ext uri="{BB962C8B-B14F-4D97-AF65-F5344CB8AC3E}">
        <p14:creationId xmlns:p14="http://schemas.microsoft.com/office/powerpoint/2010/main" val="2145883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8768-0C45-43D0-AE1D-6BFC9BB1E689}"/>
              </a:ext>
            </a:extLst>
          </p:cNvPr>
          <p:cNvSpPr>
            <a:spLocks noGrp="1"/>
          </p:cNvSpPr>
          <p:nvPr>
            <p:ph type="title"/>
          </p:nvPr>
        </p:nvSpPr>
        <p:spPr>
          <a:xfrm>
            <a:off x="685800" y="228600"/>
            <a:ext cx="7772400" cy="838200"/>
          </a:xfrm>
        </p:spPr>
        <p:txBody>
          <a:bodyPr/>
          <a:lstStyle/>
          <a:p>
            <a:r>
              <a:rPr lang="en-US" dirty="0"/>
              <a:t>Javadoc Tags</a:t>
            </a:r>
          </a:p>
        </p:txBody>
      </p:sp>
      <p:sp>
        <p:nvSpPr>
          <p:cNvPr id="3" name="Content Placeholder 2">
            <a:extLst>
              <a:ext uri="{FF2B5EF4-FFF2-40B4-BE49-F238E27FC236}">
                <a16:creationId xmlns:a16="http://schemas.microsoft.com/office/drawing/2014/main" id="{3170B2CD-B2B3-4DD2-8DD1-ABFE1538D05F}"/>
              </a:ext>
            </a:extLst>
          </p:cNvPr>
          <p:cNvSpPr>
            <a:spLocks noGrp="1"/>
          </p:cNvSpPr>
          <p:nvPr>
            <p:ph idx="1"/>
          </p:nvPr>
        </p:nvSpPr>
        <p:spPr>
          <a:xfrm>
            <a:off x="1600200" y="1143000"/>
            <a:ext cx="6629400" cy="5029200"/>
          </a:xfrm>
        </p:spPr>
        <p:txBody>
          <a:body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Increases the weight of this frog.</a:t>
            </a:r>
          </a:p>
          <a:p>
            <a:pPr marL="0" indent="0">
              <a:buNone/>
            </a:pP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@param amount the amount to increase the weight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public void grow(int amount)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altLang="en-US" sz="1600" dirty="0">
              <a:solidFill>
                <a:srgbClr val="0000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Gets the number of legs of this frog.</a:t>
            </a:r>
          </a:p>
          <a:p>
            <a:pPr marL="0" indent="0">
              <a:buNone/>
            </a:pP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@return the number of legs of this frog</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altLang="en-US" sz="1600" dirty="0">
                <a:solidFill>
                  <a:srgbClr val="000000"/>
                </a:solidFill>
                <a:latin typeface="Courier New" panose="02070309020205020404" pitchFamily="49" charset="0"/>
                <a:cs typeface="Courier New" panose="02070309020205020404" pitchFamily="49" charset="0"/>
              </a:rPr>
              <a:t>public int getLegs()</a:t>
            </a:r>
          </a:p>
          <a:p>
            <a:pPr marL="0" indent="0">
              <a:buNone/>
            </a:pPr>
            <a:r>
              <a:rPr lang="en-US" altLang="en-US" sz="1600" dirty="0">
                <a:solidFill>
                  <a:srgbClr val="000000"/>
                </a:solidFill>
                <a:latin typeface="Courier New" panose="02070309020205020404" pitchFamily="49" charset="0"/>
                <a:cs typeface="Courier New" panose="02070309020205020404" pitchFamily="49" charset="0"/>
              </a:rPr>
              <a:t>{</a:t>
            </a:r>
          </a:p>
          <a:p>
            <a:pPr marL="0" indent="0">
              <a:buNone/>
            </a:pPr>
            <a:r>
              <a:rPr lang="en-US" altLang="en-US" sz="1600" dirty="0">
                <a:solidFill>
                  <a:srgbClr val="000000"/>
                </a:solidFill>
                <a:latin typeface="Courier New" panose="02070309020205020404" pitchFamily="49" charset="0"/>
                <a:cs typeface="Courier New" panose="02070309020205020404" pitchFamily="49" charset="0"/>
              </a:rPr>
              <a:t>    . . .</a:t>
            </a:r>
          </a:p>
          <a:p>
            <a:pPr marL="0" indent="0">
              <a:buNone/>
            </a:pPr>
            <a:r>
              <a:rPr lang="en-US" altLang="en-US" sz="1600" dirty="0">
                <a:solidFill>
                  <a:srgbClr val="000000"/>
                </a:solidFill>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102D058-6942-4F4D-8ABF-215229799BDC}"/>
              </a:ext>
            </a:extLst>
          </p:cNvPr>
          <p:cNvSpPr>
            <a:spLocks noGrp="1"/>
          </p:cNvSpPr>
          <p:nvPr>
            <p:ph type="sldNum" sz="quarter" idx="12"/>
          </p:nvPr>
        </p:nvSpPr>
        <p:spPr/>
        <p:txBody>
          <a:bodyPr/>
          <a:lstStyle/>
          <a:p>
            <a:pPr>
              <a:defRPr/>
            </a:pPr>
            <a:fld id="{8A33AE2C-524E-437E-BF75-946230CEE0D8}" type="slidenum">
              <a:rPr lang="en-US" smtClean="0"/>
              <a:pPr>
                <a:defRPr/>
              </a:pPr>
              <a:t>46</a:t>
            </a:fld>
            <a:endParaRPr lang="en-US" dirty="0"/>
          </a:p>
        </p:txBody>
      </p:sp>
    </p:spTree>
    <p:extLst>
      <p:ext uri="{BB962C8B-B14F-4D97-AF65-F5344CB8AC3E}">
        <p14:creationId xmlns:p14="http://schemas.microsoft.com/office/powerpoint/2010/main" val="36673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BF2B-A8E1-45A3-9C11-B280D90ADC63}"/>
              </a:ext>
            </a:extLst>
          </p:cNvPr>
          <p:cNvSpPr>
            <a:spLocks noGrp="1"/>
          </p:cNvSpPr>
          <p:nvPr>
            <p:ph type="title"/>
          </p:nvPr>
        </p:nvSpPr>
        <p:spPr>
          <a:xfrm>
            <a:off x="685800" y="1219200"/>
            <a:ext cx="7772400" cy="1143000"/>
          </a:xfrm>
        </p:spPr>
        <p:txBody>
          <a:bodyPr/>
          <a:lstStyle/>
          <a:p>
            <a:r>
              <a:rPr lang="en-US" dirty="0"/>
              <a:t>Debugging in BlueJ</a:t>
            </a:r>
          </a:p>
        </p:txBody>
      </p:sp>
      <p:sp>
        <p:nvSpPr>
          <p:cNvPr id="3" name="Content Placeholder 2">
            <a:extLst>
              <a:ext uri="{FF2B5EF4-FFF2-40B4-BE49-F238E27FC236}">
                <a16:creationId xmlns:a16="http://schemas.microsoft.com/office/drawing/2014/main" id="{696DCCCA-D20D-43FC-8EA7-A29692636C56}"/>
              </a:ext>
            </a:extLst>
          </p:cNvPr>
          <p:cNvSpPr>
            <a:spLocks noGrp="1"/>
          </p:cNvSpPr>
          <p:nvPr>
            <p:ph idx="1"/>
          </p:nvPr>
        </p:nvSpPr>
        <p:spPr>
          <a:xfrm>
            <a:off x="1219200" y="2514600"/>
            <a:ext cx="7391400" cy="3276600"/>
          </a:xfrm>
        </p:spPr>
        <p:txBody>
          <a:bodyPr/>
          <a:lstStyle/>
          <a:p>
            <a:endParaRPr lang="en-US" dirty="0"/>
          </a:p>
        </p:txBody>
      </p:sp>
      <p:sp>
        <p:nvSpPr>
          <p:cNvPr id="4" name="Slide Number Placeholder 3">
            <a:extLst>
              <a:ext uri="{FF2B5EF4-FFF2-40B4-BE49-F238E27FC236}">
                <a16:creationId xmlns:a16="http://schemas.microsoft.com/office/drawing/2014/main" id="{21F67F0D-68DF-427B-AE1C-EAE9A54F9764}"/>
              </a:ext>
            </a:extLst>
          </p:cNvPr>
          <p:cNvSpPr>
            <a:spLocks noGrp="1"/>
          </p:cNvSpPr>
          <p:nvPr>
            <p:ph type="sldNum" sz="quarter" idx="12"/>
          </p:nvPr>
        </p:nvSpPr>
        <p:spPr/>
        <p:txBody>
          <a:bodyPr/>
          <a:lstStyle/>
          <a:p>
            <a:pPr>
              <a:defRPr/>
            </a:pPr>
            <a:fld id="{8A33AE2C-524E-437E-BF75-946230CEE0D8}" type="slidenum">
              <a:rPr lang="en-US" smtClean="0"/>
              <a:pPr>
                <a:defRPr/>
              </a:pPr>
              <a:t>47</a:t>
            </a:fld>
            <a:endParaRPr lang="en-US" dirty="0"/>
          </a:p>
        </p:txBody>
      </p:sp>
    </p:spTree>
    <p:extLst>
      <p:ext uri="{BB962C8B-B14F-4D97-AF65-F5344CB8AC3E}">
        <p14:creationId xmlns:p14="http://schemas.microsoft.com/office/powerpoint/2010/main" val="1859681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B92DC-C738-4371-A2A0-38CFB006F40E}"/>
              </a:ext>
            </a:extLst>
          </p:cNvPr>
          <p:cNvSpPr>
            <a:spLocks noGrp="1"/>
          </p:cNvSpPr>
          <p:nvPr>
            <p:ph idx="1"/>
          </p:nvPr>
        </p:nvSpPr>
        <p:spPr>
          <a:xfrm>
            <a:off x="685800" y="838200"/>
            <a:ext cx="7772400" cy="5029200"/>
          </a:xfrm>
        </p:spPr>
        <p:txBody>
          <a:bodyPr/>
          <a:lstStyle/>
          <a:p>
            <a:pPr marL="0" indent="0" algn="ctr">
              <a:buNone/>
            </a:pPr>
            <a:r>
              <a:rPr lang="en-US" dirty="0"/>
              <a:t>Stay in the Main room</a:t>
            </a:r>
          </a:p>
          <a:p>
            <a:pPr marL="0" indent="0" algn="ctr">
              <a:buNone/>
            </a:pPr>
            <a:r>
              <a:rPr lang="en-US" dirty="0"/>
              <a:t>Par10 Solutions and Questions</a:t>
            </a:r>
          </a:p>
          <a:p>
            <a:pPr marL="0" indent="0" algn="ctr">
              <a:buNone/>
            </a:pPr>
            <a:endParaRPr lang="en-US" dirty="0"/>
          </a:p>
          <a:p>
            <a:pPr marL="0" indent="0" algn="ctr">
              <a:buNone/>
            </a:pPr>
            <a:r>
              <a:rPr lang="en-US" dirty="0"/>
              <a:t>Breakout Room 1</a:t>
            </a:r>
          </a:p>
          <a:p>
            <a:pPr marL="0" indent="0" algn="ctr">
              <a:buNone/>
            </a:pPr>
            <a:r>
              <a:rPr lang="en-US" dirty="0"/>
              <a:t>Ask Nik (SI Leader) any questions</a:t>
            </a:r>
          </a:p>
          <a:p>
            <a:pPr marL="0" indent="0" algn="ctr">
              <a:buNone/>
            </a:pPr>
            <a:endParaRPr lang="en-US" dirty="0"/>
          </a:p>
          <a:p>
            <a:pPr marL="0" indent="0" algn="ctr">
              <a:buNone/>
            </a:pPr>
            <a:r>
              <a:rPr lang="en-US" dirty="0"/>
              <a:t>My Office Hours</a:t>
            </a:r>
          </a:p>
          <a:p>
            <a:pPr marL="0" indent="0" algn="ctr">
              <a:buNone/>
            </a:pPr>
            <a:r>
              <a:rPr lang="en-US" dirty="0"/>
              <a:t>8 – 9 pm</a:t>
            </a:r>
          </a:p>
        </p:txBody>
      </p:sp>
      <p:sp>
        <p:nvSpPr>
          <p:cNvPr id="4" name="Slide Number Placeholder 3">
            <a:extLst>
              <a:ext uri="{FF2B5EF4-FFF2-40B4-BE49-F238E27FC236}">
                <a16:creationId xmlns:a16="http://schemas.microsoft.com/office/drawing/2014/main" id="{F3499ABF-D344-4F2F-9D89-404C28507CA3}"/>
              </a:ext>
            </a:extLst>
          </p:cNvPr>
          <p:cNvSpPr>
            <a:spLocks noGrp="1"/>
          </p:cNvSpPr>
          <p:nvPr>
            <p:ph type="sldNum" sz="quarter" idx="12"/>
          </p:nvPr>
        </p:nvSpPr>
        <p:spPr/>
        <p:txBody>
          <a:bodyPr/>
          <a:lstStyle/>
          <a:p>
            <a:pPr>
              <a:defRPr/>
            </a:pPr>
            <a:fld id="{8A33AE2C-524E-437E-BF75-946230CEE0D8}" type="slidenum">
              <a:rPr lang="en-US" smtClean="0"/>
              <a:pPr>
                <a:defRPr/>
              </a:pPr>
              <a:t>48</a:t>
            </a:fld>
            <a:endParaRPr lang="en-US" dirty="0"/>
          </a:p>
        </p:txBody>
      </p:sp>
    </p:spTree>
    <p:extLst>
      <p:ext uri="{BB962C8B-B14F-4D97-AF65-F5344CB8AC3E}">
        <p14:creationId xmlns:p14="http://schemas.microsoft.com/office/powerpoint/2010/main" val="320886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B522-24EE-413E-A4B6-3CCFA52ED086}"/>
              </a:ext>
            </a:extLst>
          </p:cNvPr>
          <p:cNvSpPr>
            <a:spLocks noGrp="1"/>
          </p:cNvSpPr>
          <p:nvPr>
            <p:ph type="title"/>
          </p:nvPr>
        </p:nvSpPr>
        <p:spPr>
          <a:xfrm>
            <a:off x="685800" y="381000"/>
            <a:ext cx="7772400" cy="838200"/>
          </a:xfrm>
        </p:spPr>
        <p:txBody>
          <a:bodyPr/>
          <a:lstStyle/>
          <a:p>
            <a:r>
              <a:rPr lang="en-US" dirty="0"/>
              <a:t>Room</a:t>
            </a:r>
          </a:p>
        </p:txBody>
      </p:sp>
      <p:sp>
        <p:nvSpPr>
          <p:cNvPr id="3" name="Content Placeholder 2">
            <a:extLst>
              <a:ext uri="{FF2B5EF4-FFF2-40B4-BE49-F238E27FC236}">
                <a16:creationId xmlns:a16="http://schemas.microsoft.com/office/drawing/2014/main" id="{7D69CE6E-1C20-4268-B44F-31410EC5E09A}"/>
              </a:ext>
            </a:extLst>
          </p:cNvPr>
          <p:cNvSpPr>
            <a:spLocks noGrp="1"/>
          </p:cNvSpPr>
          <p:nvPr>
            <p:ph idx="1"/>
          </p:nvPr>
        </p:nvSpPr>
        <p:spPr>
          <a:xfrm>
            <a:off x="762000" y="1295400"/>
            <a:ext cx="7772400" cy="4114800"/>
          </a:xfrm>
        </p:spPr>
        <p:txBody>
          <a:bodyPr/>
          <a:lstStyle/>
          <a:p>
            <a:r>
              <a:rPr lang="en-US" altLang="en-US" dirty="0"/>
              <a:t>Each student should have one room without any other persons during the exam</a:t>
            </a:r>
          </a:p>
          <a:p>
            <a:r>
              <a:rPr lang="en-US" dirty="0"/>
              <a:t>Good Internet Connection</a:t>
            </a:r>
          </a:p>
          <a:p>
            <a:r>
              <a:rPr lang="en-US" dirty="0"/>
              <a:t>Reversed Room</a:t>
            </a:r>
          </a:p>
          <a:p>
            <a:pPr lvl="1"/>
            <a:r>
              <a:rPr lang="en-US" dirty="0">
                <a:solidFill>
                  <a:srgbClr val="222222"/>
                </a:solidFill>
              </a:rPr>
              <a:t>Room 229 MacQuarrie Hall</a:t>
            </a:r>
          </a:p>
          <a:p>
            <a:pPr marL="400050" lvl="1" indent="0">
              <a:buNone/>
            </a:pPr>
            <a:r>
              <a:rPr lang="en-US" dirty="0">
                <a:solidFill>
                  <a:srgbClr val="222222"/>
                </a:solidFill>
              </a:rPr>
              <a:t>   (Mathematics Conference Room)</a:t>
            </a:r>
          </a:p>
          <a:p>
            <a:pPr lvl="1"/>
            <a:r>
              <a:rPr lang="en-US" dirty="0">
                <a:solidFill>
                  <a:srgbClr val="222222"/>
                </a:solidFill>
              </a:rPr>
              <a:t>Please email me if you plan to go to MH 229</a:t>
            </a:r>
            <a:endParaRPr lang="en-US" dirty="0"/>
          </a:p>
          <a:p>
            <a:pPr marL="457200" lvl="1" indent="0">
              <a:buNone/>
            </a:pPr>
            <a:endParaRPr lang="en-US" altLang="en-US" dirty="0"/>
          </a:p>
          <a:p>
            <a:endParaRPr lang="en-US" dirty="0"/>
          </a:p>
        </p:txBody>
      </p:sp>
      <p:sp>
        <p:nvSpPr>
          <p:cNvPr id="4" name="Slide Number Placeholder 3">
            <a:extLst>
              <a:ext uri="{FF2B5EF4-FFF2-40B4-BE49-F238E27FC236}">
                <a16:creationId xmlns:a16="http://schemas.microsoft.com/office/drawing/2014/main" id="{BC94BEB1-0137-458A-8763-1C586873ED78}"/>
              </a:ext>
            </a:extLst>
          </p:cNvPr>
          <p:cNvSpPr>
            <a:spLocks noGrp="1"/>
          </p:cNvSpPr>
          <p:nvPr>
            <p:ph type="sldNum" sz="quarter" idx="12"/>
          </p:nvPr>
        </p:nvSpPr>
        <p:spPr/>
        <p:txBody>
          <a:bodyPr/>
          <a:lstStyle/>
          <a:p>
            <a:pPr>
              <a:defRPr/>
            </a:pPr>
            <a:fld id="{8A33AE2C-524E-437E-BF75-946230CEE0D8}" type="slidenum">
              <a:rPr lang="en-US" smtClean="0"/>
              <a:pPr>
                <a:defRPr/>
              </a:pPr>
              <a:t>5</a:t>
            </a:fld>
            <a:endParaRPr lang="en-US" dirty="0"/>
          </a:p>
        </p:txBody>
      </p:sp>
    </p:spTree>
    <p:extLst>
      <p:ext uri="{BB962C8B-B14F-4D97-AF65-F5344CB8AC3E}">
        <p14:creationId xmlns:p14="http://schemas.microsoft.com/office/powerpoint/2010/main" val="150885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DEC6BF-E53E-482F-A7C7-2140104CB8A4}" type="slidenum">
              <a:rPr lang="en-US" altLang="en-US" sz="1400" smtClean="0"/>
              <a:pPr>
                <a:spcBef>
                  <a:spcPct val="0"/>
                </a:spcBef>
                <a:buFontTx/>
                <a:buNone/>
              </a:pPr>
              <a:t>6</a:t>
            </a:fld>
            <a:endParaRPr lang="en-US" altLang="en-US" sz="1400" dirty="0"/>
          </a:p>
        </p:txBody>
      </p:sp>
      <p:sp>
        <p:nvSpPr>
          <p:cNvPr id="2051" name="Rectangle 2"/>
          <p:cNvSpPr>
            <a:spLocks noGrp="1" noChangeArrowheads="1"/>
          </p:cNvSpPr>
          <p:nvPr>
            <p:ph type="title"/>
          </p:nvPr>
        </p:nvSpPr>
        <p:spPr>
          <a:xfrm>
            <a:off x="685800" y="609600"/>
            <a:ext cx="7772400" cy="1219200"/>
          </a:xfrm>
        </p:spPr>
        <p:txBody>
          <a:bodyPr/>
          <a:lstStyle/>
          <a:p>
            <a:r>
              <a:rPr lang="en-US" altLang="en-US" dirty="0"/>
              <a:t>What Will be Covered in Exam1?</a:t>
            </a:r>
          </a:p>
        </p:txBody>
      </p:sp>
      <p:sp>
        <p:nvSpPr>
          <p:cNvPr id="2" name="Rectangle 3"/>
          <p:cNvSpPr>
            <a:spLocks noGrp="1" noChangeArrowheads="1"/>
          </p:cNvSpPr>
          <p:nvPr>
            <p:ph type="body" idx="1"/>
          </p:nvPr>
        </p:nvSpPr>
        <p:spPr>
          <a:xfrm>
            <a:off x="1752600" y="1828800"/>
            <a:ext cx="6705600" cy="3810000"/>
          </a:xfrm>
        </p:spPr>
        <p:txBody>
          <a:bodyPr/>
          <a:lstStyle/>
          <a:p>
            <a:r>
              <a:rPr lang="en-US" altLang="en-US" dirty="0"/>
              <a:t>Chapter 1: Introduction</a:t>
            </a:r>
          </a:p>
          <a:p>
            <a:r>
              <a:rPr lang="en-US" altLang="en-US" dirty="0"/>
              <a:t>Chapter 2: Using Objects</a:t>
            </a:r>
          </a:p>
          <a:p>
            <a:r>
              <a:rPr lang="en-US" altLang="en-US" dirty="0"/>
              <a:t>Chapter 3: Implementing Classes</a:t>
            </a:r>
          </a:p>
          <a:p>
            <a:r>
              <a:rPr lang="en-US" altLang="en-US" dirty="0"/>
              <a:t>Chapter 4: Fundamental Data Types</a:t>
            </a:r>
          </a:p>
          <a:p>
            <a:r>
              <a:rPr lang="en-US" altLang="en-US" dirty="0"/>
              <a:t>Chapter 5: Decisions</a:t>
            </a:r>
          </a:p>
        </p:txBody>
      </p:sp>
    </p:spTree>
    <p:extLst>
      <p:ext uri="{BB962C8B-B14F-4D97-AF65-F5344CB8AC3E}">
        <p14:creationId xmlns:p14="http://schemas.microsoft.com/office/powerpoint/2010/main" val="731526431"/>
      </p:ext>
    </p:extLst>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8D52-0142-4994-B2CD-CCE81BFD2C2E}"/>
              </a:ext>
            </a:extLst>
          </p:cNvPr>
          <p:cNvSpPr>
            <a:spLocks noGrp="1"/>
          </p:cNvSpPr>
          <p:nvPr>
            <p:ph type="title"/>
          </p:nvPr>
        </p:nvSpPr>
        <p:spPr>
          <a:xfrm>
            <a:off x="609600" y="76200"/>
            <a:ext cx="7772400" cy="990600"/>
          </a:xfrm>
        </p:spPr>
        <p:txBody>
          <a:bodyPr/>
          <a:lstStyle/>
          <a:p>
            <a:r>
              <a:rPr lang="en-US" dirty="0"/>
              <a:t>Course Description</a:t>
            </a:r>
          </a:p>
        </p:txBody>
      </p:sp>
      <p:sp>
        <p:nvSpPr>
          <p:cNvPr id="3" name="Content Placeholder 2">
            <a:extLst>
              <a:ext uri="{FF2B5EF4-FFF2-40B4-BE49-F238E27FC236}">
                <a16:creationId xmlns:a16="http://schemas.microsoft.com/office/drawing/2014/main" id="{AC61D357-B494-4CF7-8028-9687CE9FADCD}"/>
              </a:ext>
            </a:extLst>
          </p:cNvPr>
          <p:cNvSpPr>
            <a:spLocks noGrp="1"/>
          </p:cNvSpPr>
          <p:nvPr>
            <p:ph idx="1"/>
          </p:nvPr>
        </p:nvSpPr>
        <p:spPr>
          <a:xfrm>
            <a:off x="685800" y="1066800"/>
            <a:ext cx="7772400" cy="5119744"/>
          </a:xfrm>
        </p:spPr>
        <p:txBody>
          <a:bodyPr/>
          <a:lstStyle/>
          <a:p>
            <a:pPr marL="0" indent="0">
              <a:buNone/>
            </a:pPr>
            <a:r>
              <a:rPr lang="en-US" sz="2800" dirty="0"/>
              <a:t>Basic skills and concepts of computer programming in an object-oriented approach using Java. </a:t>
            </a:r>
          </a:p>
          <a:p>
            <a:pPr marL="0" indent="0">
              <a:buNone/>
            </a:pPr>
            <a:r>
              <a:rPr lang="en-US" sz="2800" dirty="0"/>
              <a:t>Classes, methods and argument passing, control structures, iteration. </a:t>
            </a:r>
          </a:p>
          <a:p>
            <a:pPr marL="0" indent="0">
              <a:buNone/>
            </a:pPr>
            <a:r>
              <a:rPr lang="en-US" sz="2800" dirty="0"/>
              <a:t>Basic graphical user interface programming. </a:t>
            </a:r>
          </a:p>
          <a:p>
            <a:pPr marL="0" indent="0">
              <a:buNone/>
            </a:pPr>
            <a:r>
              <a:rPr lang="en-US" sz="2800" dirty="0"/>
              <a:t>Problem solving, class discovery and stepwise refinement. </a:t>
            </a:r>
          </a:p>
          <a:p>
            <a:pPr marL="0" indent="0">
              <a:buNone/>
            </a:pPr>
            <a:r>
              <a:rPr lang="en-US" sz="2800" dirty="0"/>
              <a:t>Programming and documentation style. </a:t>
            </a:r>
          </a:p>
          <a:p>
            <a:pPr marL="0" indent="0">
              <a:buNone/>
            </a:pPr>
            <a:r>
              <a:rPr lang="en-US" sz="2800" dirty="0"/>
              <a:t>Weekly hands-on activity.</a:t>
            </a:r>
          </a:p>
          <a:p>
            <a:pPr marL="0" indent="0">
              <a:buNone/>
            </a:pPr>
            <a:endParaRPr lang="en-US" sz="2800" dirty="0"/>
          </a:p>
        </p:txBody>
      </p:sp>
      <p:sp>
        <p:nvSpPr>
          <p:cNvPr id="4" name="Slide Number Placeholder 3">
            <a:extLst>
              <a:ext uri="{FF2B5EF4-FFF2-40B4-BE49-F238E27FC236}">
                <a16:creationId xmlns:a16="http://schemas.microsoft.com/office/drawing/2014/main" id="{2C4AC08E-3E9D-45F8-AD88-62BE0129730C}"/>
              </a:ext>
            </a:extLst>
          </p:cNvPr>
          <p:cNvSpPr>
            <a:spLocks noGrp="1"/>
          </p:cNvSpPr>
          <p:nvPr>
            <p:ph type="sldNum" sz="quarter" idx="12"/>
          </p:nvPr>
        </p:nvSpPr>
        <p:spPr/>
        <p:txBody>
          <a:bodyPr/>
          <a:lstStyle/>
          <a:p>
            <a:pPr>
              <a:defRPr/>
            </a:pPr>
            <a:fld id="{8A33AE2C-524E-437E-BF75-946230CEE0D8}" type="slidenum">
              <a:rPr lang="en-US" smtClean="0"/>
              <a:pPr>
                <a:defRPr/>
              </a:pPr>
              <a:t>7</a:t>
            </a:fld>
            <a:endParaRPr lang="en-US" dirty="0"/>
          </a:p>
        </p:txBody>
      </p:sp>
    </p:spTree>
    <p:extLst>
      <p:ext uri="{BB962C8B-B14F-4D97-AF65-F5344CB8AC3E}">
        <p14:creationId xmlns:p14="http://schemas.microsoft.com/office/powerpoint/2010/main" val="13820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C617D52-B6B3-473C-A94E-BE64BA368D6A}" type="slidenum">
              <a:rPr lang="en-US" altLang="en-US" sz="1400" smtClean="0"/>
              <a:pPr>
                <a:spcBef>
                  <a:spcPct val="0"/>
                </a:spcBef>
                <a:buFontTx/>
                <a:buNone/>
              </a:pPr>
              <a:t>8</a:t>
            </a:fld>
            <a:endParaRPr lang="en-US" altLang="en-US" sz="1400" dirty="0"/>
          </a:p>
        </p:txBody>
      </p:sp>
      <p:sp>
        <p:nvSpPr>
          <p:cNvPr id="4099" name="Rectangle 2"/>
          <p:cNvSpPr>
            <a:spLocks noGrp="1" noChangeArrowheads="1"/>
          </p:cNvSpPr>
          <p:nvPr>
            <p:ph type="title"/>
          </p:nvPr>
        </p:nvSpPr>
        <p:spPr>
          <a:xfrm>
            <a:off x="539675" y="266700"/>
            <a:ext cx="7772400" cy="685800"/>
          </a:xfrm>
        </p:spPr>
        <p:txBody>
          <a:bodyPr/>
          <a:lstStyle/>
          <a:p>
            <a:r>
              <a:rPr lang="en-US" altLang="en-US" b="1" dirty="0"/>
              <a:t>Students Learning Outcomes</a:t>
            </a:r>
            <a:endParaRPr lang="en-US" altLang="en-US" dirty="0"/>
          </a:p>
        </p:txBody>
      </p:sp>
      <p:sp>
        <p:nvSpPr>
          <p:cNvPr id="38915" name="Rectangle 3"/>
          <p:cNvSpPr>
            <a:spLocks noGrp="1" noChangeArrowheads="1"/>
          </p:cNvSpPr>
          <p:nvPr>
            <p:ph type="body" idx="1"/>
          </p:nvPr>
        </p:nvSpPr>
        <p:spPr>
          <a:xfrm>
            <a:off x="533400" y="1066800"/>
            <a:ext cx="8229600" cy="5295900"/>
          </a:xfrm>
        </p:spPr>
        <p:txBody>
          <a:bodyPr/>
          <a:lstStyle/>
          <a:p>
            <a:pPr marL="609600" indent="-609600">
              <a:lnSpc>
                <a:spcPct val="80000"/>
              </a:lnSpc>
              <a:buFontTx/>
              <a:buNone/>
            </a:pPr>
            <a:r>
              <a:rPr lang="en-US" altLang="en-US" sz="2000" dirty="0"/>
              <a:t>Upon completion of this course, students should be able to:</a:t>
            </a:r>
          </a:p>
          <a:p>
            <a:pPr marL="457200" indent="-457200">
              <a:buFont typeface="+mj-lt"/>
              <a:buAutoNum type="arabicPeriod"/>
            </a:pPr>
            <a:r>
              <a:rPr lang="en-US" sz="2000" u="sng" dirty="0"/>
              <a:t>Analyze and explain the behavior of programs involving the fundamental program constructs</a:t>
            </a:r>
          </a:p>
          <a:p>
            <a:pPr marL="457200" indent="-457200">
              <a:buFont typeface="+mj-lt"/>
              <a:buAutoNum type="arabicPeriod"/>
            </a:pPr>
            <a:r>
              <a:rPr lang="en-US" sz="2000" u="sng" dirty="0"/>
              <a:t>Write short programs that use the fundamental program constructs including standard conditional and iterative control structures</a:t>
            </a:r>
          </a:p>
          <a:p>
            <a:pPr marL="457200" indent="-457200">
              <a:buFont typeface="+mj-lt"/>
              <a:buAutoNum type="arabicPeriod"/>
            </a:pPr>
            <a:r>
              <a:rPr lang="en-US" sz="2000" u="sng" dirty="0"/>
              <a:t>Identify and correct syntax and logic errors in short programs</a:t>
            </a:r>
          </a:p>
          <a:p>
            <a:pPr marL="457200" indent="-457200">
              <a:buFont typeface="+mj-lt"/>
              <a:buAutoNum type="arabicPeriod"/>
            </a:pPr>
            <a:r>
              <a:rPr lang="en-US" sz="2000" dirty="0"/>
              <a:t>Choose arrays or array lists for a given problem and write short programs that use arrays or array lists</a:t>
            </a:r>
          </a:p>
          <a:p>
            <a:pPr marL="457200" indent="-457200">
              <a:buFont typeface="+mj-lt"/>
              <a:buAutoNum type="arabicPeriod"/>
            </a:pPr>
            <a:r>
              <a:rPr lang="en-US" sz="2000" u="sng" dirty="0"/>
              <a:t>Design and implement a class based on attributes and behaviors of objects</a:t>
            </a:r>
          </a:p>
          <a:p>
            <a:pPr marL="457200" indent="-457200">
              <a:buFont typeface="+mj-lt"/>
              <a:buAutoNum type="arabicPeriod"/>
            </a:pPr>
            <a:r>
              <a:rPr lang="en-US" sz="2000" u="sng" dirty="0"/>
              <a:t>Construct objects using a class and activate methods on them</a:t>
            </a:r>
          </a:p>
          <a:p>
            <a:pPr marL="457200" indent="-457200">
              <a:buFont typeface="+mj-lt"/>
              <a:buAutoNum type="arabicPeriod"/>
            </a:pPr>
            <a:r>
              <a:rPr lang="en-US" sz="2000" u="sng" dirty="0"/>
              <a:t>Write Javadoc comments for classes and methods</a:t>
            </a:r>
          </a:p>
          <a:p>
            <a:pPr marL="457200" indent="-457200">
              <a:buFont typeface="+mj-lt"/>
              <a:buAutoNum type="arabicPeriod"/>
            </a:pPr>
            <a:r>
              <a:rPr lang="en-US" sz="2000" u="sng" dirty="0"/>
              <a:t>Write graphics program that draws simple shapes</a:t>
            </a:r>
          </a:p>
          <a:p>
            <a:pPr marL="457200" indent="-457200">
              <a:buFont typeface="+mj-lt"/>
              <a:buAutoNum type="arabicPeriod"/>
            </a:pPr>
            <a:r>
              <a:rPr lang="en-US" sz="2000" dirty="0"/>
              <a:t>Use interfaces and inheritance to describe common behavior of classes and write programs that use that common behavior</a:t>
            </a:r>
          </a:p>
          <a:p>
            <a:pPr marL="457200" indent="-457200">
              <a:buFont typeface="+mj-lt"/>
              <a:buAutoNum type="arabicPeriod"/>
            </a:pPr>
            <a:r>
              <a:rPr lang="en-US" sz="2000" u="sng" dirty="0"/>
              <a:t>Use an integrated development environment and a debugger </a:t>
            </a:r>
          </a:p>
        </p:txBody>
      </p:sp>
    </p:spTree>
    <p:extLst>
      <p:ext uri="{BB962C8B-B14F-4D97-AF65-F5344CB8AC3E}">
        <p14:creationId xmlns:p14="http://schemas.microsoft.com/office/powerpoint/2010/main" val="14329366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A097-1479-41A6-9E76-90114C623BB7}"/>
              </a:ext>
            </a:extLst>
          </p:cNvPr>
          <p:cNvSpPr>
            <a:spLocks noGrp="1"/>
          </p:cNvSpPr>
          <p:nvPr>
            <p:ph type="title"/>
          </p:nvPr>
        </p:nvSpPr>
        <p:spPr>
          <a:xfrm>
            <a:off x="685800" y="457200"/>
            <a:ext cx="7772400" cy="1143000"/>
          </a:xfrm>
        </p:spPr>
        <p:txBody>
          <a:bodyPr/>
          <a:lstStyle/>
          <a:p>
            <a:r>
              <a:rPr lang="en-US" dirty="0"/>
              <a:t>SampleExam1</a:t>
            </a:r>
          </a:p>
        </p:txBody>
      </p:sp>
      <p:sp>
        <p:nvSpPr>
          <p:cNvPr id="3" name="Content Placeholder 2">
            <a:extLst>
              <a:ext uri="{FF2B5EF4-FFF2-40B4-BE49-F238E27FC236}">
                <a16:creationId xmlns:a16="http://schemas.microsoft.com/office/drawing/2014/main" id="{49EBE8B1-39AE-4291-B516-A0D8F01AE508}"/>
              </a:ext>
            </a:extLst>
          </p:cNvPr>
          <p:cNvSpPr>
            <a:spLocks noGrp="1"/>
          </p:cNvSpPr>
          <p:nvPr>
            <p:ph idx="1"/>
          </p:nvPr>
        </p:nvSpPr>
        <p:spPr>
          <a:xfrm>
            <a:off x="685800" y="1676400"/>
            <a:ext cx="7772400" cy="4114800"/>
          </a:xfrm>
        </p:spPr>
        <p:txBody>
          <a:bodyPr/>
          <a:lstStyle/>
          <a:p>
            <a:r>
              <a:rPr lang="en-US" dirty="0"/>
              <a:t>Four problems for 40 participation points </a:t>
            </a:r>
          </a:p>
          <a:p>
            <a:r>
              <a:rPr lang="en-US" dirty="0"/>
              <a:t>Password: </a:t>
            </a:r>
            <a:r>
              <a:rPr lang="en-US" dirty="0" err="1"/>
              <a:t>SampleExamOne</a:t>
            </a:r>
            <a:endParaRPr lang="en-US" dirty="0"/>
          </a:p>
          <a:p>
            <a:r>
              <a:rPr lang="en-US" dirty="0"/>
              <a:t>Due time: 10 pm, Monday, Oct 03</a:t>
            </a:r>
          </a:p>
          <a:p>
            <a:r>
              <a:rPr lang="en-US" dirty="0"/>
              <a:t>Grace time: 10 am, Tuesday, Oct 04</a:t>
            </a:r>
          </a:p>
          <a:p>
            <a:r>
              <a:rPr lang="en-US" dirty="0"/>
              <a:t>Solutions: in Canvas after the grace time</a:t>
            </a:r>
          </a:p>
        </p:txBody>
      </p:sp>
      <p:sp>
        <p:nvSpPr>
          <p:cNvPr id="4" name="Slide Number Placeholder 3">
            <a:extLst>
              <a:ext uri="{FF2B5EF4-FFF2-40B4-BE49-F238E27FC236}">
                <a16:creationId xmlns:a16="http://schemas.microsoft.com/office/drawing/2014/main" id="{B13CD028-057B-40E4-8B0C-D15E65EC2C75}"/>
              </a:ext>
            </a:extLst>
          </p:cNvPr>
          <p:cNvSpPr>
            <a:spLocks noGrp="1"/>
          </p:cNvSpPr>
          <p:nvPr>
            <p:ph type="sldNum" sz="quarter" idx="12"/>
          </p:nvPr>
        </p:nvSpPr>
        <p:spPr/>
        <p:txBody>
          <a:bodyPr/>
          <a:lstStyle/>
          <a:p>
            <a:pPr>
              <a:defRPr/>
            </a:pPr>
            <a:fld id="{8A33AE2C-524E-437E-BF75-946230CEE0D8}" type="slidenum">
              <a:rPr lang="en-US" smtClean="0"/>
              <a:pPr>
                <a:defRPr/>
              </a:pPr>
              <a:t>9</a:t>
            </a:fld>
            <a:endParaRPr lang="en-US" dirty="0"/>
          </a:p>
        </p:txBody>
      </p:sp>
    </p:spTree>
    <p:extLst>
      <p:ext uri="{BB962C8B-B14F-4D97-AF65-F5344CB8AC3E}">
        <p14:creationId xmlns:p14="http://schemas.microsoft.com/office/powerpoint/2010/main" val="338919460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51796</TotalTime>
  <Words>1913</Words>
  <Application>Microsoft Office PowerPoint</Application>
  <PresentationFormat>On-screen Show (4:3)</PresentationFormat>
  <Paragraphs>457</Paragraphs>
  <Slides>48</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Courier New</vt:lpstr>
      <vt:lpstr>Times New Roman</vt:lpstr>
      <vt:lpstr>Default Design</vt:lpstr>
      <vt:lpstr>SJSU CS 46A Introduction to Programming</vt:lpstr>
      <vt:lpstr>Grading Rules Implemented in Canvas</vt:lpstr>
      <vt:lpstr>Exam1</vt:lpstr>
      <vt:lpstr>Submission</vt:lpstr>
      <vt:lpstr>Room</vt:lpstr>
      <vt:lpstr>What Will be Covered in Exam1?</vt:lpstr>
      <vt:lpstr>Course Description</vt:lpstr>
      <vt:lpstr>Students Learning Outcomes</vt:lpstr>
      <vt:lpstr>SampleExam1</vt:lpstr>
      <vt:lpstr>Problem 1: Semantics and Syntax</vt:lpstr>
      <vt:lpstr>Problem 2: Input and Output</vt:lpstr>
      <vt:lpstr>Problem 3: Implementing Classes</vt:lpstr>
      <vt:lpstr>Problem 4: Graphics Package</vt:lpstr>
      <vt:lpstr>Do Your Best!</vt:lpstr>
      <vt:lpstr>Not Too Difficult to Pass</vt:lpstr>
      <vt:lpstr>My Current Total is 70%!</vt:lpstr>
      <vt:lpstr>What If I Cannot Complete Two Problems in 70 Minutes?</vt:lpstr>
      <vt:lpstr>How to Prepare for Exam1</vt:lpstr>
      <vt:lpstr>The Benefits of Reference Cards</vt:lpstr>
      <vt:lpstr>PowerPoint Presentation</vt:lpstr>
      <vt:lpstr>How to Make a Reference Card</vt:lpstr>
      <vt:lpstr>Primitive Data Types</vt:lpstr>
      <vt:lpstr>Why Data Types?</vt:lpstr>
      <vt:lpstr>Classes</vt:lpstr>
      <vt:lpstr>Public Interface of Classes</vt:lpstr>
      <vt:lpstr>Variables</vt:lpstr>
      <vt:lpstr>Arithmetic Operations</vt:lpstr>
      <vt:lpstr>Boolean Operations</vt:lpstr>
      <vt:lpstr>Output</vt:lpstr>
      <vt:lpstr>Formatted Output</vt:lpstr>
      <vt:lpstr>Formatted Output</vt:lpstr>
      <vt:lpstr>Input: Class Scanner</vt:lpstr>
      <vt:lpstr>Must Use Scanner Methods</vt:lpstr>
      <vt:lpstr>Input Prompt</vt:lpstr>
      <vt:lpstr>Terminating When Input Invalid</vt:lpstr>
      <vt:lpstr>The if Statements</vt:lpstr>
      <vt:lpstr>Multiple Alternatives</vt:lpstr>
      <vt:lpstr>No Empty if or else Blocks</vt:lpstr>
      <vt:lpstr>No Extra Conditions</vt:lpstr>
      <vt:lpstr>Implementing Classes</vt:lpstr>
      <vt:lpstr>Instance Variables</vt:lpstr>
      <vt:lpstr>Constructors</vt:lpstr>
      <vt:lpstr>Using Existing Classes</vt:lpstr>
      <vt:lpstr>Class String</vt:lpstr>
      <vt:lpstr>Method Stubs</vt:lpstr>
      <vt:lpstr>Javadoc Tags</vt:lpstr>
      <vt:lpstr>Debugging in BlueJ</vt:lpstr>
      <vt:lpstr>PowerPoint Presentation</vt:lpstr>
    </vt:vector>
  </TitlesOfParts>
  <Company>AVISTA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CS143: Programming in C++</dc:title>
  <dc:creator>qyang</dc:creator>
  <cp:lastModifiedBy>Qi Yang</cp:lastModifiedBy>
  <cp:revision>538</cp:revision>
  <dcterms:created xsi:type="dcterms:W3CDTF">2005-01-15T22:45:09Z</dcterms:created>
  <dcterms:modified xsi:type="dcterms:W3CDTF">2022-09-29T17:21:27Z</dcterms:modified>
</cp:coreProperties>
</file>