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sldIdLst>
    <p:sldId id="344" r:id="rId2"/>
    <p:sldId id="256" r:id="rId3"/>
    <p:sldId id="573" r:id="rId4"/>
    <p:sldId id="571" r:id="rId5"/>
    <p:sldId id="594" r:id="rId6"/>
    <p:sldId id="497" r:id="rId7"/>
    <p:sldId id="536" r:id="rId8"/>
    <p:sldId id="612" r:id="rId9"/>
    <p:sldId id="606" r:id="rId10"/>
    <p:sldId id="617" r:id="rId11"/>
    <p:sldId id="619" r:id="rId12"/>
    <p:sldId id="602" r:id="rId13"/>
    <p:sldId id="525" r:id="rId14"/>
    <p:sldId id="620" r:id="rId15"/>
    <p:sldId id="621" r:id="rId16"/>
    <p:sldId id="527" r:id="rId17"/>
    <p:sldId id="579" r:id="rId18"/>
    <p:sldId id="611" r:id="rId19"/>
    <p:sldId id="506" r:id="rId20"/>
    <p:sldId id="603" r:id="rId21"/>
    <p:sldId id="618" r:id="rId22"/>
    <p:sldId id="615" r:id="rId23"/>
    <p:sldId id="609" r:id="rId24"/>
    <p:sldId id="608" r:id="rId25"/>
    <p:sldId id="550" r:id="rId26"/>
    <p:sldId id="562" r:id="rId27"/>
    <p:sldId id="624" r:id="rId28"/>
    <p:sldId id="552" r:id="rId29"/>
    <p:sldId id="558" r:id="rId30"/>
    <p:sldId id="293" r:id="rId31"/>
    <p:sldId id="625" r:id="rId32"/>
    <p:sldId id="595" r:id="rId33"/>
    <p:sldId id="626" r:id="rId34"/>
    <p:sldId id="585" r:id="rId35"/>
    <p:sldId id="586" r:id="rId36"/>
    <p:sldId id="610" r:id="rId37"/>
    <p:sldId id="589" r:id="rId38"/>
    <p:sldId id="616" r:id="rId39"/>
    <p:sldId id="547" r:id="rId40"/>
    <p:sldId id="522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99"/>
    <a:srgbClr val="0099CC"/>
    <a:srgbClr val="00FF00"/>
    <a:srgbClr val="00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659" autoAdjust="0"/>
  </p:normalViewPr>
  <p:slideViewPr>
    <p:cSldViewPr>
      <p:cViewPr varScale="1">
        <p:scale>
          <a:sx n="83" d="100"/>
          <a:sy n="83" d="100"/>
        </p:scale>
        <p:origin x="917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98166E-6CC9-4646-9065-04C867E2BB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19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07CC38-457A-4B1B-92F5-4FE487EF210C}" type="slidenum">
              <a:rPr lang="en-US" altLang="en-US" sz="1200" smtClean="0"/>
              <a:pPr/>
              <a:t>2</a:t>
            </a:fld>
            <a:endParaRPr lang="en-US" altLang="en-US" sz="1200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Sections 2.5 – 2.8</a:t>
            </a:r>
          </a:p>
        </p:txBody>
      </p:sp>
    </p:spTree>
    <p:extLst>
      <p:ext uri="{BB962C8B-B14F-4D97-AF65-F5344CB8AC3E}">
        <p14:creationId xmlns:p14="http://schemas.microsoft.com/office/powerpoint/2010/main" val="153728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07CC38-457A-4B1B-92F5-4FE487EF210C}" type="slidenum">
              <a:rPr lang="en-US" altLang="en-US" sz="1200" smtClean="0"/>
              <a:pPr/>
              <a:t>7</a:t>
            </a:fld>
            <a:endParaRPr lang="en-US" altLang="en-US" sz="1200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Sections 2.5 – 2.8</a:t>
            </a:r>
          </a:p>
        </p:txBody>
      </p:sp>
    </p:spTree>
    <p:extLst>
      <p:ext uri="{BB962C8B-B14F-4D97-AF65-F5344CB8AC3E}">
        <p14:creationId xmlns:p14="http://schemas.microsoft.com/office/powerpoint/2010/main" val="1369542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7AD9F5B-41CA-4972-88EB-42B3228E2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Courier New" panose="02070309020205020404" pitchFamily="49" charset="0"/>
              </a:rPr>
              <a:t>Lesson12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26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720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33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644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/>
              <a:t>iClicker Question #2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54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/>
              <a:t>iClicker Question #3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83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7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495C7-4B6C-4EED-A18F-1E47CCA96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5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5071-0C16-48A4-97F8-B12A515306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2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B5B7-E87B-4022-A10A-2746F13D16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3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1B2AC4-A14B-4951-9EFE-68D0E68EAD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2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3AE2C-524E-437E-BF75-946230CEE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8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3380-9EB5-4641-AAE5-CCB89F51A7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7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4BD2B-CD5E-42DF-BC84-551178DDE1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1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8FB07-6DF7-4360-AEFE-2AE20197D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F36CC-764F-4787-8382-D4175AFBFD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2062-D5BA-470F-86BD-27A39B5572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412C9-9DF4-4987-B2B4-7CB48A0A1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5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A811B-8ABE-4E25-96B3-07486AAD7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2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12AD2EC-FD85-450E-8936-0D3124569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4B0F-DCAA-4819-AA56-16880A2C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533400"/>
            <a:ext cx="8991600" cy="1143000"/>
          </a:xfrm>
        </p:spPr>
        <p:txBody>
          <a:bodyPr/>
          <a:lstStyle/>
          <a:p>
            <a:r>
              <a:rPr lang="en-US" dirty="0"/>
              <a:t>SJSU CS 46A</a:t>
            </a:r>
            <a:br>
              <a:rPr lang="en-US" dirty="0"/>
            </a:br>
            <a:r>
              <a:rPr lang="en-US" dirty="0"/>
              <a:t>Introduction to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E3F4-DB5D-44DA-8D26-A937BE12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7400"/>
            <a:ext cx="6934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come in</a:t>
            </a:r>
          </a:p>
          <a:p>
            <a:r>
              <a:rPr lang="en-US" dirty="0"/>
              <a:t>Open Canvas</a:t>
            </a:r>
          </a:p>
          <a:p>
            <a:r>
              <a:rPr lang="en-US" dirty="0"/>
              <a:t>Download Exam2Review.pptx</a:t>
            </a:r>
          </a:p>
          <a:p>
            <a:r>
              <a:rPr lang="en-US" sz="3200" dirty="0"/>
              <a:t>Join our class on iClicker after started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BB639-7010-47E5-86AF-12C5D325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40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841C-0231-4164-B882-8AE6F77A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dirty="0"/>
              <a:t>Java Class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C2370-FCE6-4D40-9734-55D4ACA7D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143000"/>
            <a:ext cx="6400800" cy="4572000"/>
          </a:xfrm>
        </p:spPr>
        <p:txBody>
          <a:bodyPr/>
          <a:lstStyle/>
          <a:p>
            <a:r>
              <a:rPr lang="en-US" dirty="0"/>
              <a:t>Methods to read input</a:t>
            </a:r>
          </a:p>
          <a:p>
            <a:pPr lvl="1"/>
            <a:r>
              <a:rPr lang="en-US" dirty="0"/>
              <a:t>nextInt()</a:t>
            </a:r>
          </a:p>
          <a:p>
            <a:pPr lvl="1"/>
            <a:r>
              <a:rPr lang="en-US" dirty="0"/>
              <a:t>nextDouble()</a:t>
            </a:r>
          </a:p>
          <a:p>
            <a:pPr lvl="1"/>
            <a:r>
              <a:rPr lang="en-US" dirty="0"/>
              <a:t>next()</a:t>
            </a:r>
          </a:p>
          <a:p>
            <a:pPr lvl="1"/>
            <a:r>
              <a:rPr lang="en-US" i="1" dirty="0"/>
              <a:t>nextLine()</a:t>
            </a:r>
          </a:p>
          <a:p>
            <a:r>
              <a:rPr lang="en-US" dirty="0"/>
              <a:t>Methods to check input</a:t>
            </a:r>
          </a:p>
          <a:p>
            <a:pPr lvl="1"/>
            <a:r>
              <a:rPr lang="en-US" dirty="0"/>
              <a:t>hasNextInt()</a:t>
            </a:r>
          </a:p>
          <a:p>
            <a:pPr lvl="1"/>
            <a:r>
              <a:rPr lang="en-US" dirty="0"/>
              <a:t>hasNextDouble()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AF823-9C9F-48D9-A0CF-4E7FAB3D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9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C794-604B-417F-9692-649B0780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Validating Input Type Using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2650-B9C1-412D-A66A-6F4FA2FA7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343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cs typeface="Courier New" panose="02070309020205020404" pitchFamily="49" charset="0"/>
              </a:rPr>
              <a:t>Pseudocode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Display a prompt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If the input is not required type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    	Display a message 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	Terminate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          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Read the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4B1A8-8DD2-42A2-94F8-468C0020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4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C794-604B-417F-9692-649B0780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Validating Input Type Using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2650-B9C1-412D-A66A-6F4FA2FA7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343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cs typeface="Courier New" panose="02070309020205020404" pitchFamily="49" charset="0"/>
              </a:rPr>
              <a:t>Pseudocode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Display a prompt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While the input is not the required type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	Read the input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	Display the prompt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(skipping the loop for partial result)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Read the input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4B1A8-8DD2-42A2-94F8-468C0020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1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0668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cs typeface="Courier New" panose="02070309020205020404" pitchFamily="49" charset="0"/>
              </a:rPr>
              <a:t>Lesson12 Example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696200" cy="3962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System.out.print("Enter your payment: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while (!in.hasNextDouble())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String input = </a:t>
            </a:r>
            <a:r>
              <a:rPr lang="en-US" altLang="en-US" sz="1800" b="1" dirty="0">
                <a:latin typeface="Courier New" panose="02070309020205020404" pitchFamily="49" charset="0"/>
              </a:rPr>
              <a:t>in.next()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System.out.printf("Invalid payment: %</a:t>
            </a:r>
            <a:r>
              <a:rPr lang="en-US" altLang="en-US" sz="1800" dirty="0" err="1">
                <a:latin typeface="Courier New" panose="02070309020205020404" pitchFamily="49" charset="0"/>
              </a:rPr>
              <a:t>s.%n</a:t>
            </a:r>
            <a:r>
              <a:rPr lang="en-US" altLang="en-US" sz="1800" dirty="0">
                <a:latin typeface="Courier New" panose="02070309020205020404" pitchFamily="49" charset="0"/>
              </a:rPr>
              <a:t>", input);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System.out.print("Enter your payment: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double payment = in.nextDouble();</a:t>
            </a:r>
          </a:p>
          <a:p>
            <a:pPr>
              <a:lnSpc>
                <a:spcPct val="80000"/>
              </a:lnSpc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pt-BR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47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C794-604B-417F-9692-649B0780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dirty="0"/>
              <a:t>Validating Input Range Using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2650-B9C1-412D-A66A-6F4FA2FA7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343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cs typeface="Courier New" panose="02070309020205020404" pitchFamily="49" charset="0"/>
              </a:rPr>
              <a:t>Pseudocode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Display a prompt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Read the input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If the input is out of range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    	Display a message 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	Terminate</a:t>
            </a:r>
          </a:p>
          <a:p>
            <a:pPr marL="0" indent="0">
              <a:buNone/>
            </a:pPr>
            <a:endParaRPr lang="en-US" sz="2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Process the input value 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4B1A8-8DD2-42A2-94F8-468C0020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57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C794-604B-417F-9692-649B0780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077200" cy="838200"/>
          </a:xfrm>
        </p:spPr>
        <p:txBody>
          <a:bodyPr/>
          <a:lstStyle/>
          <a:p>
            <a:r>
              <a:rPr lang="en-US" dirty="0"/>
              <a:t>Validating Input Range Using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2650-B9C1-412D-A66A-6F4FA2FA7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724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cs typeface="Courier New" panose="02070309020205020404" pitchFamily="49" charset="0"/>
              </a:rPr>
              <a:t>Pseudocode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Display a prompt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Read the input 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While the input is out of range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    	Display a message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	Display the prompt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	Read the input</a:t>
            </a:r>
          </a:p>
          <a:p>
            <a:pPr marL="0" indent="0">
              <a:buNone/>
            </a:pPr>
            <a:endParaRPr lang="en-US" sz="2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Process the input value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4B1A8-8DD2-42A2-94F8-468C0020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0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sz="4400" dirty="0">
                <a:cs typeface="Courier New" panose="02070309020205020404" pitchFamily="49" charset="0"/>
              </a:rPr>
              <a:t>Lesson12 Example</a:t>
            </a:r>
            <a:endParaRPr lang="en-US" altLang="en-US" dirty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543800" cy="4724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System.out.print("Enter your payment: ");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double payment = in.nextDouble(); </a:t>
            </a:r>
            <a:r>
              <a:rPr lang="en-US" altLang="en-US" sz="1800" b="1" dirty="0">
                <a:latin typeface="Courier New" panose="02070309020205020404" pitchFamily="49" charset="0"/>
              </a:rPr>
              <a:t>// Prime Read!</a:t>
            </a:r>
            <a:endParaRPr lang="pt-BR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while (payment &lt;= 0)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System.out.printf("Invalid payment: %.2f.\n",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               payment); </a:t>
            </a:r>
          </a:p>
          <a:p>
            <a:pPr>
              <a:lnSpc>
                <a:spcPct val="80000"/>
              </a:lnSpc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System.out.print("Enter your payment: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payment = in.nextDouble();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System.out.printf("Your payment: $%.2f.%n", payment);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85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C794-604B-417F-9692-649B0780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838200"/>
          </a:xfrm>
        </p:spPr>
        <p:txBody>
          <a:bodyPr/>
          <a:lstStyle/>
          <a:p>
            <a:r>
              <a:rPr lang="en-US" dirty="0"/>
              <a:t>Input Multiple Values with a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2650-B9C1-412D-A66A-6F4FA2FA7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828800"/>
            <a:ext cx="87630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cs typeface="Courier New" panose="02070309020205020404" pitchFamily="49" charset="0"/>
              </a:rPr>
              <a:t>Pseudocode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Read the count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For 0 to count – 1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	Display a prompt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	Read the input value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	Process the input (save in an array or array list)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4B1A8-8DD2-42A2-94F8-468C0020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15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C794-604B-417F-9692-649B0780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447800"/>
          </a:xfrm>
        </p:spPr>
        <p:txBody>
          <a:bodyPr/>
          <a:lstStyle/>
          <a:p>
            <a:r>
              <a:rPr lang="en-US" dirty="0"/>
              <a:t>Input Multiple Values with a Sentinel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2650-B9C1-412D-A66A-6F4FA2FA7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28800"/>
            <a:ext cx="7467600" cy="3733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cs typeface="Courier New" panose="02070309020205020404" pitchFamily="49" charset="0"/>
              </a:rPr>
              <a:t>Pseudocode (Same Type: -1)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	Display a prompt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	Read the first value (</a:t>
            </a:r>
            <a:r>
              <a:rPr lang="en-US" sz="2400" b="1" dirty="0">
                <a:cs typeface="Courier New" panose="02070309020205020404" pitchFamily="49" charset="0"/>
              </a:rPr>
              <a:t>Prime Read</a:t>
            </a:r>
            <a:r>
              <a:rPr lang="en-US" sz="2400" dirty="0"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	While the value is not the sentinel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		Process the input value 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		(save in an array or array list)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		Display the prompt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		Read the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4B1A8-8DD2-42A2-94F8-468C0020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90600"/>
          </a:xfrm>
        </p:spPr>
        <p:txBody>
          <a:bodyPr/>
          <a:lstStyle/>
          <a:p>
            <a:r>
              <a:rPr lang="en-US" dirty="0"/>
              <a:t>Sum and Average: </a:t>
            </a:r>
            <a:r>
              <a:rPr lang="en-US" altLang="en-US" dirty="0"/>
              <a:t>Sentinel -1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double total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int count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   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System.out.print("Enter a score</a:t>
            </a:r>
            <a:r>
              <a:rPr lang="pt-BR" altLang="en-US" sz="1800" dirty="0">
                <a:latin typeface="Courier New" panose="02070309020205020404" pitchFamily="49" charset="0"/>
              </a:rPr>
              <a:t>, -1 to finish:</a:t>
            </a:r>
            <a:r>
              <a:rPr lang="en-US" altLang="en-US" sz="1800" dirty="0">
                <a:latin typeface="Courier New" panose="02070309020205020404" pitchFamily="49" charset="0"/>
              </a:rPr>
              <a:t>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b="1" dirty="0">
                <a:latin typeface="Courier New" panose="02070309020205020404" pitchFamily="49" charset="0"/>
              </a:rPr>
              <a:t>int score = in.nextInt();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while(score != -1)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total += score;  // save in an array or array list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count 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System.out.print("Enter a score, -1 to finish: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score = in.nextInt();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System.out.printf("Average of %d scores: %.2f.\n",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           count, total / count);</a:t>
            </a:r>
            <a:r>
              <a:rPr lang="pt-BR" altLang="en-US" sz="1800" dirty="0">
                <a:latin typeface="Courier New" panose="02070309020205020404" pitchFamily="49" charset="0"/>
              </a:rPr>
              <a:t>       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5385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DEC6BF-E53E-482F-A7C7-2140104CB8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828800"/>
          </a:xfrm>
        </p:spPr>
        <p:txBody>
          <a:bodyPr/>
          <a:lstStyle/>
          <a:p>
            <a:r>
              <a:rPr lang="en-US" altLang="en-US" dirty="0"/>
              <a:t>Exam2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828800"/>
            <a:ext cx="6324600" cy="3886200"/>
          </a:xfrm>
        </p:spPr>
        <p:txBody>
          <a:bodyPr/>
          <a:lstStyle/>
          <a:p>
            <a:r>
              <a:rPr lang="en-US" altLang="en-US" sz="3600" dirty="0"/>
              <a:t>Date: Tuesday, 11-15</a:t>
            </a:r>
          </a:p>
          <a:p>
            <a:r>
              <a:rPr lang="en-US" altLang="en-US" sz="3600" dirty="0"/>
              <a:t>Time: 1:30 – 2:45</a:t>
            </a:r>
          </a:p>
          <a:p>
            <a:r>
              <a:rPr lang="en-US" altLang="en-US" sz="3600" dirty="0"/>
              <a:t>Total: 50 points</a:t>
            </a:r>
          </a:p>
          <a:p>
            <a:pPr lvl="1"/>
            <a:r>
              <a:rPr lang="en-US" altLang="en-US" sz="3200" dirty="0" err="1"/>
              <a:t>QuizForExamTwo</a:t>
            </a:r>
            <a:r>
              <a:rPr lang="en-US" altLang="en-US" sz="3200" dirty="0"/>
              <a:t>: 5 points</a:t>
            </a:r>
          </a:p>
          <a:p>
            <a:pPr lvl="1"/>
            <a:r>
              <a:rPr lang="en-US" altLang="en-US" sz="3200" dirty="0"/>
              <a:t>4 problems: 40 points</a:t>
            </a:r>
          </a:p>
          <a:p>
            <a:pPr lvl="1"/>
            <a:r>
              <a:rPr lang="en-US" altLang="en-US" sz="3200" dirty="0"/>
              <a:t>Submission: 5 points</a:t>
            </a:r>
          </a:p>
        </p:txBody>
      </p:sp>
    </p:spTree>
  </p:cSld>
  <p:clrMapOvr>
    <a:masterClrMapping/>
  </p:clrMapOvr>
  <p:transition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C794-604B-417F-9692-649B0780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600200"/>
          </a:xfrm>
        </p:spPr>
        <p:txBody>
          <a:bodyPr/>
          <a:lstStyle/>
          <a:p>
            <a:r>
              <a:rPr lang="en-US" dirty="0"/>
              <a:t>Input Multiple Values with a Sentinel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2650-B9C1-412D-A66A-6F4FA2FA7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077200" cy="3581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cs typeface="Courier New" panose="02070309020205020404" pitchFamily="49" charset="0"/>
              </a:rPr>
              <a:t>Pseudocode (Different type: “Q”)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	Display a prompt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	While the next input is the required type (not “Q”)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		Read the input value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		Process the input (save in an array or array list)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		Display the prompt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4B1A8-8DD2-42A2-94F8-468C0020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9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90600"/>
          </a:xfrm>
        </p:spPr>
        <p:txBody>
          <a:bodyPr/>
          <a:lstStyle/>
          <a:p>
            <a:r>
              <a:rPr lang="en-US" dirty="0"/>
              <a:t>Sum and Average: </a:t>
            </a:r>
            <a:r>
              <a:rPr lang="en-US" altLang="en-US" dirty="0"/>
              <a:t>Sentinel Q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double total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int count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   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System.out.print("Enter a score</a:t>
            </a:r>
            <a:r>
              <a:rPr lang="pt-BR" altLang="en-US" sz="1800" dirty="0">
                <a:latin typeface="Courier New" panose="02070309020205020404" pitchFamily="49" charset="0"/>
              </a:rPr>
              <a:t>, Q to finish:</a:t>
            </a:r>
            <a:r>
              <a:rPr lang="en-US" altLang="en-US" sz="1800" dirty="0">
                <a:latin typeface="Courier New" panose="02070309020205020404" pitchFamily="49" charset="0"/>
              </a:rPr>
              <a:t>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while(in.hasNextInt())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int score = in.nextInt();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total += score;		// save in an array or array list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count 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System.out.print("Enter a score, -1 to finish: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System.out.printf("Average of %d scores: %.2f.\n",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           count, total / count);</a:t>
            </a:r>
            <a:r>
              <a:rPr lang="pt-BR" altLang="en-US" sz="1800" dirty="0">
                <a:latin typeface="Courier New" panose="02070309020205020404" pitchFamily="49" charset="0"/>
              </a:rPr>
              <a:t>       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199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D9E2-21BF-4051-83E0-DE676F90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dirty="0"/>
              <a:t>Formatted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673A7-B12A-4FD4-8744-785F90576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371600"/>
            <a:ext cx="90678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System.out.printf("The sum of all odd numbers: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d.%n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sumOfOdd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sum of all odd numbers: 123.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System.out.printf("The average of the %d integers is %.4f.\n",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count, total / count);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average of the 5 integers is 25.0158.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System.out.printf("   The total cost: $%.2f\n", cost);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The total cost: $2950.45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System.out.printf("Invalid input: \"%s\".\n", input);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Invalid input: "Java".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495C4-D823-46A8-B127-F1C6BB47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8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2F1C-DBC9-45CB-B1EF-2D322FA6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Java Class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42EC9-23AE-4714-88C3-9D852DAF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0200"/>
            <a:ext cx="7391400" cy="4191000"/>
          </a:xfrm>
        </p:spPr>
        <p:txBody>
          <a:bodyPr/>
          <a:lstStyle/>
          <a:p>
            <a:r>
              <a:rPr lang="en-US" dirty="0"/>
              <a:t>Processing chars of a string</a:t>
            </a:r>
          </a:p>
          <a:p>
            <a:pPr lvl="1"/>
            <a:r>
              <a:rPr lang="en-US" dirty="0"/>
              <a:t>For loops</a:t>
            </a:r>
          </a:p>
          <a:p>
            <a:r>
              <a:rPr lang="en-US" dirty="0"/>
              <a:t>String methods </a:t>
            </a:r>
          </a:p>
          <a:p>
            <a:pPr lvl="1"/>
            <a:r>
              <a:rPr lang="en-US" dirty="0"/>
              <a:t>length()</a:t>
            </a:r>
          </a:p>
          <a:p>
            <a:pPr lvl="1"/>
            <a:r>
              <a:rPr lang="en-US" dirty="0"/>
              <a:t>charAt()</a:t>
            </a:r>
          </a:p>
          <a:p>
            <a:pPr lvl="1"/>
            <a:r>
              <a:rPr lang="en-US" dirty="0"/>
              <a:t>substring()</a:t>
            </a:r>
          </a:p>
          <a:p>
            <a:pPr lvl="1"/>
            <a:r>
              <a:rPr lang="en-US" dirty="0"/>
              <a:t>indexOf()</a:t>
            </a:r>
          </a:p>
          <a:p>
            <a:pPr lvl="1"/>
            <a:r>
              <a:rPr lang="en-US" dirty="0"/>
              <a:t>. .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96989-A78C-4D7C-99B8-1DD4069F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9144"/>
            <a:ext cx="7772400" cy="1128656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129144"/>
          </a:xfrm>
        </p:spPr>
        <p:txBody>
          <a:bodyPr/>
          <a:lstStyle/>
          <a:p>
            <a:r>
              <a:rPr lang="en-US" sz="2800" dirty="0"/>
              <a:t>Dynamic (partial) arrays and static (full) arrays</a:t>
            </a:r>
          </a:p>
          <a:p>
            <a:pPr lvl="1"/>
            <a:r>
              <a:rPr lang="en-US" sz="2400" dirty="0"/>
              <a:t>Array length and currentSize</a:t>
            </a:r>
          </a:p>
          <a:p>
            <a:pPr lvl="1"/>
            <a:r>
              <a:rPr lang="en-US" sz="2400" dirty="0"/>
              <a:t>The enhanced for loop: full arrays</a:t>
            </a:r>
          </a:p>
          <a:p>
            <a:pPr lvl="1"/>
            <a:r>
              <a:rPr lang="en-US" sz="2400" dirty="0"/>
              <a:t>Arrays.toString(): full arrays</a:t>
            </a:r>
          </a:p>
          <a:p>
            <a:r>
              <a:rPr lang="en-US" sz="2800" dirty="0"/>
              <a:t>Insertion and deletion</a:t>
            </a:r>
          </a:p>
          <a:p>
            <a:pPr lvl="1"/>
            <a:r>
              <a:rPr lang="en-US" sz="2400" dirty="0"/>
              <a:t>Maintaining element order</a:t>
            </a:r>
          </a:p>
          <a:p>
            <a:pPr lvl="1"/>
            <a:r>
              <a:rPr lang="en-US" sz="2400" dirty="0"/>
              <a:t>Not maintaining element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8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1" y="228600"/>
            <a:ext cx="8077199" cy="874455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iClicker Question #2</a:t>
            </a:r>
          </a:p>
        </p:txBody>
      </p:sp>
      <p:sp>
        <p:nvSpPr>
          <p:cNvPr id="825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378704" y="6324600"/>
            <a:ext cx="58497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CCC3D8-3781-468B-8215-9B644DECF03B}" type="slidenum">
              <a:rPr lang="en-US" altLang="en-US" sz="1400"/>
              <a:pPr/>
              <a:t>25</a:t>
            </a:fld>
            <a:endParaRPr lang="en-US" altLang="en-US" sz="1400" dirty="0"/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838200" y="2133600"/>
            <a:ext cx="7118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    0          1                                                                                  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41E9B1-E958-46E5-8913-A34F128CE922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129861115"/>
              </p:ext>
            </p:extLst>
          </p:nvPr>
        </p:nvGraphicFramePr>
        <p:xfrm>
          <a:off x="838200" y="2514600"/>
          <a:ext cx="7118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850">
                  <a:extLst>
                    <a:ext uri="{9D8B030D-6E8A-4147-A177-3AD203B41FA5}">
                      <a16:colId xmlns:a16="http://schemas.microsoft.com/office/drawing/2014/main" val="976412141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1294354483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1548218462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1616513219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570668845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216774644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1812916723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3211876816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2341538914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2619389752"/>
                    </a:ext>
                  </a:extLst>
                </a:gridCol>
              </a:tblGrid>
              <a:tr h="152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  . 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  . 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52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C12C67-CDAB-4FE8-BF89-AB70564B2B18}"/>
              </a:ext>
            </a:extLst>
          </p:cNvPr>
          <p:cNvSpPr txBox="1"/>
          <p:nvPr/>
        </p:nvSpPr>
        <p:spPr>
          <a:xfrm>
            <a:off x="5181600" y="1600200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currentSize - 1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74A43E-83CD-4CF4-8828-BDEC7039B825}"/>
              </a:ext>
            </a:extLst>
          </p:cNvPr>
          <p:cNvCxnSpPr/>
          <p:nvPr/>
        </p:nvCxnSpPr>
        <p:spPr bwMode="auto">
          <a:xfrm>
            <a:off x="3352800" y="2067183"/>
            <a:ext cx="0" cy="4474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B612F6-8AAF-42E8-9282-169D21EC462A}"/>
              </a:ext>
            </a:extLst>
          </p:cNvPr>
          <p:cNvSpPr txBox="1"/>
          <p:nvPr/>
        </p:nvSpPr>
        <p:spPr>
          <a:xfrm>
            <a:off x="2971800" y="1600200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F39E5-FEE6-4B30-ABD4-8F4FEE8D376D}"/>
              </a:ext>
            </a:extLst>
          </p:cNvPr>
          <p:cNvCxnSpPr/>
          <p:nvPr/>
        </p:nvCxnSpPr>
        <p:spPr bwMode="auto">
          <a:xfrm>
            <a:off x="6172200" y="2057400"/>
            <a:ext cx="0" cy="4474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A6D911-83A8-4F2A-9DC3-F52AF2551E7F}"/>
              </a:ext>
            </a:extLst>
          </p:cNvPr>
          <p:cNvSpPr txBox="1"/>
          <p:nvPr/>
        </p:nvSpPr>
        <p:spPr>
          <a:xfrm>
            <a:off x="914400" y="3200400"/>
            <a:ext cx="78790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currentSize; i &gt; index; i --)</a:t>
            </a:r>
          </a:p>
          <a:p>
            <a:pPr marL="457200" indent="-457200">
              <a:buFontTx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currentSize; i &gt;= index; i --)</a:t>
            </a:r>
          </a:p>
          <a:p>
            <a:pPr marL="457200" indent="-457200">
              <a:buFontTx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currentSize - 1; i &gt; index; i --)</a:t>
            </a:r>
          </a:p>
          <a:p>
            <a:pPr marL="457200" indent="-457200">
              <a:buFontTx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currentSize - 1; i &gt;= index; i --)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array[i] = array[i – 1];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array[index]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currentSize ++;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BEDDD4D-4E17-4DF7-B2C1-B28E9F5E3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14400"/>
            <a:ext cx="8077199" cy="60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4000" kern="0" dirty="0"/>
              <a:t>Which for loop header should be used for adding?</a:t>
            </a:r>
          </a:p>
        </p:txBody>
      </p:sp>
    </p:spTree>
    <p:extLst>
      <p:ext uri="{BB962C8B-B14F-4D97-AF65-F5344CB8AC3E}">
        <p14:creationId xmlns:p14="http://schemas.microsoft.com/office/powerpoint/2010/main" val="309892504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Inserting a Circle at a Given Index</a:t>
            </a:r>
          </a:p>
        </p:txBody>
      </p:sp>
      <p:sp>
        <p:nvSpPr>
          <p:cNvPr id="825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378704" y="6324600"/>
            <a:ext cx="58497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CCC3D8-3781-468B-8215-9B644DECF03B}" type="slidenum">
              <a:rPr lang="en-US" altLang="en-US" sz="1400"/>
              <a:pPr/>
              <a:t>26</a:t>
            </a:fld>
            <a:endParaRPr lang="en-US" altLang="en-US" sz="1400" dirty="0"/>
          </a:p>
        </p:txBody>
      </p:sp>
      <p:sp>
        <p:nvSpPr>
          <p:cNvPr id="11" name="Text Box 41">
            <a:extLst>
              <a:ext uri="{FF2B5EF4-FFF2-40B4-BE49-F238E27FC236}">
                <a16:creationId xmlns:a16="http://schemas.microsoft.com/office/drawing/2014/main" id="{4319898C-27B3-4D70-AA36-D6112E443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100" y="1600200"/>
            <a:ext cx="8109100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add(int index, Circle c)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(currentSize 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circleArray.length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index &gt;= 0 &amp;&amp; index &lt;= currentSize)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currentSize; i &gt; index; i --)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circleArray[i] = circleArray[i - 1];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circleArray[index] = c;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currentSize ++;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>
              <a:spcBef>
                <a:spcPts val="0"/>
              </a:spcBef>
            </a:pPr>
            <a:r>
              <a:rPr lang="en-US" altLang="en-US" sz="3200" b="1" dirty="0">
                <a:latin typeface="+mn-lt"/>
                <a:cs typeface="Courier New" panose="02070309020205020404" pitchFamily="49" charset="0"/>
              </a:rPr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33442233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386840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iClicker Question #3: Which for loop header should be used for removing?</a:t>
            </a:r>
          </a:p>
        </p:txBody>
      </p:sp>
      <p:sp>
        <p:nvSpPr>
          <p:cNvPr id="825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378704" y="6324600"/>
            <a:ext cx="58497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CCC3D8-3781-468B-8215-9B644DECF03B}" type="slidenum">
              <a:rPr lang="en-US" altLang="en-US" sz="1400"/>
              <a:pPr/>
              <a:t>27</a:t>
            </a:fld>
            <a:endParaRPr lang="en-US" altLang="en-US" sz="1400" dirty="0"/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838200" y="2133600"/>
            <a:ext cx="7118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    0          1                                                                                  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41E9B1-E958-46E5-8913-A34F128CE922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838200" y="2514600"/>
          <a:ext cx="7118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850">
                  <a:extLst>
                    <a:ext uri="{9D8B030D-6E8A-4147-A177-3AD203B41FA5}">
                      <a16:colId xmlns:a16="http://schemas.microsoft.com/office/drawing/2014/main" val="976412141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1294354483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1548218462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1616513219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570668845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216774644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1812916723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3211876816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2341538914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2619389752"/>
                    </a:ext>
                  </a:extLst>
                </a:gridCol>
              </a:tblGrid>
              <a:tr h="152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  . 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  . 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52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C12C67-CDAB-4FE8-BF89-AB70564B2B18}"/>
              </a:ext>
            </a:extLst>
          </p:cNvPr>
          <p:cNvSpPr txBox="1"/>
          <p:nvPr/>
        </p:nvSpPr>
        <p:spPr>
          <a:xfrm>
            <a:off x="5181600" y="1600200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currentSize - 1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74A43E-83CD-4CF4-8828-BDEC7039B825}"/>
              </a:ext>
            </a:extLst>
          </p:cNvPr>
          <p:cNvCxnSpPr/>
          <p:nvPr/>
        </p:nvCxnSpPr>
        <p:spPr bwMode="auto">
          <a:xfrm>
            <a:off x="3276600" y="2067183"/>
            <a:ext cx="0" cy="4474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B612F6-8AAF-42E8-9282-169D21EC462A}"/>
              </a:ext>
            </a:extLst>
          </p:cNvPr>
          <p:cNvSpPr txBox="1"/>
          <p:nvPr/>
        </p:nvSpPr>
        <p:spPr>
          <a:xfrm>
            <a:off x="2971800" y="1600200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F39E5-FEE6-4B30-ABD4-8F4FEE8D376D}"/>
              </a:ext>
            </a:extLst>
          </p:cNvPr>
          <p:cNvCxnSpPr/>
          <p:nvPr/>
        </p:nvCxnSpPr>
        <p:spPr bwMode="auto">
          <a:xfrm>
            <a:off x="6172200" y="2057400"/>
            <a:ext cx="0" cy="4474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A6D911-83A8-4F2A-9DC3-F52AF2551E7F}"/>
              </a:ext>
            </a:extLst>
          </p:cNvPr>
          <p:cNvSpPr txBox="1"/>
          <p:nvPr/>
        </p:nvSpPr>
        <p:spPr>
          <a:xfrm>
            <a:off x="914400" y="3200400"/>
            <a:ext cx="77251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removed = array[index];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currentSize --;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index; i &lt; currentSize; i ++)</a:t>
            </a:r>
          </a:p>
          <a:p>
            <a:pPr marL="457200" indent="-457200"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index; i &lt; currentSize - 1; i ++)</a:t>
            </a:r>
          </a:p>
          <a:p>
            <a:pPr marL="457200" indent="-457200"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index + 1; i &lt; currentSize; i ++)</a:t>
            </a:r>
          </a:p>
          <a:p>
            <a:pPr marL="457200" indent="-457200"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index - 1; i &lt; currentSize; i 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array[i] = array[i + 1];</a:t>
            </a:r>
          </a:p>
        </p:txBody>
      </p:sp>
    </p:spTree>
    <p:extLst>
      <p:ext uri="{BB962C8B-B14F-4D97-AF65-F5344CB8AC3E}">
        <p14:creationId xmlns:p14="http://schemas.microsoft.com/office/powerpoint/2010/main" val="253742067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Removing a Circle</a:t>
            </a:r>
          </a:p>
        </p:txBody>
      </p:sp>
      <p:sp>
        <p:nvSpPr>
          <p:cNvPr id="825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378704" y="6324600"/>
            <a:ext cx="58497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CCC3D8-3781-468B-8215-9B644DECF03B}" type="slidenum">
              <a:rPr lang="en-US" altLang="en-US" sz="1400"/>
              <a:pPr/>
              <a:t>28</a:t>
            </a:fld>
            <a:endParaRPr lang="en-US" altLang="en-US" sz="1400" dirty="0"/>
          </a:p>
        </p:txBody>
      </p:sp>
      <p:sp>
        <p:nvSpPr>
          <p:cNvPr id="11" name="Text Box 41">
            <a:extLst>
              <a:ext uri="{FF2B5EF4-FFF2-40B4-BE49-F238E27FC236}">
                <a16:creationId xmlns:a16="http://schemas.microsoft.com/office/drawing/2014/main" id="{4319898C-27B3-4D70-AA36-D6112E443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100" y="1371600"/>
            <a:ext cx="79567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remove(int index)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 removed = null;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(index &gt;= 0 &amp;&amp; index &lt; currentSize)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removed = circleArray[index];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currentSize --;</a:t>
            </a:r>
          </a:p>
          <a:p>
            <a:pPr>
              <a:spcBef>
                <a:spcPts val="0"/>
              </a:spcBef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index; i &lt; currentSize; i ++)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circleArray[i] = circleArray[i + 1];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removed;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>
              <a:spcBef>
                <a:spcPts val="0"/>
              </a:spcBef>
            </a:pPr>
            <a:r>
              <a:rPr lang="en-US" altLang="en-US" sz="2800" b="1" dirty="0">
                <a:cs typeface="Courier New" panose="02070309020205020404" pitchFamily="49" charset="0"/>
              </a:rPr>
              <a:t>Answer: A</a:t>
            </a:r>
          </a:p>
          <a:p>
            <a:pPr>
              <a:spcBef>
                <a:spcPts val="0"/>
              </a:spcBef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9586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Method toString()</a:t>
            </a:r>
          </a:p>
        </p:txBody>
      </p:sp>
      <p:sp>
        <p:nvSpPr>
          <p:cNvPr id="825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378704" y="6324600"/>
            <a:ext cx="58497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CCC3D8-3781-468B-8215-9B644DECF03B}" type="slidenum">
              <a:rPr lang="en-US" altLang="en-US" sz="1400"/>
              <a:pPr/>
              <a:t>29</a:t>
            </a:fld>
            <a:endParaRPr lang="en-US" altLang="en-US" sz="1400" dirty="0"/>
          </a:p>
        </p:txBody>
      </p:sp>
      <p:sp>
        <p:nvSpPr>
          <p:cNvPr id="11" name="Text Box 41">
            <a:extLst>
              <a:ext uri="{FF2B5EF4-FFF2-40B4-BE49-F238E27FC236}">
                <a16:creationId xmlns:a16="http://schemas.microsoft.com/office/drawing/2014/main" id="{4319898C-27B3-4D70-AA36-D6112E443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686800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[Circle[], Circle[],..., Circle[]]</a:t>
            </a:r>
          </a:p>
          <a:p>
            <a:pPr>
              <a:spcBef>
                <a:spcPts val="0"/>
              </a:spcBef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toString()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s = "[";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(currentSize &gt; 0)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 += circleArray[0].toString();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 i = 1; i &lt; currentSize; i ++)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 += ", " + circleArray[i].toString();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 + "]";    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Bef>
                <a:spcPts val="0"/>
              </a:spcBef>
            </a:pPr>
            <a:r>
              <a:rPr lang="en-US" altLang="en-US" sz="2800" b="1" dirty="0">
                <a:latin typeface="+mn-lt"/>
                <a:cs typeface="Courier New" panose="02070309020205020404" pitchFamily="49" charset="0"/>
              </a:rPr>
              <a:t>No if statement inside the loop!</a:t>
            </a:r>
          </a:p>
        </p:txBody>
      </p:sp>
    </p:spTree>
    <p:extLst>
      <p:ext uri="{BB962C8B-B14F-4D97-AF65-F5344CB8AC3E}">
        <p14:creationId xmlns:p14="http://schemas.microsoft.com/office/powerpoint/2010/main" val="3377136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B522-24EE-413E-A4B6-3CCFA52E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dirty="0"/>
              <a:t>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9CE6E-1C20-4268-B44F-31410EC5E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95400"/>
            <a:ext cx="7772400" cy="4114800"/>
          </a:xfrm>
        </p:spPr>
        <p:txBody>
          <a:bodyPr/>
          <a:lstStyle/>
          <a:p>
            <a:r>
              <a:rPr lang="en-US" altLang="en-US" dirty="0"/>
              <a:t>Each student should have one room without any other persons during the exam</a:t>
            </a:r>
          </a:p>
          <a:p>
            <a:r>
              <a:rPr lang="en-US" dirty="0"/>
              <a:t>Good Internet Connection</a:t>
            </a:r>
          </a:p>
          <a:p>
            <a:r>
              <a:rPr lang="en-US" dirty="0"/>
              <a:t>Reversed Room</a:t>
            </a:r>
          </a:p>
          <a:p>
            <a:pPr lvl="1"/>
            <a:r>
              <a:rPr lang="en-US" dirty="0">
                <a:solidFill>
                  <a:srgbClr val="222222"/>
                </a:solidFill>
              </a:rPr>
              <a:t>Room 229 MacQuarrie Hall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222222"/>
                </a:solidFill>
              </a:rPr>
              <a:t>   (Mathematics Conference Room)</a:t>
            </a:r>
          </a:p>
          <a:p>
            <a:pPr lvl="1"/>
            <a:r>
              <a:rPr lang="en-US" dirty="0">
                <a:solidFill>
                  <a:srgbClr val="222222"/>
                </a:solidFill>
              </a:rPr>
              <a:t>Please email me if you plan to go to MH 229</a:t>
            </a:r>
            <a:endParaRPr lang="en-US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4BEB1-0137-458A-8763-1C586873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56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928744"/>
          </a:xfrm>
        </p:spPr>
        <p:txBody>
          <a:bodyPr/>
          <a:lstStyle/>
          <a:p>
            <a:r>
              <a:rPr lang="en-US" dirty="0"/>
              <a:t>Two-Dimensional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7772400" cy="4953000"/>
          </a:xfrm>
        </p:spPr>
        <p:txBody>
          <a:bodyPr/>
          <a:lstStyle/>
          <a:p>
            <a:r>
              <a:rPr lang="en-US" sz="2800" dirty="0"/>
              <a:t>We do not have partial two-dimensional arrays</a:t>
            </a:r>
          </a:p>
          <a:p>
            <a:r>
              <a:rPr lang="en-US" sz="2800" dirty="0"/>
              <a:t>Length</a:t>
            </a:r>
          </a:p>
          <a:p>
            <a:pPr lvl="1"/>
            <a:r>
              <a:rPr lang="en-US" sz="2400" dirty="0"/>
              <a:t>Rows: </a:t>
            </a:r>
            <a:r>
              <a:rPr lang="en-US" sz="2400" dirty="0" err="1"/>
              <a:t>twoDArray.length</a:t>
            </a:r>
            <a:endParaRPr lang="en-US" sz="2400" dirty="0"/>
          </a:p>
          <a:p>
            <a:pPr lvl="1"/>
            <a:r>
              <a:rPr lang="en-US" sz="2400" dirty="0"/>
              <a:t>Cols: </a:t>
            </a:r>
            <a:r>
              <a:rPr lang="en-US" sz="2400" dirty="0" err="1"/>
              <a:t>twoDArray</a:t>
            </a:r>
            <a:r>
              <a:rPr lang="en-US" sz="2400" dirty="0"/>
              <a:t>[0].length</a:t>
            </a:r>
          </a:p>
          <a:p>
            <a:r>
              <a:rPr lang="en-US" sz="2800" dirty="0"/>
              <a:t>Each row is a full array</a:t>
            </a:r>
          </a:p>
          <a:p>
            <a:pPr lvl="1"/>
            <a:r>
              <a:rPr lang="en-US" sz="2400" dirty="0"/>
              <a:t>The enhanced for loop</a:t>
            </a:r>
          </a:p>
          <a:p>
            <a:pPr lvl="1"/>
            <a:r>
              <a:rPr lang="en-US" sz="2400" dirty="0"/>
              <a:t>Arrays.toString()</a:t>
            </a:r>
          </a:p>
          <a:p>
            <a:r>
              <a:rPr lang="en-US" sz="2800" dirty="0"/>
              <a:t>A 2-D array is an array of array</a:t>
            </a:r>
          </a:p>
          <a:p>
            <a:pPr lvl="1"/>
            <a:r>
              <a:rPr lang="en-US" sz="2400" dirty="0"/>
              <a:t>Each </a:t>
            </a:r>
            <a:r>
              <a:rPr lang="en-US" sz="2400"/>
              <a:t>row is </a:t>
            </a:r>
            <a:r>
              <a:rPr lang="en-US" sz="2400" dirty="0"/>
              <a:t>an object</a:t>
            </a:r>
          </a:p>
          <a:p>
            <a:pPr lvl="1"/>
            <a:r>
              <a:rPr lang="en-US" sz="2400" dirty="0"/>
              <a:t>The enhanced for loop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6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103124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4400" dirty="0"/>
              <a:t>A 2-D Array is an Array of Arrays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371600"/>
            <a:ext cx="6400800" cy="533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int[][]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int[3][4];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2B895A-255D-42BB-84CA-8D28B07ED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16931"/>
              </p:ext>
            </p:extLst>
          </p:nvPr>
        </p:nvGraphicFramePr>
        <p:xfrm>
          <a:off x="3352800" y="2103120"/>
          <a:ext cx="4343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25977749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13856685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402307704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188091575"/>
                    </a:ext>
                  </a:extLst>
                </a:gridCol>
              </a:tblGrid>
              <a:tr h="3235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90863"/>
                  </a:ext>
                </a:extLst>
              </a:tr>
              <a:tr h="3235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06955"/>
                  </a:ext>
                </a:extLst>
              </a:tr>
              <a:tr h="3235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545672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42004C16-1A71-4E3D-A332-B86DC7F90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83273"/>
            <a:ext cx="2514600" cy="111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FontTx/>
              <a:buNone/>
            </a:pPr>
            <a:r>
              <a:rPr lang="en-US" alt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 algn="r">
              <a:buFontTx/>
              <a:buNone/>
            </a:pPr>
            <a:r>
              <a:rPr lang="en-US" alt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marL="0" indent="0" algn="r">
              <a:buFontTx/>
              <a:buNone/>
            </a:pPr>
            <a:r>
              <a:rPr lang="en-US" alt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8C8BE1-BF1B-4D17-9FAA-E1DD2B54C5BD}"/>
              </a:ext>
            </a:extLst>
          </p:cNvPr>
          <p:cNvSpPr txBox="1"/>
          <p:nvPr/>
        </p:nvSpPr>
        <p:spPr>
          <a:xfrm>
            <a:off x="1524000" y="3547408"/>
            <a:ext cx="5791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(int[] row: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num: row)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process num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37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/>
              <a:t>Processing One Row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fld id="{AD528A2F-37F2-4A6B-AAF5-ED3A8E7C12E4}" type="slidenum">
              <a:rPr lang="en-US" altLang="en-US" sz="1400"/>
              <a:pPr>
                <a:buNone/>
              </a:pPr>
              <a:t>32</a:t>
            </a:fld>
            <a:endParaRPr lang="en-US" altLang="en-US" sz="1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2B895A-255D-42BB-84CA-8D28B07ED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165212"/>
              </p:ext>
            </p:extLst>
          </p:nvPr>
        </p:nvGraphicFramePr>
        <p:xfrm>
          <a:off x="1981200" y="1295400"/>
          <a:ext cx="52555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40">
                  <a:extLst>
                    <a:ext uri="{9D8B030D-6E8A-4147-A177-3AD203B41FA5}">
                      <a16:colId xmlns:a16="http://schemas.microsoft.com/office/drawing/2014/main" val="259777491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3138566852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4023077048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2188091575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195680574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1146287879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1334495981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2013304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52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275382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642" marR="11064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414411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18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93319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323630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642" marR="11064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4260545672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D92D6540-B2A7-4F13-89C0-76E87435E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412" y="4114800"/>
            <a:ext cx="6764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0   1    2   3    4   .   .  cols – 1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AF35222-B1FC-4E57-AEFA-6DA4FDA11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40" y="2781300"/>
            <a:ext cx="159792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rowIndex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A4C51BF-0E1C-49E1-BD35-C7370BCD9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480" y="4648200"/>
            <a:ext cx="670332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pt-B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(Frog frog: frog2DArray[rowIndex])</a:t>
            </a:r>
          </a:p>
          <a:p>
            <a:pPr marL="0" indent="0">
              <a:lnSpc>
                <a:spcPct val="80000"/>
              </a:lnSpc>
              <a:buNone/>
            </a:pPr>
            <a:endParaRPr lang="pt-BR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B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col = cols - 1; col &gt;= 0; col --)</a:t>
            </a:r>
          </a:p>
          <a:p>
            <a:pPr marL="0" indent="0">
              <a:lnSpc>
                <a:spcPct val="80000"/>
              </a:lnSpc>
              <a:buNone/>
            </a:pPr>
            <a:endParaRPr lang="pt-BR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142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990600"/>
          </a:xfrm>
        </p:spPr>
        <p:txBody>
          <a:bodyPr/>
          <a:lstStyle/>
          <a:p>
            <a:r>
              <a:rPr lang="en-US" dirty="0"/>
              <a:t>Processing One Column</a:t>
            </a:r>
            <a:endParaRPr lang="en-US" alt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2B895A-255D-42BB-84CA-8D28B07ED50F}"/>
              </a:ext>
            </a:extLst>
          </p:cNvPr>
          <p:cNvGraphicFramePr>
            <a:graphicFrameLocks noGrp="1"/>
          </p:cNvGraphicFramePr>
          <p:nvPr/>
        </p:nvGraphicFramePr>
        <p:xfrm>
          <a:off x="2593080" y="1828800"/>
          <a:ext cx="52555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40">
                  <a:extLst>
                    <a:ext uri="{9D8B030D-6E8A-4147-A177-3AD203B41FA5}">
                      <a16:colId xmlns:a16="http://schemas.microsoft.com/office/drawing/2014/main" val="259777491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3138566852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4023077048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2188091575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195680574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1146287879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1334495981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2013304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52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275382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414411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18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93319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323630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4260545672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D92D6540-B2A7-4F13-89C0-76E87435E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480" y="4648200"/>
            <a:ext cx="670332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pt-B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row = 0; row &lt; rows; row ++)</a:t>
            </a:r>
          </a:p>
          <a:p>
            <a:pPr marL="0" indent="0">
              <a:lnSpc>
                <a:spcPct val="80000"/>
              </a:lnSpc>
              <a:buNone/>
            </a:pPr>
            <a:endParaRPr lang="pt-BR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B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row = rows - 1; row &gt;= 0; row --)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AF35222-B1FC-4E57-AEFA-6DA4FDA11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2480" y="1371600"/>
            <a:ext cx="159792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colIndex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A7132EA-298B-4B5E-99E1-763478BD6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1905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Row Index</a:t>
            </a:r>
          </a:p>
          <a:p>
            <a:pPr marL="0" indent="0" algn="r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 algn="r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 algn="r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algn="r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 algn="r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 algn="r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 algn="r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rows - 1</a:t>
            </a:r>
          </a:p>
        </p:txBody>
      </p:sp>
    </p:spTree>
    <p:extLst>
      <p:ext uri="{BB962C8B-B14F-4D97-AF65-F5344CB8AC3E}">
        <p14:creationId xmlns:p14="http://schemas.microsoft.com/office/powerpoint/2010/main" val="77784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8EF0-5A99-4346-A566-E95416F0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Array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17C21-25E7-4F65-89AD-C5F8A2FB8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71600"/>
            <a:ext cx="7467600" cy="4343400"/>
          </a:xfrm>
        </p:spPr>
        <p:txBody>
          <a:bodyPr/>
          <a:lstStyle/>
          <a:p>
            <a:r>
              <a:rPr lang="en-US" sz="2800" dirty="0"/>
              <a:t>An array list has one private array to store multiple objects</a:t>
            </a:r>
          </a:p>
          <a:p>
            <a:r>
              <a:rPr lang="en-US" sz="2800" dirty="0"/>
              <a:t>Use the enhanced for loop</a:t>
            </a:r>
          </a:p>
          <a:p>
            <a:r>
              <a:rPr lang="en-US" sz="2800" dirty="0"/>
              <a:t>Class ArrayList provide many useful methods</a:t>
            </a:r>
          </a:p>
          <a:p>
            <a:pPr lvl="1"/>
            <a:r>
              <a:rPr lang="en-US" sz="2400" dirty="0"/>
              <a:t>add(obj), add(index, obj)</a:t>
            </a:r>
          </a:p>
          <a:p>
            <a:pPr lvl="1"/>
            <a:r>
              <a:rPr lang="en-US" sz="2400" dirty="0"/>
              <a:t>remove(index), remove(obj)</a:t>
            </a:r>
          </a:p>
          <a:p>
            <a:pPr lvl="1"/>
            <a:r>
              <a:rPr lang="en-US" sz="2400" dirty="0"/>
              <a:t>set(index, obj), get(index)</a:t>
            </a:r>
          </a:p>
          <a:p>
            <a:pPr lvl="1"/>
            <a:r>
              <a:rPr lang="en-US" sz="2400" dirty="0"/>
              <a:t>size()</a:t>
            </a:r>
          </a:p>
          <a:p>
            <a:pPr lvl="1"/>
            <a:r>
              <a:rPr lang="en-US" sz="2400" dirty="0"/>
              <a:t>. . .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76F96-7DB9-4051-A92A-87E72612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2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6B61-777C-448A-92CC-44C6B412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Common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B9CC-8C03-47DE-96DF-233CD7A3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524000"/>
            <a:ext cx="6096000" cy="4114800"/>
          </a:xfrm>
        </p:spPr>
        <p:txBody>
          <a:bodyPr/>
          <a:lstStyle/>
          <a:p>
            <a:r>
              <a:rPr lang="en-US" dirty="0"/>
              <a:t>Sum/Average</a:t>
            </a:r>
          </a:p>
          <a:p>
            <a:r>
              <a:rPr lang="en-US" dirty="0"/>
              <a:t>Max/Min</a:t>
            </a:r>
          </a:p>
          <a:p>
            <a:r>
              <a:rPr lang="en-US" dirty="0"/>
              <a:t>First/Last match</a:t>
            </a:r>
          </a:p>
          <a:p>
            <a:r>
              <a:rPr lang="en-US" dirty="0"/>
              <a:t>Count of matches</a:t>
            </a:r>
          </a:p>
          <a:p>
            <a:r>
              <a:rPr lang="en-US" dirty="0"/>
              <a:t>Swapping elements</a:t>
            </a:r>
          </a:p>
          <a:p>
            <a:r>
              <a:rPr lang="en-US" dirty="0"/>
              <a:t>(Insertion/Deletion )</a:t>
            </a:r>
          </a:p>
          <a:p>
            <a:r>
              <a:rPr lang="en-US" dirty="0"/>
              <a:t>(Element separators)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8580F-DC87-406E-9D85-BDC22017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1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0DB2-B044-4C4E-9EE7-B97F56A4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/>
              <a:t>Initial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03F0-481F-40CF-9805-027617D8C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19200"/>
            <a:ext cx="7162800" cy="4343400"/>
          </a:xfrm>
        </p:spPr>
        <p:txBody>
          <a:bodyPr/>
          <a:lstStyle/>
          <a:p>
            <a:r>
              <a:rPr lang="en-US" sz="2400" dirty="0"/>
              <a:t>Total and Count</a:t>
            </a:r>
          </a:p>
          <a:p>
            <a:pPr lvl="1"/>
            <a:r>
              <a:rPr lang="en-US" sz="2400" dirty="0"/>
              <a:t>zero</a:t>
            </a:r>
          </a:p>
          <a:p>
            <a:r>
              <a:rPr lang="en-US" sz="2400" dirty="0"/>
              <a:t>Max and Min</a:t>
            </a:r>
          </a:p>
          <a:p>
            <a:pPr lvl="1"/>
            <a:r>
              <a:rPr lang="en-US" sz="2400" dirty="0"/>
              <a:t>First value</a:t>
            </a:r>
          </a:p>
          <a:p>
            <a:pPr lvl="1"/>
            <a:r>
              <a:rPr lang="en-US" sz="2400" dirty="0"/>
              <a:t>MAX_VALUE for min</a:t>
            </a:r>
          </a:p>
          <a:p>
            <a:pPr lvl="1"/>
            <a:r>
              <a:rPr lang="en-US" sz="2400" dirty="0"/>
              <a:t>MIN_VALUE for max</a:t>
            </a:r>
          </a:p>
          <a:p>
            <a:r>
              <a:rPr lang="en-US" sz="2400" dirty="0"/>
              <a:t>First/</a:t>
            </a:r>
            <a:r>
              <a:rPr lang="en-US" sz="2400" b="1" dirty="0"/>
              <a:t>Last</a:t>
            </a:r>
            <a:r>
              <a:rPr lang="en-US" sz="2400" dirty="0"/>
              <a:t> match</a:t>
            </a:r>
          </a:p>
          <a:p>
            <a:pPr lvl="1"/>
            <a:r>
              <a:rPr lang="en-US" sz="2400" dirty="0"/>
              <a:t>Statement break or return</a:t>
            </a:r>
          </a:p>
          <a:p>
            <a:pPr lvl="1"/>
            <a:r>
              <a:rPr lang="en-US" sz="2400" dirty="0"/>
              <a:t>Return a special value such as null if not found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80FC9-EC7B-4F36-A02C-55B93791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0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D22D-9984-472B-926A-7AA3FECF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1BCB-4326-44A2-B255-04B0404D7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52600"/>
            <a:ext cx="84582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Random generator = new Random(seed);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/>
              <a:t>Range [min, max]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 num = generator.nextInt(max – min + 1) + min;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Range [min, max)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 num = generator.nextInt(max – min) + min;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BE7EF-5815-4A0C-B3BF-CBFBF891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9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CB18-763D-43C8-955D-B57B2264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Implementing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0640F-7A1C-4C98-B194-F3DC878CD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76400"/>
            <a:ext cx="6781800" cy="3962400"/>
          </a:xfrm>
        </p:spPr>
        <p:txBody>
          <a:bodyPr/>
          <a:lstStyle/>
          <a:p>
            <a:r>
              <a:rPr lang="en-US" sz="3600" dirty="0"/>
              <a:t>Instance variables: private</a:t>
            </a:r>
          </a:p>
          <a:p>
            <a:r>
              <a:rPr lang="en-US" sz="3600" dirty="0"/>
              <a:t>One or more constructors: public</a:t>
            </a:r>
          </a:p>
          <a:p>
            <a:r>
              <a:rPr lang="en-US" sz="3600" dirty="0"/>
              <a:t>Instance methods: public</a:t>
            </a:r>
          </a:p>
          <a:p>
            <a:endParaRPr lang="en-US" sz="3600" dirty="0"/>
          </a:p>
          <a:p>
            <a:r>
              <a:rPr lang="en-US" sz="3600" dirty="0"/>
              <a:t>Start with stubs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47EAE-3B3B-4237-AE4D-0014BBB1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1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6101-84CE-4C33-ACDB-0838B6F42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381000"/>
            <a:ext cx="4495800" cy="6019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Circle method2(…)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null;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method3(…)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0;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5C359-7A76-4FDD-8213-A362FF51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B31D95-B9DC-434C-8191-4443AAD0103D}"/>
              </a:ext>
            </a:extLst>
          </p:cNvPr>
          <p:cNvSpPr txBox="1">
            <a:spLocks/>
          </p:cNvSpPr>
          <p:nvPr/>
        </p:nvSpPr>
        <p:spPr bwMode="auto">
          <a:xfrm>
            <a:off x="0" y="457200"/>
            <a:ext cx="45720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CircleArray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Circle[]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circleArray;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currentSize;</a:t>
            </a:r>
          </a:p>
          <a:p>
            <a:pPr marL="0" indent="0">
              <a:buFontTx/>
              <a:buNone/>
            </a:pP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CircleArray(…)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Tx/>
              <a:buNone/>
            </a:pP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Tx/>
              <a:buNone/>
            </a:pP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method1(…)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Tx/>
              <a:buNone/>
            </a:pP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6395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8AA7-0ABB-4D18-8115-AF358253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990600"/>
          </a:xfrm>
        </p:spPr>
        <p:txBody>
          <a:bodyPr/>
          <a:lstStyle/>
          <a:p>
            <a:r>
              <a:rPr lang="en-US" dirty="0" err="1"/>
              <a:t>QuizForExamTwo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EEC90-DCA7-4091-958C-9200067A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58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71600"/>
            <a:ext cx="7162800" cy="4114800"/>
          </a:xfrm>
        </p:spPr>
        <p:txBody>
          <a:bodyPr/>
          <a:lstStyle/>
          <a:p>
            <a:r>
              <a:rPr lang="en-US" dirty="0"/>
              <a:t>Breakout rooms if possible</a:t>
            </a:r>
          </a:p>
          <a:p>
            <a:endParaRPr lang="en-US" dirty="0"/>
          </a:p>
          <a:p>
            <a:r>
              <a:rPr lang="en-US" dirty="0"/>
              <a:t>Main room: Par19 Solutions</a:t>
            </a:r>
          </a:p>
          <a:p>
            <a:endParaRPr lang="en-US" sz="3200" dirty="0"/>
          </a:p>
          <a:p>
            <a:r>
              <a:rPr lang="en-US" sz="3200" dirty="0"/>
              <a:t>My Office Hour: 8 – 9 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9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5C9A-E98D-4144-9999-A932FDD3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38400"/>
            <a:ext cx="7772400" cy="990600"/>
          </a:xfrm>
        </p:spPr>
        <p:txBody>
          <a:bodyPr/>
          <a:lstStyle/>
          <a:p>
            <a:r>
              <a:rPr lang="en-US" dirty="0"/>
              <a:t>Do it Yourself!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EE51D-4823-4F9F-8B44-4D07CEAE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1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295400"/>
          </a:xfrm>
        </p:spPr>
        <p:txBody>
          <a:bodyPr/>
          <a:lstStyle/>
          <a:p>
            <a:r>
              <a:rPr lang="en-US" dirty="0" err="1"/>
              <a:t>SampleExamTwo</a:t>
            </a:r>
            <a:r>
              <a:rPr lang="en-US" dirty="0"/>
              <a:t> (Participation)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52600"/>
            <a:ext cx="7543800" cy="4038600"/>
          </a:xfrm>
        </p:spPr>
        <p:txBody>
          <a:bodyPr/>
          <a:lstStyle/>
          <a:p>
            <a:r>
              <a:rPr lang="en-US" dirty="0"/>
              <a:t>Four problems for 40 points</a:t>
            </a:r>
          </a:p>
          <a:p>
            <a:r>
              <a:rPr lang="en-US" dirty="0"/>
              <a:t>Due time: 10pm, Saturday, 11-12</a:t>
            </a:r>
          </a:p>
          <a:p>
            <a:r>
              <a:rPr lang="en-US" dirty="0"/>
              <a:t>Grace time: 10am, Sunday, 11-13</a:t>
            </a:r>
          </a:p>
          <a:p>
            <a:r>
              <a:rPr lang="en-US" dirty="0"/>
              <a:t>Password: </a:t>
            </a:r>
            <a:r>
              <a:rPr lang="en-US" dirty="0" err="1"/>
              <a:t>SampleExamTwo</a:t>
            </a:r>
            <a:endParaRPr lang="en-US" dirty="0"/>
          </a:p>
          <a:p>
            <a:endParaRPr lang="en-US" sz="1200" dirty="0"/>
          </a:p>
          <a:p>
            <a:r>
              <a:rPr lang="en-US" dirty="0"/>
              <a:t>Solutions will be posted after grace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DEC6BF-E53E-482F-A7C7-2140104CB8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19200"/>
          </a:xfrm>
        </p:spPr>
        <p:txBody>
          <a:bodyPr/>
          <a:lstStyle/>
          <a:p>
            <a:r>
              <a:rPr lang="en-US" altLang="en-US" dirty="0"/>
              <a:t>What Will Be Covered?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905000"/>
            <a:ext cx="6705600" cy="3810000"/>
          </a:xfrm>
        </p:spPr>
        <p:txBody>
          <a:bodyPr/>
          <a:lstStyle/>
          <a:p>
            <a:r>
              <a:rPr lang="en-US" altLang="en-US" dirty="0"/>
              <a:t>Chapter 6: Loops</a:t>
            </a:r>
          </a:p>
          <a:p>
            <a:r>
              <a:rPr lang="en-US" altLang="en-US" dirty="0"/>
              <a:t>Chapter 7: Arrays and ArrayLists</a:t>
            </a:r>
          </a:p>
          <a:p>
            <a:r>
              <a:rPr lang="en-US" altLang="en-US" dirty="0"/>
              <a:t>All materials from previous chapters will be involved</a:t>
            </a:r>
          </a:p>
        </p:txBody>
      </p:sp>
    </p:spTree>
    <p:extLst>
      <p:ext uri="{BB962C8B-B14F-4D97-AF65-F5344CB8AC3E}">
        <p14:creationId xmlns:p14="http://schemas.microsoft.com/office/powerpoint/2010/main" val="713467302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428D-9CB3-4E39-AACA-A99CB14D8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 Card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25CC6-85A3-4FD2-BB97-7F5F32C32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41531-5FAA-422D-86E6-723D3755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495C7-4B6C-4EED-A18F-1E47CCA96E3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4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66060"/>
            <a:ext cx="8077200" cy="981740"/>
          </a:xfrm>
        </p:spPr>
        <p:txBody>
          <a:bodyPr/>
          <a:lstStyle/>
          <a:p>
            <a:r>
              <a:rPr lang="en-US" dirty="0"/>
              <a:t>iClicker Question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Do you plan to use a reference card for Exam2?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Tx/>
              <a:buAutoNum type="alphaUcPeriod"/>
            </a:pPr>
            <a:r>
              <a:rPr lang="en-US" sz="2800" dirty="0"/>
              <a:t>I used it for Exam1 and will use it again for Exam2.</a:t>
            </a:r>
          </a:p>
          <a:p>
            <a:pPr marL="514350" indent="-514350">
              <a:buFontTx/>
              <a:buAutoNum type="alphaUcPeriod"/>
            </a:pPr>
            <a:r>
              <a:rPr lang="en-US" sz="2800" dirty="0"/>
              <a:t>I did not use it for Exam1 but will use it for Exam2.</a:t>
            </a:r>
          </a:p>
          <a:p>
            <a:pPr marL="514350" indent="-514350">
              <a:buFontTx/>
              <a:buAutoNum type="alphaUcPeriod"/>
            </a:pPr>
            <a:r>
              <a:rPr lang="en-US" sz="2800" dirty="0"/>
              <a:t>I used it for Exam1 but will not use it for Exam2.</a:t>
            </a:r>
          </a:p>
          <a:p>
            <a:pPr marL="514350" indent="-514350">
              <a:buFontTx/>
              <a:buAutoNum type="alphaUcPeriod"/>
            </a:pPr>
            <a:r>
              <a:rPr lang="en-US" sz="2800" dirty="0"/>
              <a:t>I did not use it for Exam1 and will not use it for Exam2.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494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53519</TotalTime>
  <Words>2123</Words>
  <Application>Microsoft Office PowerPoint</Application>
  <PresentationFormat>On-screen Show (4:3)</PresentationFormat>
  <Paragraphs>460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Courier New</vt:lpstr>
      <vt:lpstr>Times New Roman</vt:lpstr>
      <vt:lpstr>Default Design</vt:lpstr>
      <vt:lpstr>SJSU CS 46A Introduction to Programming</vt:lpstr>
      <vt:lpstr>Exam2</vt:lpstr>
      <vt:lpstr>Room</vt:lpstr>
      <vt:lpstr>QuizForExamTwo</vt:lpstr>
      <vt:lpstr>Do it Yourself!</vt:lpstr>
      <vt:lpstr>SampleExamTwo (Participation)</vt:lpstr>
      <vt:lpstr>What Will Be Covered?</vt:lpstr>
      <vt:lpstr>Reference Card</vt:lpstr>
      <vt:lpstr>iClicker Question #1</vt:lpstr>
      <vt:lpstr>Java Class Scanner</vt:lpstr>
      <vt:lpstr>Validating Input Type Using if</vt:lpstr>
      <vt:lpstr>Validating Input Type Using loop</vt:lpstr>
      <vt:lpstr>Lesson12 Example</vt:lpstr>
      <vt:lpstr>Validating Input Range Using if</vt:lpstr>
      <vt:lpstr>Validating Input Range Using loop</vt:lpstr>
      <vt:lpstr>Lesson12 Example</vt:lpstr>
      <vt:lpstr>Input Multiple Values with a Count</vt:lpstr>
      <vt:lpstr>Input Multiple Values with a Sentinel (I)</vt:lpstr>
      <vt:lpstr>Sum and Average: Sentinel -1</vt:lpstr>
      <vt:lpstr>Input Multiple Values with a Sentinel (II)</vt:lpstr>
      <vt:lpstr>Sum and Average: Sentinel Q</vt:lpstr>
      <vt:lpstr>Formatted Output</vt:lpstr>
      <vt:lpstr>Java Class String</vt:lpstr>
      <vt:lpstr>Arrays</vt:lpstr>
      <vt:lpstr>iClicker Question #2</vt:lpstr>
      <vt:lpstr>Inserting a Circle at a Given Index</vt:lpstr>
      <vt:lpstr>iClicker Question #3: Which for loop header should be used for removing?</vt:lpstr>
      <vt:lpstr>Removing a Circle</vt:lpstr>
      <vt:lpstr>Method toString()</vt:lpstr>
      <vt:lpstr>Two-Dimensional Arrays</vt:lpstr>
      <vt:lpstr>A 2-D Array is an Array of Arrays</vt:lpstr>
      <vt:lpstr>Processing One Row</vt:lpstr>
      <vt:lpstr>Processing One Column</vt:lpstr>
      <vt:lpstr>Array Lists</vt:lpstr>
      <vt:lpstr>Common Algorithms</vt:lpstr>
      <vt:lpstr>Initial Values</vt:lpstr>
      <vt:lpstr>Random Numbers</vt:lpstr>
      <vt:lpstr>Implementing Classes</vt:lpstr>
      <vt:lpstr>PowerPoint Presentation</vt:lpstr>
      <vt:lpstr>PowerPoint Presentation</vt:lpstr>
    </vt:vector>
  </TitlesOfParts>
  <Company>AVISTA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Programming in C++</dc:title>
  <dc:creator>qyang</dc:creator>
  <cp:lastModifiedBy>Qi Yang</cp:lastModifiedBy>
  <cp:revision>547</cp:revision>
  <dcterms:created xsi:type="dcterms:W3CDTF">2005-01-15T22:45:09Z</dcterms:created>
  <dcterms:modified xsi:type="dcterms:W3CDTF">2022-11-08T04:15:35Z</dcterms:modified>
</cp:coreProperties>
</file>