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317" r:id="rId2"/>
    <p:sldId id="256" r:id="rId3"/>
    <p:sldId id="318" r:id="rId4"/>
    <p:sldId id="340" r:id="rId5"/>
    <p:sldId id="331" r:id="rId6"/>
    <p:sldId id="345" r:id="rId7"/>
    <p:sldId id="349" r:id="rId8"/>
    <p:sldId id="362" r:id="rId9"/>
    <p:sldId id="293" r:id="rId10"/>
    <p:sldId id="347" r:id="rId11"/>
    <p:sldId id="346" r:id="rId12"/>
    <p:sldId id="281" r:id="rId13"/>
    <p:sldId id="577" r:id="rId14"/>
    <p:sldId id="361" r:id="rId15"/>
    <p:sldId id="578" r:id="rId16"/>
    <p:sldId id="353" r:id="rId17"/>
    <p:sldId id="354" r:id="rId18"/>
    <p:sldId id="355" r:id="rId19"/>
    <p:sldId id="356" r:id="rId20"/>
    <p:sldId id="358" r:id="rId21"/>
    <p:sldId id="258" r:id="rId22"/>
    <p:sldId id="288" r:id="rId23"/>
    <p:sldId id="576" r:id="rId24"/>
    <p:sldId id="575" r:id="rId25"/>
    <p:sldId id="357" r:id="rId26"/>
    <p:sldId id="348" r:id="rId27"/>
    <p:sldId id="366" r:id="rId28"/>
    <p:sldId id="569" r:id="rId29"/>
    <p:sldId id="368" r:id="rId30"/>
    <p:sldId id="364" r:id="rId31"/>
    <p:sldId id="359" r:id="rId32"/>
    <p:sldId id="320" r:id="rId33"/>
    <p:sldId id="365" r:id="rId34"/>
    <p:sldId id="360" r:id="rId35"/>
    <p:sldId id="313" r:id="rId36"/>
    <p:sldId id="269" r:id="rId37"/>
    <p:sldId id="367" r:id="rId38"/>
    <p:sldId id="571" r:id="rId39"/>
    <p:sldId id="308" r:id="rId40"/>
    <p:sldId id="263" r:id="rId41"/>
    <p:sldId id="307" r:id="rId42"/>
    <p:sldId id="309" r:id="rId43"/>
    <p:sldId id="57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0645" autoAdjust="0"/>
  </p:normalViewPr>
  <p:slideViewPr>
    <p:cSldViewPr>
      <p:cViewPr varScale="1">
        <p:scale>
          <a:sx n="67" d="100"/>
          <a:sy n="67" d="100"/>
        </p:scale>
        <p:origin x="19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8-19T21:16:29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18090 8591 583 0,'0'0'0'0,"0"0"0"16,0 0 0-16,0 0 127 0,0 0-127 0,0 0 127 15,0 0-127-15,0 0 96 0,0 0-96 0,0 0 97 16,0 0-97-16,0 0 60 0,0 0-60 0,0 0 61 16,0 0-61-16,0 0 44 0,0 0-44 0,0 0 44 15,0 0-44-15,0 0 46 0,0 0-46 0,0 0 46 16,0 0-46-16,0 0 52 0,0 0-52 0,0 0 52 16,0 0-52-16,0 0 43 0,0 0-43 0,0 0 44 15,0 0-44-15,0 0 42 0,0 0-42 0,0 0 42 0,0 0-42 16,0 0 40-16,0 0-40 0,0 0 41 15,0 0-41-15,0 0 34 0,0 0-34 0,0 0 35 0,0 0-35 16,0 0 23-16,0 0-23 0,0 0 24 0,0 0-24 16,0 0 10-16,0 0-10 0,0 0 11 0,0 0-11 15,0 0 0-15,0 0 0 0,0 0 0 0,0 0 0 0,0 0-71 16,0 0 71-16,0 0-71 0,0 0 71 16,0 0-135-16,0 0 135 0,0 0-1049 0,0 0 1049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1.1 – 1.6</a:t>
            </a:r>
          </a:p>
          <a:p>
            <a:pPr algn="ctr">
              <a:buFontTx/>
              <a:buNone/>
            </a:pPr>
            <a:r>
              <a:rPr lang="en-US" altLang="en-US" dirty="0"/>
              <a:t>Welcome to SJSU!</a:t>
            </a:r>
          </a:p>
          <a:p>
            <a:pPr algn="ctr"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Welcome to CS 46A!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7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05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u="sng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“=” does not mean equals, but assignment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Missing semicolon!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Must follow, will not work otherwise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One space between any two 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In the course description and learning outcomes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8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1.1 – 1.6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282 Duncan Hall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Professor Emeritus, Computer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9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9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04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 Roster</a:t>
            </a:r>
          </a:p>
          <a:p>
            <a:r>
              <a:rPr lang="en-US" dirty="0"/>
              <a:t>No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1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jsu.edu/people/qi.yan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sjsu.edu/content.php?filter%5B27%5D=CS&amp;filter%5B29%5D=22A&amp;filter%5Bcourse_type%5D=-1&amp;filter%5Bkeyword%5D=&amp;filter%5B32%5D=1&amp;filter%5Bcpage%5D=1&amp;cur_cat_oid=2&amp;expand=&amp;navoid=95&amp;search_database=Filter&amp;filter%5Bexact_match%5D=1#acalog_template_course_filter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avistainc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wdev.sjsu.edu/cs/students/study-lab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48200"/>
            <a:ext cx="7772400" cy="1219200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8229145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Basic skills and concepts of computer programming in an object-oriented approach using Java. Classes, methods and argument passing, control structures, iteration. Basic graphical user interface programming. Problem solving, class discovery and stepwise refinement. Programming and documentation style. </a:t>
            </a:r>
            <a:r>
              <a:rPr lang="en-US" sz="2800" u="sng" dirty="0"/>
              <a:t>Weekly hands-on activity.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2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Basic skills and concepts of computer programming in an object-oriented approach using Java. Classes, methods and argument passing, control structures, iteration. Basic graphical user interface programming. Problem solving, class discovery and stepwise refinement. </a:t>
            </a:r>
            <a:r>
              <a:rPr lang="en-US" sz="2800" u="sng" dirty="0"/>
              <a:t>Programming and documentation style.</a:t>
            </a:r>
            <a:r>
              <a:rPr lang="en-US" sz="2800" dirty="0"/>
              <a:t> Weekly hands-on activity.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17D52-B6B3-473C-A94E-BE64BA368D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675" y="266700"/>
            <a:ext cx="7772400" cy="685800"/>
          </a:xfrm>
        </p:spPr>
        <p:txBody>
          <a:bodyPr/>
          <a:lstStyle/>
          <a:p>
            <a:r>
              <a:rPr lang="en-US" altLang="en-US" b="1" dirty="0"/>
              <a:t>Students Learning Outcomes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52959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2000" dirty="0"/>
              <a:t>Upon completion of this course, students should be able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Analyze and explain the behavior of programs involving the fundamental program constructs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short programs that use the fundamental program constructs including standard conditional and iterative control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Identify and correct syntax and logic errors in short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arrays or array lists for a given problem and write short programs that use arrays or array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Design and implement a class based on attributes and behaviors of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Construct objects using a class and activate methods on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Write Javadoc comments for classes and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graphics program that draws simple shapes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interfaces and inheritance to describe common behavior of classes and write programs that use that common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an integrated development environment and a debugger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8EEE-EB07-7152-0F21-9567FB556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45B64-75BE-6F29-62BE-0E2F33071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CB774-A1B6-8284-0704-E114F281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3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DF91-054C-4DF6-9951-DA721DEA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F7DB-717F-4E95-9082-1AD48201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algn="ctr"/>
            <a:r>
              <a:rPr lang="en-US" dirty="0"/>
              <a:t>Big Java - Early Objects</a:t>
            </a:r>
          </a:p>
          <a:p>
            <a:pPr algn="ctr"/>
            <a:r>
              <a:rPr lang="en-US" dirty="0" err="1"/>
              <a:t>FirstDay</a:t>
            </a:r>
            <a:r>
              <a:rPr lang="en-US" dirty="0"/>
              <a:t> Program</a:t>
            </a:r>
          </a:p>
          <a:p>
            <a:pPr algn="ctr"/>
            <a:r>
              <a:rPr lang="en-US" dirty="0"/>
              <a:t>Course Materials in Canvas</a:t>
            </a:r>
          </a:p>
          <a:p>
            <a:pPr algn="ctr"/>
            <a:r>
              <a:rPr lang="en-US" dirty="0"/>
              <a:t>Can opt out by 09-02-2022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718E-3D4F-4BE3-97A6-01C039E8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1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177-0D61-E78F-081D-389AA40B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D733-E5E6-DADF-6C6C-AF6DDF07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81200"/>
            <a:ext cx="6477000" cy="3352800"/>
          </a:xfrm>
        </p:spPr>
        <p:txBody>
          <a:bodyPr/>
          <a:lstStyle/>
          <a:p>
            <a:r>
              <a:rPr lang="en-US" dirty="0"/>
              <a:t>Reading textbook</a:t>
            </a:r>
          </a:p>
          <a:p>
            <a:r>
              <a:rPr lang="en-US" dirty="0"/>
              <a:t>Doing self-check quizzes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29D5A-AEFA-8AAD-689D-5FAAC880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831-CF39-4C00-B36C-217D6D7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In-Class iClicker Questions (5%)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261D-AC27-4966-8261-210DDABF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/>
              <a:t>iClicker account</a:t>
            </a:r>
          </a:p>
          <a:p>
            <a:r>
              <a:rPr lang="en-US" dirty="0"/>
              <a:t>Receiving one point for answering each question, no matter correct or not</a:t>
            </a:r>
          </a:p>
          <a:p>
            <a:r>
              <a:rPr lang="en-US" dirty="0"/>
              <a:t>No iClicker questions today</a:t>
            </a:r>
          </a:p>
          <a:p>
            <a:r>
              <a:rPr lang="en-US" dirty="0"/>
              <a:t>The scores for Lesson01 and Lesson02 will be ignored (after exam1)</a:t>
            </a:r>
          </a:p>
          <a:p>
            <a:r>
              <a:rPr lang="en-US" dirty="0"/>
              <a:t>The lowest score of the rest will be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55F7-B030-42C6-BA6D-8D8E84C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7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831-CF39-4C00-B36C-217D6D7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Exercises (5%)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261D-AC27-4966-8261-210DDABF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14800"/>
          </a:xfrm>
        </p:spPr>
        <p:txBody>
          <a:bodyPr/>
          <a:lstStyle/>
          <a:p>
            <a:r>
              <a:rPr lang="en-US" dirty="0"/>
              <a:t>Two programs each lecture</a:t>
            </a:r>
          </a:p>
          <a:p>
            <a:r>
              <a:rPr lang="en-US" dirty="0"/>
              <a:t>Answers at the end of the next class</a:t>
            </a:r>
          </a:p>
          <a:p>
            <a:r>
              <a:rPr lang="en-US" dirty="0"/>
              <a:t>Due time: 6 pm of the next class day</a:t>
            </a:r>
          </a:p>
          <a:p>
            <a:r>
              <a:rPr lang="en-US" dirty="0"/>
              <a:t>Grace time: 8 pm of the next class day</a:t>
            </a:r>
          </a:p>
          <a:p>
            <a:r>
              <a:rPr lang="en-US" dirty="0"/>
              <a:t>Par01 and Par02 will be ignored (after exam1)</a:t>
            </a:r>
          </a:p>
          <a:p>
            <a:r>
              <a:rPr lang="en-US" dirty="0"/>
              <a:t>The lowest score of the rest will be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55F7-B030-42C6-BA6D-8D8E84C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831-CF39-4C00-B36C-217D6D7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Weekly Labs (10%)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261D-AC27-4966-8261-210DDABF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7772400" cy="4495800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Fridays, In-Person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Reinforcing what you learn in class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elping do the homework and other course work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 Rules in Canvas</a:t>
            </a:r>
          </a:p>
          <a:p>
            <a:r>
              <a:rPr lang="en-US" sz="2800" dirty="0"/>
              <a:t>Missing more than three labs will fail the Lab and CS 46A</a:t>
            </a:r>
          </a:p>
          <a:p>
            <a:r>
              <a:rPr lang="en-US" sz="2800" u="sng" dirty="0"/>
              <a:t>No make ups</a:t>
            </a:r>
          </a:p>
          <a:p>
            <a:r>
              <a:rPr lang="en-US" sz="2800" dirty="0"/>
              <a:t>The lowest three scores will be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55F7-B030-42C6-BA6D-8D8E84C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831-CF39-4C00-B36C-217D6D7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Weekly Homework (20%)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261D-AC27-4966-8261-210DDABF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28800"/>
            <a:ext cx="7467600" cy="3581400"/>
          </a:xfrm>
        </p:spPr>
        <p:txBody>
          <a:bodyPr/>
          <a:lstStyle/>
          <a:p>
            <a:r>
              <a:rPr lang="en-US" dirty="0"/>
              <a:t>Individual work</a:t>
            </a:r>
          </a:p>
          <a:p>
            <a:r>
              <a:rPr lang="en-US" dirty="0"/>
              <a:t>Asking for help is encouraged</a:t>
            </a:r>
          </a:p>
          <a:p>
            <a:r>
              <a:rPr lang="en-US" dirty="0"/>
              <a:t>Make sure you know how to do similar problems in the future (on exams)</a:t>
            </a:r>
          </a:p>
          <a:p>
            <a:r>
              <a:rPr lang="en-US" dirty="0"/>
              <a:t>The lowest score will be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55F7-B030-42C6-BA6D-8D8E84C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1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r>
              <a:rPr lang="en-US" altLang="en-US" dirty="0"/>
              <a:t>Instructor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Qi Yang</a:t>
            </a:r>
          </a:p>
          <a:p>
            <a:pPr algn="ctr">
              <a:buFontTx/>
              <a:buNone/>
            </a:pPr>
            <a:r>
              <a:rPr lang="en-US" altLang="en-US" dirty="0"/>
              <a:t>SJSU Home Page (click </a:t>
            </a:r>
            <a:r>
              <a:rPr lang="en-US" altLang="en-US" dirty="0">
                <a:hlinkClick r:id="rId3"/>
              </a:rPr>
              <a:t>here</a:t>
            </a:r>
            <a:r>
              <a:rPr lang="en-US" altLang="en-US" dirty="0"/>
              <a:t>)</a:t>
            </a:r>
          </a:p>
          <a:p>
            <a:pPr algn="ctr">
              <a:buFontTx/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Office Hour (online): TR 8:00 – 8:50 pm</a:t>
            </a:r>
          </a:p>
          <a:p>
            <a:pPr algn="ctr"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Email: qi.yang@sjsu.edu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933695-4A2C-4342-A483-633B0DE35278}"/>
                  </a:ext>
                </a:extLst>
              </p14:cNvPr>
              <p14:cNvContentPartPr/>
              <p14:nvPr/>
            </p14:nvContentPartPr>
            <p14:xfrm>
              <a:off x="6512400" y="30927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933695-4A2C-4342-A483-633B0DE352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03040" y="30834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C831-CF39-4C00-B36C-217D6D7B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r>
              <a:rPr lang="en-US" dirty="0"/>
              <a:t>Exams (60%)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F261D-AC27-4966-8261-210DDABF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981200"/>
            <a:ext cx="6248400" cy="3429000"/>
          </a:xfrm>
        </p:spPr>
        <p:txBody>
          <a:bodyPr/>
          <a:lstStyle/>
          <a:p>
            <a:r>
              <a:rPr lang="en-US" dirty="0"/>
              <a:t>Exam1: October 06, 15%</a:t>
            </a:r>
          </a:p>
          <a:p>
            <a:r>
              <a:rPr lang="en-US" dirty="0"/>
              <a:t>Exam2: November 15, 15%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Exam: December 14, 30%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55F7-B030-42C6-BA6D-8D8E84C3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3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D1483-7168-4F22-B482-E5D46DBCD9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altLang="en-US" dirty="0"/>
              <a:t>Course Work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648200"/>
          </a:xfrm>
        </p:spPr>
        <p:txBody>
          <a:bodyPr/>
          <a:lstStyle/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Pre-class Work				--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In-Class iClicker Questions      5%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Participation Exercises          5%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Weekly Labs                     10%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Weekly Homework                 20%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 Midterm Exams                 30%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 Exam                      30% </a:t>
            </a:r>
          </a:p>
          <a:p>
            <a:pPr lvl="1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       100% </a:t>
            </a:r>
          </a:p>
        </p:txBody>
      </p:sp>
    </p:spTree>
    <p:extLst>
      <p:ext uri="{BB962C8B-B14F-4D97-AF65-F5344CB8AC3E}">
        <p14:creationId xmlns:p14="http://schemas.microsoft.com/office/powerpoint/2010/main" val="241710278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C894B8-B664-4D98-B02A-C5BBDEAA9FD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Grading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12432"/>
            <a:ext cx="4648200" cy="478356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b="1" dirty="0"/>
              <a:t>Grade 	        Percentage       Grade Points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A	             93%	            4.0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A -	             90%	            3.7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B +	             87%                        3.3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B 	             83%	            3.0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B -                    80%	            2.7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C +	             77%	            2.3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C	             73%	            2.0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C -	             70%	            1.7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D +	             67%	            1.3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D 	             63%	            1.0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D -	             60%                        0.7</a:t>
            </a:r>
          </a:p>
          <a:p>
            <a:pPr marL="0" indent="0">
              <a:buFontTx/>
              <a:buNone/>
            </a:pPr>
            <a:r>
              <a:rPr lang="en-US" altLang="en-US" sz="1800" dirty="0"/>
              <a:t>    F	  Below 60%                       0.0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10200" y="1981200"/>
            <a:ext cx="35876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 Extra Work</a:t>
            </a:r>
          </a:p>
          <a:p>
            <a:endParaRPr lang="en-US" sz="3200" b="1" dirty="0"/>
          </a:p>
          <a:p>
            <a:r>
              <a:rPr lang="en-US" altLang="en-US" sz="3200" b="1" dirty="0">
                <a:solidFill>
                  <a:schemeClr val="tx1"/>
                </a:solidFill>
              </a:rPr>
              <a:t>No Curve</a:t>
            </a:r>
          </a:p>
          <a:p>
            <a:endParaRPr lang="en-US" sz="3200" b="1" dirty="0"/>
          </a:p>
          <a:p>
            <a:r>
              <a:rPr lang="en-US" sz="3200" b="1" dirty="0"/>
              <a:t>89.9% is B+, not A-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189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6A4-CFF3-02A3-D402-F8F061CC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Time and Grace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B12E-3122-24BC-4EE7-0AEB4FEB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Late Submissions (after due time)</a:t>
            </a:r>
          </a:p>
          <a:p>
            <a:pPr lvl="1"/>
            <a:r>
              <a:rPr lang="en-US" dirty="0"/>
              <a:t>Pars and Labs: -2</a:t>
            </a:r>
          </a:p>
          <a:p>
            <a:pPr lvl="1"/>
            <a:r>
              <a:rPr lang="en-US" dirty="0"/>
              <a:t>Homework: -5</a:t>
            </a:r>
          </a:p>
          <a:p>
            <a:pPr lvl="1"/>
            <a:r>
              <a:rPr lang="en-US" dirty="0"/>
              <a:t>Exams: -5</a:t>
            </a:r>
          </a:p>
          <a:p>
            <a:r>
              <a:rPr lang="en-US" dirty="0"/>
              <a:t>Rejected Submissions (after grace time)</a:t>
            </a:r>
          </a:p>
          <a:p>
            <a:pPr lvl="1"/>
            <a:r>
              <a:rPr lang="en-US" dirty="0"/>
              <a:t>No credit and no make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73A6E-50CD-7F7A-13A8-8A7EB63D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5ED6-6FC4-BA67-71A4-45BD46EB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Course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F055-6C31-E6CC-F6A9-827D5481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6477000" cy="5181600"/>
          </a:xfrm>
        </p:spPr>
        <p:txBody>
          <a:bodyPr/>
          <a:lstStyle/>
          <a:p>
            <a:r>
              <a:rPr lang="en-US" sz="2800" dirty="0"/>
              <a:t>Required Laptop</a:t>
            </a:r>
          </a:p>
          <a:p>
            <a:pPr lvl="1"/>
            <a:r>
              <a:rPr lang="en-US" dirty="0"/>
              <a:t>Windows/Mac/Linux</a:t>
            </a:r>
          </a:p>
          <a:p>
            <a:r>
              <a:rPr lang="en-US" sz="2800" dirty="0"/>
              <a:t>Codecheck Websites</a:t>
            </a:r>
          </a:p>
          <a:p>
            <a:pPr lvl="1"/>
            <a:r>
              <a:rPr lang="en-US" dirty="0"/>
              <a:t>Participation exercises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Exam1, Exam2, and Final Exam</a:t>
            </a:r>
          </a:p>
          <a:p>
            <a:r>
              <a:rPr lang="en-US" sz="2800" dirty="0"/>
              <a:t>Canvas</a:t>
            </a:r>
          </a:p>
          <a:p>
            <a:pPr lvl="1"/>
            <a:r>
              <a:rPr lang="en-US" dirty="0"/>
              <a:t>All materials</a:t>
            </a:r>
          </a:p>
          <a:p>
            <a:pPr lvl="1"/>
            <a:r>
              <a:rPr lang="en-US" dirty="0"/>
              <a:t>All submissions</a:t>
            </a:r>
          </a:p>
          <a:p>
            <a:pPr lvl="1"/>
            <a:r>
              <a:rPr lang="en-US" dirty="0"/>
              <a:t>All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D1BF-C991-9B37-9E67-96447220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DF91-054C-4DF6-9951-DA721DEA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219200"/>
          </a:xfrm>
        </p:spPr>
        <p:txBody>
          <a:bodyPr/>
          <a:lstStyle/>
          <a:p>
            <a:r>
              <a:rPr lang="en-US" dirty="0"/>
              <a:t>CS 46A (CS I at SJSU)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F7DB-717F-4E95-9082-1AD48201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36576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DFW Rate: 20 – 30%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6718E-3D4F-4BE3-97A6-01C039E8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0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D805-E7E8-4BED-9057-A7CC3026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8001000" cy="1143000"/>
          </a:xfrm>
        </p:spPr>
        <p:txBody>
          <a:bodyPr/>
          <a:lstStyle/>
          <a:p>
            <a:r>
              <a:rPr lang="en-US" dirty="0"/>
              <a:t>Qi’s First Five Semesters at SJSU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B61F-1857-4F8D-8564-572E1688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FF26A9-64DF-4F66-BBFA-CDF861F8C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93922"/>
              </p:ext>
            </p:extLst>
          </p:nvPr>
        </p:nvGraphicFramePr>
        <p:xfrm>
          <a:off x="381000" y="2208059"/>
          <a:ext cx="8381999" cy="2727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90">
                  <a:extLst>
                    <a:ext uri="{9D8B030D-6E8A-4147-A177-3AD203B41FA5}">
                      <a16:colId xmlns:a16="http://schemas.microsoft.com/office/drawing/2014/main" val="3370974478"/>
                    </a:ext>
                  </a:extLst>
                </a:gridCol>
                <a:gridCol w="1959937">
                  <a:extLst>
                    <a:ext uri="{9D8B030D-6E8A-4147-A177-3AD203B41FA5}">
                      <a16:colId xmlns:a16="http://schemas.microsoft.com/office/drawing/2014/main" val="2749650225"/>
                    </a:ext>
                  </a:extLst>
                </a:gridCol>
                <a:gridCol w="1223897">
                  <a:extLst>
                    <a:ext uri="{9D8B030D-6E8A-4147-A177-3AD203B41FA5}">
                      <a16:colId xmlns:a16="http://schemas.microsoft.com/office/drawing/2014/main" val="3299116244"/>
                    </a:ext>
                  </a:extLst>
                </a:gridCol>
                <a:gridCol w="1223897">
                  <a:extLst>
                    <a:ext uri="{9D8B030D-6E8A-4147-A177-3AD203B41FA5}">
                      <a16:colId xmlns:a16="http://schemas.microsoft.com/office/drawing/2014/main" val="562004942"/>
                    </a:ext>
                  </a:extLst>
                </a:gridCol>
                <a:gridCol w="1325039">
                  <a:extLst>
                    <a:ext uri="{9D8B030D-6E8A-4147-A177-3AD203B41FA5}">
                      <a16:colId xmlns:a16="http://schemas.microsoft.com/office/drawing/2014/main" val="3902587520"/>
                    </a:ext>
                  </a:extLst>
                </a:gridCol>
                <a:gridCol w="1325039">
                  <a:extLst>
                    <a:ext uri="{9D8B030D-6E8A-4147-A177-3AD203B41FA5}">
                      <a16:colId xmlns:a16="http://schemas.microsoft.com/office/drawing/2014/main" val="966871665"/>
                    </a:ext>
                  </a:extLst>
                </a:gridCol>
              </a:tblGrid>
              <a:tr h="38963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Semester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Number of Students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DFW Students (&lt; 70%)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Students (&gt;= 90%)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41198"/>
                  </a:ext>
                </a:extLst>
              </a:tr>
              <a:tr h="3896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Percentage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958130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 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27.8%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17.2%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217904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Fall 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18.6%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41.6%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527526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Spring 2021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22.7%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40.3%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4167533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Fall 2021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19.1%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41.6%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763660"/>
                  </a:ext>
                </a:extLst>
              </a:tr>
              <a:tr h="3896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Spring 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40.9%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79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851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27F1-17F1-47F4-8ADD-83038C38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Qi’s Goal for CS 46A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AC34-4EC1-485D-8962-8762D27C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981200"/>
            <a:ext cx="6553200" cy="3962400"/>
          </a:xfrm>
        </p:spPr>
        <p:txBody>
          <a:bodyPr/>
          <a:lstStyle/>
          <a:p>
            <a:r>
              <a:rPr lang="en-US" sz="3600" dirty="0"/>
              <a:t>Not too difficult to pass</a:t>
            </a:r>
          </a:p>
          <a:p>
            <a:r>
              <a:rPr lang="en-US" sz="3600" dirty="0"/>
              <a:t>Not too easy to get an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B3F66-D58E-4A3F-8B07-32498A1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33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D28C-1746-448E-99E9-5A8E0CC1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14400"/>
            <a:ext cx="8991600" cy="1295400"/>
          </a:xfrm>
        </p:spPr>
        <p:txBody>
          <a:bodyPr/>
          <a:lstStyle/>
          <a:p>
            <a:r>
              <a:rPr lang="en-US" sz="4400" dirty="0"/>
              <a:t>Not Too Difficult to Pass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54708-48D3-4489-8DCF-2AFC6B4F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2743200" cy="2667000"/>
          </a:xfrm>
        </p:spPr>
        <p:txBody>
          <a:bodyPr/>
          <a:lstStyle/>
          <a:p>
            <a:r>
              <a:rPr lang="en-US" dirty="0"/>
              <a:t>Exams: 60%</a:t>
            </a:r>
          </a:p>
          <a:p>
            <a:r>
              <a:rPr lang="en-US" dirty="0"/>
              <a:t>Others: 40%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A1123-44CA-4C98-9CC1-E761984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2205D3-EB99-4956-B3A5-3912EE8BB0A4}"/>
              </a:ext>
            </a:extLst>
          </p:cNvPr>
          <p:cNvSpPr txBox="1">
            <a:spLocks/>
          </p:cNvSpPr>
          <p:nvPr/>
        </p:nvSpPr>
        <p:spPr bwMode="auto">
          <a:xfrm>
            <a:off x="3657600" y="2362200"/>
            <a:ext cx="152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60% </a:t>
            </a:r>
          </a:p>
          <a:p>
            <a:pPr marL="0" indent="0">
              <a:buNone/>
            </a:pPr>
            <a:r>
              <a:rPr lang="en-US" kern="0" dirty="0"/>
              <a:t>85%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532DD9-51BA-4E0C-AD1C-07CA43442F79}"/>
              </a:ext>
            </a:extLst>
          </p:cNvPr>
          <p:cNvSpPr txBox="1">
            <a:spLocks/>
          </p:cNvSpPr>
          <p:nvPr/>
        </p:nvSpPr>
        <p:spPr bwMode="auto">
          <a:xfrm>
            <a:off x="5029200" y="2362200"/>
            <a:ext cx="2895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0.6 * 0.6:   0.36</a:t>
            </a:r>
          </a:p>
          <a:p>
            <a:pPr marL="0" indent="0">
              <a:buNone/>
            </a:pPr>
            <a:r>
              <a:rPr lang="en-US" kern="0" dirty="0"/>
              <a:t>0.4 * 0.85: 0.34</a:t>
            </a:r>
          </a:p>
          <a:p>
            <a:pPr marL="0" indent="0">
              <a:buNone/>
            </a:pPr>
            <a:r>
              <a:rPr lang="en-US" kern="0" dirty="0"/>
              <a:t>Total:70% (0.7)</a:t>
            </a:r>
          </a:p>
          <a:p>
            <a:pPr marL="0" indent="0" algn="ctr">
              <a:buNone/>
            </a:pPr>
            <a:r>
              <a:rPr lang="en-US" kern="0" dirty="0"/>
              <a:t>Grade: C-</a:t>
            </a:r>
          </a:p>
        </p:txBody>
      </p:sp>
    </p:spTree>
    <p:extLst>
      <p:ext uri="{BB962C8B-B14F-4D97-AF65-F5344CB8AC3E}">
        <p14:creationId xmlns:p14="http://schemas.microsoft.com/office/powerpoint/2010/main" val="37379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993B-70A9-46F2-8003-BF5BC73E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Not Too Easy to Get an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47B6-E159-49D3-AB56-2AD62AE3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One tough problem on each exam!</a:t>
            </a:r>
          </a:p>
          <a:p>
            <a:pPr marL="0" indent="0" algn="ctr">
              <a:buNone/>
            </a:pPr>
            <a:r>
              <a:rPr lang="en-US" sz="3600" dirty="0"/>
              <a:t>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D4306-A5FC-47A0-B645-5639F68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6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1832-61F9-4D25-9A1F-1E3F7D3C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3000"/>
          </a:xfrm>
        </p:spPr>
        <p:txBody>
          <a:bodyPr/>
          <a:lstStyle/>
          <a:p>
            <a:r>
              <a:rPr lang="en-US" dirty="0"/>
              <a:t>University of Wisconsin - Platteville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563DD-438D-44D0-B460-03F5FE16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person standing in a room&#10;&#10;Description automatically generated">
            <a:extLst>
              <a:ext uri="{FF2B5EF4-FFF2-40B4-BE49-F238E27FC236}">
                <a16:creationId xmlns:a16="http://schemas.microsoft.com/office/drawing/2014/main" id="{68F35057-6F28-412D-91D8-40B95AF13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77200" cy="43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7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07AC-72CE-4EF7-BBCA-C9E578150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 Programming Experience?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374C-0303-4A30-BB24-9532416D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71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5440-0A47-4747-99C6-414A9022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2020: 30 DFW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B9FA-801E-45CA-8EEB-D2D92280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4569458-451F-44EC-8F59-90D56FF5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09145"/>
              </p:ext>
            </p:extLst>
          </p:nvPr>
        </p:nvGraphicFramePr>
        <p:xfrm>
          <a:off x="762000" y="2032000"/>
          <a:ext cx="762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125">
                  <a:extLst>
                    <a:ext uri="{9D8B030D-6E8A-4147-A177-3AD203B41FA5}">
                      <a16:colId xmlns:a16="http://schemas.microsoft.com/office/drawing/2014/main" val="1818764623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4164884277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37986296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64572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 Programming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# of</a:t>
                      </a:r>
                    </a:p>
                    <a:p>
                      <a:pPr algn="ctr"/>
                      <a:r>
                        <a:rPr lang="en-US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Students</a:t>
                      </a:r>
                    </a:p>
                    <a:p>
                      <a:pPr algn="ctr"/>
                      <a:r>
                        <a:rPr lang="en-US" dirty="0"/>
                        <a:t>(&lt; 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0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5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8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2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D5EE-D792-41C4-9552-63D9356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E8D05-A2E8-4099-9A0D-6F18038D2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975752"/>
              </p:ext>
            </p:extLst>
          </p:nvPr>
        </p:nvGraphicFramePr>
        <p:xfrm>
          <a:off x="568960" y="2275116"/>
          <a:ext cx="8006080" cy="260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80">
                  <a:extLst>
                    <a:ext uri="{9D8B030D-6E8A-4147-A177-3AD203B41FA5}">
                      <a16:colId xmlns:a16="http://schemas.microsoft.com/office/drawing/2014/main" val="3640590034"/>
                    </a:ext>
                  </a:extLst>
                </a:gridCol>
                <a:gridCol w="2661920">
                  <a:extLst>
                    <a:ext uri="{9D8B030D-6E8A-4147-A177-3AD203B41FA5}">
                      <a16:colId xmlns:a16="http://schemas.microsoft.com/office/drawing/2014/main" val="3158521344"/>
                    </a:ext>
                  </a:extLst>
                </a:gridCol>
                <a:gridCol w="3510280">
                  <a:extLst>
                    <a:ext uri="{9D8B030D-6E8A-4147-A177-3AD203B41FA5}">
                      <a16:colId xmlns:a16="http://schemas.microsoft.com/office/drawing/2014/main" val="1840831384"/>
                    </a:ext>
                  </a:extLst>
                </a:gridCol>
              </a:tblGrid>
              <a:tr h="433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Points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 Programming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54335"/>
                  </a:ext>
                </a:extLst>
              </a:tr>
              <a:tr h="433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82345"/>
                  </a:ext>
                </a:extLst>
              </a:tr>
              <a:tr h="433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33204"/>
                  </a:ext>
                </a:extLst>
              </a:tr>
              <a:tr h="433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58465"/>
                  </a:ext>
                </a:extLst>
              </a:tr>
              <a:tr h="433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3639"/>
                  </a:ext>
                </a:extLst>
              </a:tr>
              <a:tr h="433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40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B80EA4-244C-422D-BDB8-F416DC87A545}"/>
              </a:ext>
            </a:extLst>
          </p:cNvPr>
          <p:cNvSpPr txBox="1"/>
          <p:nvPr/>
        </p:nvSpPr>
        <p:spPr>
          <a:xfrm>
            <a:off x="3733800" y="968514"/>
            <a:ext cx="2137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18815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D5EE-D792-41C4-9552-63D9356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BE8D05-A2E8-4099-9A0D-6F18038D2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73395"/>
              </p:ext>
            </p:extLst>
          </p:nvPr>
        </p:nvGraphicFramePr>
        <p:xfrm>
          <a:off x="1513840" y="2819400"/>
          <a:ext cx="60299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216">
                  <a:extLst>
                    <a:ext uri="{9D8B030D-6E8A-4147-A177-3AD203B41FA5}">
                      <a16:colId xmlns:a16="http://schemas.microsoft.com/office/drawing/2014/main" val="3640590034"/>
                    </a:ext>
                  </a:extLst>
                </a:gridCol>
                <a:gridCol w="3960744">
                  <a:extLst>
                    <a:ext uri="{9D8B030D-6E8A-4147-A177-3AD203B41FA5}">
                      <a16:colId xmlns:a16="http://schemas.microsoft.com/office/drawing/2014/main" val="184083138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Course 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 of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5433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8234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332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584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B80EA4-244C-422D-BDB8-F416DC87A545}"/>
              </a:ext>
            </a:extLst>
          </p:cNvPr>
          <p:cNvSpPr txBox="1"/>
          <p:nvPr/>
        </p:nvSpPr>
        <p:spPr>
          <a:xfrm>
            <a:off x="1066800" y="685800"/>
            <a:ext cx="71256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Fall 2020</a:t>
            </a:r>
          </a:p>
          <a:p>
            <a:pPr algn="ctr"/>
            <a:r>
              <a:rPr lang="en-US" sz="4000" dirty="0"/>
              <a:t>Prior Programming Experience: 5</a:t>
            </a:r>
          </a:p>
          <a:p>
            <a:pPr algn="ctr"/>
            <a:r>
              <a:rPr lang="en-US" sz="3200" dirty="0"/>
              <a:t>8 Students</a:t>
            </a:r>
          </a:p>
        </p:txBody>
      </p:sp>
    </p:spTree>
    <p:extLst>
      <p:ext uri="{BB962C8B-B14F-4D97-AF65-F5344CB8AC3E}">
        <p14:creationId xmlns:p14="http://schemas.microsoft.com/office/powerpoint/2010/main" val="4132289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60F1-2FB9-4795-85CF-28DBE943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What Should 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BA78-1F37-49F7-83C5-0C227E33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7239000" cy="4191000"/>
          </a:xfrm>
        </p:spPr>
        <p:txBody>
          <a:bodyPr/>
          <a:lstStyle/>
          <a:p>
            <a:r>
              <a:rPr lang="en-US" dirty="0"/>
              <a:t>Take CS 22A (click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 this semester</a:t>
            </a:r>
          </a:p>
          <a:p>
            <a:pPr lvl="1"/>
            <a:r>
              <a:rPr lang="en-US" dirty="0"/>
              <a:t>Take CS 46A next semester</a:t>
            </a:r>
          </a:p>
          <a:p>
            <a:r>
              <a:rPr lang="en-US" dirty="0"/>
              <a:t>Take CS 46A this semester</a:t>
            </a:r>
          </a:p>
          <a:p>
            <a:pPr lvl="1"/>
            <a:r>
              <a:rPr lang="en-US" dirty="0"/>
              <a:t>Drop by Sept 15 </a:t>
            </a:r>
          </a:p>
          <a:p>
            <a:pPr lvl="1"/>
            <a:r>
              <a:rPr lang="en-US" dirty="0"/>
              <a:t>Take CS 46A again if failed</a:t>
            </a:r>
          </a:p>
          <a:p>
            <a:pPr lvl="1"/>
            <a:r>
              <a:rPr lang="en-US" dirty="0"/>
              <a:t>Take CS 46B next semester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5ECF4-7C9D-4CF2-9510-87057435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7E64-A70C-472D-837E-C405B8D9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066799"/>
          </a:xfrm>
        </p:spPr>
        <p:txBody>
          <a:bodyPr/>
          <a:lstStyle/>
          <a:p>
            <a:r>
              <a:rPr lang="en-US" dirty="0"/>
              <a:t>Taking CS 46A This Semester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A71DA-3434-4D0F-B160-1F0BFBFE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r>
              <a:rPr lang="en-US" dirty="0"/>
              <a:t>Good Luck!</a:t>
            </a:r>
          </a:p>
          <a:p>
            <a:endParaRPr lang="en-US" dirty="0"/>
          </a:p>
          <a:p>
            <a:r>
              <a:rPr lang="en-US" dirty="0"/>
              <a:t>Work Hard</a:t>
            </a:r>
          </a:p>
          <a:p>
            <a:r>
              <a:rPr lang="en-US" dirty="0"/>
              <a:t>Start Homework Early</a:t>
            </a:r>
          </a:p>
          <a:p>
            <a:r>
              <a:rPr lang="en-US" dirty="0"/>
              <a:t>Follow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A4E2B-FCF2-472C-B246-428C840F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E92D5-CEED-4E4D-86B1-1595A9F2DE6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 altLang="en-US" dirty="0"/>
              <a:t>Software: Programs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953000"/>
          </a:xfrm>
        </p:spPr>
        <p:txBody>
          <a:bodyPr/>
          <a:lstStyle/>
          <a:p>
            <a:r>
              <a:rPr lang="en-US" altLang="en-US" dirty="0"/>
              <a:t>What is a Computer Program?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u="sng" dirty="0"/>
              <a:t>A sequence of instructions and decisions.</a:t>
            </a:r>
          </a:p>
          <a:p>
            <a:pPr>
              <a:buFontTx/>
              <a:buNone/>
            </a:pPr>
            <a:endParaRPr lang="en-US" altLang="en-US" sz="1200" dirty="0"/>
          </a:p>
          <a:p>
            <a:r>
              <a:rPr lang="en-US" altLang="en-US" dirty="0"/>
              <a:t>What is Computer Programming?</a:t>
            </a:r>
          </a:p>
          <a:p>
            <a:pPr marL="0" indent="0">
              <a:buNone/>
            </a:pPr>
            <a:r>
              <a:rPr lang="en-US" altLang="en-US" sz="2400" dirty="0"/>
              <a:t>    </a:t>
            </a:r>
            <a:r>
              <a:rPr lang="en-US" altLang="en-US" sz="2400" u="sng" dirty="0"/>
              <a:t>The act of designing and implementing computer programs.</a:t>
            </a:r>
          </a:p>
          <a:p>
            <a:pPr marL="0" indent="0">
              <a:buNone/>
            </a:pPr>
            <a:endParaRPr lang="en-US" altLang="en-US" sz="2400" u="sng" dirty="0"/>
          </a:p>
          <a:p>
            <a:r>
              <a:rPr lang="en-US" altLang="en-US" dirty="0"/>
              <a:t>Computer Programming Languages</a:t>
            </a:r>
          </a:p>
          <a:p>
            <a:pPr marL="0" indent="0">
              <a:buNone/>
            </a:pPr>
            <a:r>
              <a:rPr lang="en-US" altLang="en-US" sz="2400" dirty="0"/>
              <a:t>     </a:t>
            </a:r>
            <a:r>
              <a:rPr lang="en-US" altLang="en-US" sz="2400" u="sng" dirty="0"/>
              <a:t>High Level Programming Language</a:t>
            </a:r>
          </a:p>
          <a:p>
            <a:pPr marL="0" indent="0">
              <a:buNone/>
            </a:pPr>
            <a:r>
              <a:rPr lang="en-US" altLang="en-US" sz="2400" dirty="0"/>
              <a:t>     </a:t>
            </a:r>
            <a:r>
              <a:rPr lang="en-US" altLang="en-US" sz="2400" u="sng" dirty="0"/>
              <a:t>Low Level Programming Language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32B8-9722-405D-B605-73BAB396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Steps of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16F8-2891-4E35-92B8-D13AC57C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Developing an algorithm (pseudocode)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source code (text files)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Compiling </a:t>
            </a:r>
          </a:p>
          <a:p>
            <a:pPr marL="914400" lvl="1" indent="-514350"/>
            <a:r>
              <a:rPr lang="en-US" dirty="0"/>
              <a:t>Converting high-level language code to low-level language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Running and debugging the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D1DA-8ED6-4662-92C2-7118C152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D3B3-EA7E-4C57-89B7-AD9D3C50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dirty="0"/>
              <a:t>Integrated Development Environment </a:t>
            </a:r>
            <a:br>
              <a:rPr lang="en-US" dirty="0"/>
            </a:br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E30-3C68-44BC-AD4C-2016AFEF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81200"/>
            <a:ext cx="7010400" cy="4114800"/>
          </a:xfrm>
        </p:spPr>
        <p:txBody>
          <a:bodyPr/>
          <a:lstStyle/>
          <a:p>
            <a:r>
              <a:rPr lang="en-US" dirty="0"/>
              <a:t>IDE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Creating source code (text files)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Compiling 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Debugging the program</a:t>
            </a:r>
          </a:p>
          <a:p>
            <a:r>
              <a:rPr lang="en-US" dirty="0"/>
              <a:t>BlueJ</a:t>
            </a:r>
          </a:p>
          <a:p>
            <a:pPr lvl="1"/>
            <a:r>
              <a:rPr lang="en-US" dirty="0"/>
              <a:t>NetBeans</a:t>
            </a:r>
          </a:p>
          <a:p>
            <a:pPr lvl="1"/>
            <a:r>
              <a:rPr lang="en-US" dirty="0"/>
              <a:t>Eclipse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9E7F1-AF23-4DE7-BE51-F29DE7A9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82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7AACF-BA82-4135-A3C2-9888531AB52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3600" dirty="0"/>
              <a:t>Low Level Programming Languages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/>
              <a:t>Machine Code</a:t>
            </a:r>
          </a:p>
          <a:p>
            <a:pPr marL="342900" lvl="1" indent="-342900" algn="ctr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10010110 00000000 10100101</a:t>
            </a:r>
          </a:p>
          <a:p>
            <a:pPr marL="342900" lvl="1" indent="-342900" algn="ctr">
              <a:lnSpc>
                <a:spcPct val="90000"/>
              </a:lnSpc>
              <a:buFontTx/>
              <a:buNone/>
            </a:pPr>
            <a:endParaRPr lang="en-US" altLang="en-US" sz="32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dirty="0"/>
              <a:t>Assembly Code</a:t>
            </a:r>
          </a:p>
          <a:p>
            <a:pPr marL="342900" lvl="1" indent="-342900" algn="ctr">
              <a:lnSpc>
                <a:spcPct val="90000"/>
              </a:lnSpc>
              <a:buFontTx/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   AX, Score</a:t>
            </a:r>
          </a:p>
        </p:txBody>
      </p:sp>
    </p:spTree>
    <p:extLst>
      <p:ext uri="{BB962C8B-B14F-4D97-AF65-F5344CB8AC3E}">
        <p14:creationId xmlns:p14="http://schemas.microsoft.com/office/powerpoint/2010/main" val="63121826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5EF9-1C76-41F6-85F2-7915C051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AVISTA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  <p:pic>
        <p:nvPicPr>
          <p:cNvPr id="6" name="Content Placeholder 5" descr="A picture containing aircraft&#10;&#10;Description automatically generated">
            <a:extLst>
              <a:ext uri="{FF2B5EF4-FFF2-40B4-BE49-F238E27FC236}">
                <a16:creationId xmlns:a16="http://schemas.microsoft.com/office/drawing/2014/main" id="{3CED0073-BF1E-46A2-B959-6EE10039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76400"/>
            <a:ext cx="5486400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8266-8335-466E-9013-08B06FCA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99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C2F6C-3DBE-4ED2-96FC-97E51EF4E33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sz="3600" dirty="0"/>
              <a:t>High Level Programming Languages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348" y="1600200"/>
            <a:ext cx="5852652" cy="4495800"/>
          </a:xfrm>
        </p:spPr>
        <p:txBody>
          <a:bodyPr/>
          <a:lstStyle/>
          <a:p>
            <a:pPr lvl="1" algn="ctr">
              <a:buFontTx/>
              <a:buNone/>
            </a:pPr>
            <a:r>
              <a:rPr lang="en-US" altLang="en-US" dirty="0"/>
              <a:t>C++, Java, Python . . .</a:t>
            </a:r>
          </a:p>
          <a:p>
            <a:pPr algn="ctr">
              <a:buFontTx/>
              <a:buNone/>
            </a:pPr>
            <a:r>
              <a:rPr lang="en-US" altLang="en-US" sz="2800" dirty="0"/>
              <a:t>English Like</a:t>
            </a:r>
          </a:p>
          <a:p>
            <a:pPr algn="ctr">
              <a:buFontTx/>
              <a:buNone/>
            </a:pPr>
            <a:r>
              <a:rPr lang="en-US" altLang="en-US" sz="2800" dirty="0"/>
              <a:t>Easy to Read and Write</a:t>
            </a:r>
          </a:p>
          <a:p>
            <a:pPr algn="ctr">
              <a:buFontTx/>
              <a:buNone/>
            </a:pPr>
            <a:r>
              <a:rPr lang="en-US" altLang="en-US" sz="2800" dirty="0"/>
              <a:t>(Compared with low level languages)</a:t>
            </a:r>
          </a:p>
          <a:p>
            <a:pPr algn="ctr">
              <a:buFontTx/>
              <a:buNone/>
            </a:pPr>
            <a:endParaRPr lang="en-US" altLang="en-US" sz="2800" dirty="0"/>
          </a:p>
          <a:p>
            <a:pPr algn="ctr">
              <a:buFontTx/>
              <a:buNone/>
            </a:pPr>
            <a:r>
              <a:rPr lang="en-US" altLang="en-US" sz="2800" dirty="0"/>
              <a:t>Java Code Example</a:t>
            </a:r>
          </a:p>
          <a:p>
            <a:pPr marL="342900" lvl="1" indent="-342900" algn="ctr">
              <a:lnSpc>
                <a:spcPct val="90000"/>
              </a:lnSpc>
              <a:buFontTx/>
              <a:buNone/>
            </a:pPr>
            <a:r>
              <a:rPr lang="en-US" altLang="en-US" dirty="0"/>
              <a:t>total = total + 3;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7AACF-BA82-4135-A3C2-9888531AB52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 sz="3600" dirty="0"/>
              <a:t>Semantics, Syntax, and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342900" lvl="1" indent="-342900" algn="ctr">
              <a:lnSpc>
                <a:spcPct val="90000"/>
              </a:lnSpc>
              <a:buFontTx/>
              <a:buNone/>
            </a:pPr>
            <a:r>
              <a:rPr lang="en-US" altLang="en-US" dirty="0"/>
              <a:t>Semantics: The meaning of the statement</a:t>
            </a:r>
          </a:p>
          <a:p>
            <a:pPr marL="342900" lvl="1" indent="-342900" algn="ctr">
              <a:lnSpc>
                <a:spcPct val="90000"/>
              </a:lnSpc>
              <a:buFontTx/>
              <a:buNone/>
            </a:pPr>
            <a:r>
              <a:rPr lang="en-US" altLang="en-US" dirty="0"/>
              <a:t>total = total + 3;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 dirty="0"/>
              <a:t>Syntax: Language grammar</a:t>
            </a:r>
          </a:p>
          <a:p>
            <a:pPr marL="342900" lvl="1" indent="-342900" algn="ctr">
              <a:lnSpc>
                <a:spcPct val="90000"/>
              </a:lnSpc>
              <a:buNone/>
            </a:pPr>
            <a:r>
              <a:rPr lang="en-US" altLang="en-US" dirty="0"/>
              <a:t>total = total + 3 </a:t>
            </a:r>
          </a:p>
          <a:p>
            <a:pPr marL="342900" lvl="1" indent="-342900" algn="ctr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 dirty="0"/>
              <a:t>Style: Code Format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en-US" sz="2800" dirty="0"/>
              <a:t>total=total+3;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64468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19B9-3F55-4B2F-88FB-C5DD358A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02" y="360829"/>
            <a:ext cx="7772400" cy="1315571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1F92-D704-4719-859F-42374957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81200"/>
            <a:ext cx="7467600" cy="3581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FirstWeekAttendance</a:t>
            </a:r>
            <a:endParaRPr lang="en-US" dirty="0"/>
          </a:p>
          <a:p>
            <a:pPr marL="914400" lvl="1" indent="-514350"/>
            <a:r>
              <a:rPr lang="en-US" dirty="0"/>
              <a:t>Required</a:t>
            </a:r>
          </a:p>
          <a:p>
            <a:pPr marL="914400" lvl="1" indent="-514350"/>
            <a:r>
              <a:rPr lang="en-US" dirty="0"/>
              <a:t>You might be dropped out if not completed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iClicker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Lesson01 Pre-class work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474F2-84D2-4486-AFA2-72DE1A94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0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C045-DE1A-44FA-868C-DBC2FBE10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0DF55-B443-4108-B153-F3700C853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7F3A-13A3-44E8-8A32-786E4F0C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E0FE4-FC8C-443A-923E-088C3CD1006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447800"/>
          </a:xfrm>
        </p:spPr>
        <p:txBody>
          <a:bodyPr/>
          <a:lstStyle/>
          <a:p>
            <a:r>
              <a:rPr lang="en-US" altLang="en-US" dirty="0"/>
              <a:t>Supplemental Instruction Leaders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7162800" cy="40510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Mathew Chan</a:t>
            </a:r>
          </a:p>
          <a:p>
            <a:pPr>
              <a:lnSpc>
                <a:spcPct val="90000"/>
              </a:lnSpc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Nachiketh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Mamidi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Attending our classes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Holding SI sessions every week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SJSU Peer Connection</a:t>
            </a:r>
          </a:p>
        </p:txBody>
      </p:sp>
    </p:spTree>
    <p:extLst>
      <p:ext uri="{BB962C8B-B14F-4D97-AF65-F5344CB8AC3E}">
        <p14:creationId xmlns:p14="http://schemas.microsoft.com/office/powerpoint/2010/main" val="26443675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E0FE4-FC8C-443A-923E-088C3CD1006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79205"/>
          </a:xfrm>
        </p:spPr>
        <p:txBody>
          <a:bodyPr/>
          <a:lstStyle/>
          <a:p>
            <a:r>
              <a:rPr lang="en-US" altLang="en-US" dirty="0"/>
              <a:t>Student Lab Instructors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0510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dirty="0"/>
              <a:t>Lab 11:  7:30AM - 10:15AM, </a:t>
            </a:r>
            <a:r>
              <a:rPr lang="en-US" altLang="en-US" dirty="0"/>
              <a:t>Viola Yasuda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Lab 12: 11:00AM - 1:45PM, An-</a:t>
            </a:r>
            <a:r>
              <a:rPr lang="en-US" altLang="en-US" dirty="0" err="1"/>
              <a:t>Chieh</a:t>
            </a:r>
            <a:r>
              <a:rPr lang="en-US" altLang="en-US" dirty="0"/>
              <a:t> Cheng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Lab 13: 2:00PM - 4:45PM, Pranav </a:t>
            </a:r>
            <a:r>
              <a:rPr lang="en-US" altLang="en-US" dirty="0" err="1"/>
              <a:t>Ghaskadbi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Lab 14: 7:30AM - 10:15AM, Tanisha </a:t>
            </a:r>
            <a:r>
              <a:rPr lang="en-US" altLang="en-US" dirty="0" err="1"/>
              <a:t>Damle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dirty="0"/>
              <a:t>Lab 15: </a:t>
            </a:r>
            <a:r>
              <a:rPr lang="en-US" altLang="en-US" dirty="0"/>
              <a:t>11:00AM - 1:45PM</a:t>
            </a:r>
            <a:r>
              <a:rPr lang="en-US" dirty="0"/>
              <a:t>, </a:t>
            </a:r>
            <a:r>
              <a:rPr lang="en-US" altLang="en-US" dirty="0" err="1"/>
              <a:t>Manomaysubban</a:t>
            </a:r>
            <a:r>
              <a:rPr lang="en-US" altLang="en-US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                                              Narasimha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Lab 16: 2:00PM - 4:45PM, </a:t>
            </a:r>
            <a:r>
              <a:rPr lang="en-US" altLang="en-US" dirty="0" err="1"/>
              <a:t>Bhagyesh</a:t>
            </a:r>
            <a:r>
              <a:rPr lang="en-US" altLang="en-US" dirty="0"/>
              <a:t> Rathi</a:t>
            </a:r>
          </a:p>
        </p:txBody>
      </p:sp>
    </p:spTree>
    <p:extLst>
      <p:ext uri="{BB962C8B-B14F-4D97-AF65-F5344CB8AC3E}">
        <p14:creationId xmlns:p14="http://schemas.microsoft.com/office/powerpoint/2010/main" val="14097976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97E-256C-4E00-A286-D33ED405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Graders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F896-2F6B-46AF-A6D6-5F2852E5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391400" cy="3429000"/>
          </a:xfrm>
        </p:spPr>
        <p:txBody>
          <a:bodyPr/>
          <a:lstStyle/>
          <a:p>
            <a:pPr algn="ctr"/>
            <a:r>
              <a:rPr lang="en-US" dirty="0"/>
              <a:t>Dao </a:t>
            </a:r>
            <a:r>
              <a:rPr lang="en-US" dirty="0" err="1"/>
              <a:t>Seckar</a:t>
            </a:r>
            <a:endParaRPr lang="en-US" dirty="0"/>
          </a:p>
          <a:p>
            <a:pPr algn="ctr"/>
            <a:r>
              <a:rPr lang="en-US" dirty="0" err="1"/>
              <a:t>Cuong</a:t>
            </a:r>
            <a:r>
              <a:rPr lang="en-US" dirty="0"/>
              <a:t> Pham</a:t>
            </a:r>
          </a:p>
          <a:p>
            <a:pPr algn="ctr"/>
            <a:r>
              <a:rPr lang="en-US" dirty="0"/>
              <a:t>Khushi Chandra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Participation exercises </a:t>
            </a:r>
          </a:p>
          <a:p>
            <a:pPr algn="ctr"/>
            <a:r>
              <a:rPr lang="en-US" dirty="0"/>
              <a:t>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DA6E-8D2F-414B-9F6E-5A141BDB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0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3797-07A1-45E4-BA78-2E67156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Tutors (CSSL)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CC52-DEA0-4B90-A9AD-D365737A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services provided by the department</a:t>
            </a:r>
          </a:p>
          <a:p>
            <a:r>
              <a:rPr lang="en-US" dirty="0"/>
              <a:t>Starting in week 3</a:t>
            </a:r>
          </a:p>
          <a:p>
            <a:r>
              <a:rPr lang="en-US" dirty="0"/>
              <a:t>Computer Science Study Lab</a:t>
            </a:r>
          </a:p>
          <a:p>
            <a:pPr lvl="1"/>
            <a:r>
              <a:rPr lang="en-US" dirty="0"/>
              <a:t>Click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C47A-461C-49BE-A3B3-8927D9CC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Basic skills and concepts of computer programming</a:t>
            </a:r>
            <a:r>
              <a:rPr lang="en-US" sz="2800" dirty="0"/>
              <a:t> in an object-oriented approach using Java. Classes, methods and argument passing, control structures, iteration. Basic graphical user interface programming. Problem solving, class discovery and stepwise refinement. Programming and documentation style. Weekly hands-on activity.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46627</TotalTime>
  <Words>1545</Words>
  <Application>Microsoft Office PowerPoint</Application>
  <PresentationFormat>On-screen Show (4:3)</PresentationFormat>
  <Paragraphs>402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Calibri</vt:lpstr>
      <vt:lpstr>Courier New</vt:lpstr>
      <vt:lpstr>Times New Roman</vt:lpstr>
      <vt:lpstr>Default Design</vt:lpstr>
      <vt:lpstr>SJSU CS 46A Introduction to Programming</vt:lpstr>
      <vt:lpstr>Instructor</vt:lpstr>
      <vt:lpstr>University of Wisconsin - Platteville</vt:lpstr>
      <vt:lpstr>AVISTA (Link)</vt:lpstr>
      <vt:lpstr>Supplemental Instruction Leaders</vt:lpstr>
      <vt:lpstr>Student Lab Instructors</vt:lpstr>
      <vt:lpstr>Graders</vt:lpstr>
      <vt:lpstr>Student Tutors (CSSL)</vt:lpstr>
      <vt:lpstr>Course Description</vt:lpstr>
      <vt:lpstr>Course Description</vt:lpstr>
      <vt:lpstr>Course Description</vt:lpstr>
      <vt:lpstr>Students Learning Outcomes</vt:lpstr>
      <vt:lpstr>Canvas</vt:lpstr>
      <vt:lpstr>Textbook</vt:lpstr>
      <vt:lpstr>Pre-Class Work</vt:lpstr>
      <vt:lpstr>In-Class iClicker Questions (5%)</vt:lpstr>
      <vt:lpstr>Participation Exercises (5%)</vt:lpstr>
      <vt:lpstr>Weekly Labs (10%)</vt:lpstr>
      <vt:lpstr>Weekly Homework (20%)</vt:lpstr>
      <vt:lpstr>Exams (60%)</vt:lpstr>
      <vt:lpstr>Course Work</vt:lpstr>
      <vt:lpstr>Grading</vt:lpstr>
      <vt:lpstr>Due Time and Grace Time</vt:lpstr>
      <vt:lpstr>Course Mechanics</vt:lpstr>
      <vt:lpstr>CS 46A (CS I at SJSU)</vt:lpstr>
      <vt:lpstr>Qi’s First Five Semesters at SJSU</vt:lpstr>
      <vt:lpstr>Qi’s Goal for CS 46A</vt:lpstr>
      <vt:lpstr>Not Too Difficult to Pass</vt:lpstr>
      <vt:lpstr>Not Too Easy to Get an A</vt:lpstr>
      <vt:lpstr>Prior Programming Experience?</vt:lpstr>
      <vt:lpstr>Fall 2020: 30 DFW Students</vt:lpstr>
      <vt:lpstr>PowerPoint Presentation</vt:lpstr>
      <vt:lpstr>PowerPoint Presentation</vt:lpstr>
      <vt:lpstr>What Should I Do?</vt:lpstr>
      <vt:lpstr>Taking CS 46A This Semester</vt:lpstr>
      <vt:lpstr>Software: Programs</vt:lpstr>
      <vt:lpstr>Steps of Computer Programming</vt:lpstr>
      <vt:lpstr>Integrated Development Environment  IDE</vt:lpstr>
      <vt:lpstr>Low Level Programming Languages</vt:lpstr>
      <vt:lpstr>High Level Programming Languages</vt:lpstr>
      <vt:lpstr>Semantics, Syntax, and Style</vt:lpstr>
      <vt:lpstr>Tasks</vt:lpstr>
      <vt:lpstr>Questions?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339</cp:revision>
  <dcterms:created xsi:type="dcterms:W3CDTF">2005-01-15T22:45:09Z</dcterms:created>
  <dcterms:modified xsi:type="dcterms:W3CDTF">2022-08-23T16:18:45Z</dcterms:modified>
</cp:coreProperties>
</file>