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sldIdLst>
    <p:sldId id="344" r:id="rId2"/>
    <p:sldId id="403" r:id="rId3"/>
    <p:sldId id="410" r:id="rId4"/>
    <p:sldId id="256" r:id="rId5"/>
    <p:sldId id="373" r:id="rId6"/>
    <p:sldId id="278" r:id="rId7"/>
    <p:sldId id="368" r:id="rId8"/>
    <p:sldId id="369" r:id="rId9"/>
    <p:sldId id="295" r:id="rId10"/>
    <p:sldId id="408" r:id="rId11"/>
    <p:sldId id="409" r:id="rId12"/>
    <p:sldId id="358" r:id="rId13"/>
    <p:sldId id="392" r:id="rId14"/>
    <p:sldId id="391" r:id="rId15"/>
    <p:sldId id="293" r:id="rId16"/>
    <p:sldId id="353" r:id="rId17"/>
    <p:sldId id="354" r:id="rId18"/>
    <p:sldId id="405" r:id="rId19"/>
    <p:sldId id="300" r:id="rId20"/>
    <p:sldId id="385" r:id="rId21"/>
    <p:sldId id="367" r:id="rId22"/>
    <p:sldId id="360" r:id="rId23"/>
    <p:sldId id="387" r:id="rId24"/>
    <p:sldId id="411" r:id="rId25"/>
    <p:sldId id="363" r:id="rId26"/>
    <p:sldId id="380" r:id="rId27"/>
    <p:sldId id="398" r:id="rId28"/>
    <p:sldId id="399" r:id="rId29"/>
    <p:sldId id="381" r:id="rId30"/>
    <p:sldId id="412" r:id="rId31"/>
    <p:sldId id="382" r:id="rId32"/>
    <p:sldId id="362" r:id="rId33"/>
    <p:sldId id="384" r:id="rId34"/>
    <p:sldId id="389" r:id="rId35"/>
    <p:sldId id="383" r:id="rId36"/>
    <p:sldId id="361" r:id="rId37"/>
    <p:sldId id="393" r:id="rId38"/>
    <p:sldId id="406" r:id="rId39"/>
    <p:sldId id="397" r:id="rId40"/>
    <p:sldId id="352" r:id="rId41"/>
    <p:sldId id="404" r:id="rId42"/>
    <p:sldId id="375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3659" autoAdjust="0"/>
  </p:normalViewPr>
  <p:slideViewPr>
    <p:cSldViewPr>
      <p:cViewPr varScale="1">
        <p:scale>
          <a:sx n="70" d="100"/>
          <a:sy n="70" d="100"/>
        </p:scale>
        <p:origin x="125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4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1</a:t>
            </a:r>
          </a:p>
          <a:p>
            <a:r>
              <a:rPr lang="en-US" dirty="0"/>
              <a:t>If You Feel the Pace Is Too Fast</a:t>
            </a:r>
            <a:r>
              <a:rPr lang="en-US" altLang="en-US" dirty="0"/>
              <a:t>.7, 2.1 &amp; 2.2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Canvas class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89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values of dx and dy?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3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values of dx and dy?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5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1.2 The Anatomy of a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2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DC0D876-9564-450F-BA38-7ED335B2B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5E95E4-4C61-416B-B617-81AC684DCAA3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0F02CAE-BBD8-483F-9293-54B82EE49B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DB17274-6A00-4CBB-A190-B8243D280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361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DC0D876-9564-450F-BA38-7ED335B2B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5E95E4-4C61-416B-B617-81AC684DCAA3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0F02CAE-BBD8-483F-9293-54B82EE49B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DB17274-6A00-4CBB-A190-B8243D280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382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DC0D876-9564-450F-BA38-7ED335B2B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5E95E4-4C61-416B-B617-81AC684DCAA3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0F02CAE-BBD8-483F-9293-54B82EE49B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DB17274-6A00-4CBB-A190-B8243D280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891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Redwood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9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behavior: data,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72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6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Canvas class and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1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check.it/files/2006141625ehuvodekad6ep2jntsrsjqub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check.it/files/20061421251nrgj4uxjzbbyqoiyed3ex6k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57400"/>
            <a:ext cx="74676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Lesson02_student.zip</a:t>
            </a:r>
          </a:p>
          <a:p>
            <a:r>
              <a:rPr lang="en-US" dirty="0"/>
              <a:t>Unzip it</a:t>
            </a:r>
          </a:p>
          <a:p>
            <a:r>
              <a:rPr lang="en-US" dirty="0"/>
              <a:t>Join our class on iClicker after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D250-FBC4-438A-B9D4-FED1421C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"/>
            <a:ext cx="7772400" cy="5867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num2, sum;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double average;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num1 = 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num2 = 5;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sum = num1 +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average = sum / 2.0;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System.out.println("Average: " + </a:t>
            </a:r>
            <a:r>
              <a:rPr lang="en-US" altLang="en-US" sz="2000" dirty="0">
                <a:latin typeface="Courier New" panose="02070309020205020404" pitchFamily="49" charset="0"/>
              </a:rPr>
              <a:t>average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num1 = 9;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num2 = 8;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sum = num1 +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double average = sum / 2.0;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System.out.println("Average: " + </a:t>
            </a:r>
            <a:r>
              <a:rPr lang="en-US" altLang="en-US" sz="2000" dirty="0">
                <a:latin typeface="Courier New" panose="02070309020205020404" pitchFamily="49" charset="0"/>
              </a:rPr>
              <a:t>average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17DB5-1434-4AE2-8FE2-7E0F63BB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0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D250-FBC4-438A-B9D4-FED1421C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"/>
            <a:ext cx="7772400" cy="5867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num2, sum;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double average;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num1 = 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num2 = 5;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sum = num1 +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average = sum / 2.0;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System.out.println("Average: " + </a:t>
            </a:r>
            <a:r>
              <a:rPr lang="en-US" altLang="en-US" sz="2000" dirty="0">
                <a:latin typeface="Courier New" panose="02070309020205020404" pitchFamily="49" charset="0"/>
              </a:rPr>
              <a:t>average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num1 = 9;	// int num1 = 9;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num2 = 8;	// </a:t>
            </a:r>
            <a:r>
              <a:rPr lang="en-US" altLang="en-US" sz="2000" b="1" dirty="0"/>
              <a:t>Do not declare a variable twice!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sum = num1 + num2;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average = sum / 2.0;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System.out.println("Average: " + </a:t>
            </a:r>
            <a:r>
              <a:rPr lang="en-US" altLang="en-US" sz="2000" dirty="0">
                <a:latin typeface="Courier New" panose="02070309020205020404" pitchFamily="49" charset="0"/>
              </a:rPr>
              <a:t>average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17DB5-1434-4AE2-8FE2-7E0F63BB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5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Style: Meaningful 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24000"/>
            <a:ext cx="52578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score;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Yes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No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double average  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Yes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double a;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No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4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Style: Camel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1371600"/>
            <a:ext cx="5486400" cy="38862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courseGrade; 		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Yes</a:t>
            </a:r>
          </a:p>
          <a:p>
            <a:pPr>
              <a:lnSpc>
                <a:spcPct val="80000"/>
              </a:lnSpc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</a:t>
            </a:r>
            <a:r>
              <a:rPr lang="en-US" altLang="en-US" sz="2400" dirty="0" err="1">
                <a:latin typeface="Courier New" panose="02070309020205020404" pitchFamily="49" charset="0"/>
              </a:rPr>
              <a:t>myCourseGrade</a:t>
            </a:r>
            <a:r>
              <a:rPr lang="en-US" altLang="en-US" sz="2400" dirty="0">
                <a:latin typeface="Courier New" panose="02070309020205020404" pitchFamily="49" charset="0"/>
              </a:rPr>
              <a:t>; 	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Yes</a:t>
            </a:r>
          </a:p>
          <a:p>
            <a:pPr>
              <a:lnSpc>
                <a:spcPct val="80000"/>
              </a:lnSpc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CourseGrade; 	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No</a:t>
            </a:r>
          </a:p>
          <a:p>
            <a:pPr>
              <a:lnSpc>
                <a:spcPct val="80000"/>
              </a:lnSpc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grade;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Style: 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1600200"/>
            <a:ext cx="4876800" cy="4038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num1 = 4;	 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Yes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num1=4;    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No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count, total;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Yes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count,total	;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2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856"/>
            <a:ext cx="7772400" cy="1385944"/>
          </a:xfrm>
        </p:spPr>
        <p:txBody>
          <a:bodyPr/>
          <a:lstStyle/>
          <a:p>
            <a:r>
              <a:rPr lang="en-US" dirty="0"/>
              <a:t>Algorithm and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052944"/>
          </a:xfrm>
        </p:spPr>
        <p:txBody>
          <a:bodyPr/>
          <a:lstStyle/>
          <a:p>
            <a:r>
              <a:rPr lang="en-US" sz="2800" dirty="0"/>
              <a:t>An algorithm for solving a problem is a sequence of steps that is unambiguous, executable, and terminating.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Pseudocode is an informal description of a sequence of steps for solving a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6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E75E-14F6-49FD-ADEF-178941A4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290456"/>
            <a:ext cx="7772400" cy="1462144"/>
          </a:xfrm>
        </p:spPr>
        <p:txBody>
          <a:bodyPr/>
          <a:lstStyle/>
          <a:p>
            <a:r>
              <a:rPr lang="en-US" sz="3600" dirty="0"/>
              <a:t>Pseudocode for Loading a  Picture and Displaying its Location and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6A92-0F2F-4166-9DB3-3552CABC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Construct an object of class Picture to load the picture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Activate a method on the object to display the picture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Call methods on the project to show the location of the picture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Call methods on the project to show the size of the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44F6F-590B-46C4-B3F3-7D4E39A8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8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52400"/>
            <a:ext cx="8763000" cy="838200"/>
          </a:xfrm>
        </p:spPr>
        <p:txBody>
          <a:bodyPr/>
          <a:lstStyle/>
          <a:p>
            <a:r>
              <a:rPr lang="en-US" dirty="0"/>
              <a:t>Write Code According to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43000"/>
            <a:ext cx="76962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// Step 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Picture pic = new Picture("redwood.png");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// Step 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pic.draw();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// Step 3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System.out.println("X-coordinate: " + pic.getX());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System.out.println("Y-coordinate: " + pic.getY());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// Step 4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System.out.println("Width : " + pic.getWidth());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System.out.println("Height: " + pic.getHeight());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7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52400"/>
            <a:ext cx="8763000" cy="838200"/>
          </a:xfrm>
        </p:spPr>
        <p:txBody>
          <a:bodyPr/>
          <a:lstStyle/>
          <a:p>
            <a:r>
              <a:rPr lang="en-US" dirty="0"/>
              <a:t>Loading a Different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43000"/>
            <a:ext cx="76962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// Step 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Picture pic = new Picture("dogcat.png");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// Step 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pic.draw();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// Step 3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System.out.println("X-coordinate: " + pic.getX());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System.out.println("Y-coordinate: " + pic.getY());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// Step 4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System.out.println("Width : " + pic.getWidth());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System.out.println("Height: " + pic.getHeight());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87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371600"/>
          </a:xfrm>
        </p:spPr>
        <p:txBody>
          <a:bodyPr/>
          <a:lstStyle/>
          <a:p>
            <a:r>
              <a:rPr lang="en-US" dirty="0"/>
              <a:t>Classes, Objects,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3962400"/>
          </a:xfrm>
        </p:spPr>
        <p:txBody>
          <a:bodyPr/>
          <a:lstStyle/>
          <a:p>
            <a:r>
              <a:rPr lang="en-US" sz="2800" dirty="0"/>
              <a:t>A class describes a set of objects with the same behavior. </a:t>
            </a:r>
          </a:p>
          <a:p>
            <a:endParaRPr lang="en-US" sz="2800" dirty="0"/>
          </a:p>
          <a:p>
            <a:r>
              <a:rPr lang="en-US" sz="2800" dirty="0"/>
              <a:t>Objects are entities in your program that you manipulate by calling methods.</a:t>
            </a:r>
          </a:p>
          <a:p>
            <a:endParaRPr lang="en-US" sz="2800" dirty="0"/>
          </a:p>
          <a:p>
            <a:r>
              <a:rPr lang="en-US" sz="2800" dirty="0"/>
              <a:t>A method is a sequence of instructions that accesses the data of an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6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4AE4-2C84-4A67-8B0A-C1C4EABF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/>
              <a:t>Your Scores in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AEFB-D49F-4A4B-994D-3D659093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676400"/>
            <a:ext cx="6400800" cy="4191000"/>
          </a:xfrm>
        </p:spPr>
        <p:txBody>
          <a:bodyPr/>
          <a:lstStyle/>
          <a:p>
            <a:r>
              <a:rPr lang="en-US" dirty="0" err="1"/>
              <a:t>FirstWeekAttendance</a:t>
            </a:r>
            <a:endParaRPr lang="en-US" dirty="0"/>
          </a:p>
          <a:p>
            <a:pPr lvl="1"/>
            <a:r>
              <a:rPr lang="en-US" dirty="0"/>
              <a:t>Required</a:t>
            </a:r>
          </a:p>
          <a:p>
            <a:r>
              <a:rPr lang="en-US" dirty="0"/>
              <a:t>iClicker 08/25</a:t>
            </a:r>
          </a:p>
          <a:p>
            <a:pPr lvl="1"/>
            <a:r>
              <a:rPr lang="en-US" dirty="0"/>
              <a:t>Will be dropped</a:t>
            </a:r>
          </a:p>
          <a:p>
            <a:r>
              <a:rPr lang="en-US" dirty="0"/>
              <a:t>Lab01</a:t>
            </a:r>
          </a:p>
          <a:p>
            <a:pPr lvl="1"/>
            <a:r>
              <a:rPr lang="en-US" dirty="0"/>
              <a:t>The lowest lab score will be dropped</a:t>
            </a:r>
          </a:p>
          <a:p>
            <a:r>
              <a:rPr lang="en-US" dirty="0"/>
              <a:t>Don’t worry about iClicker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9EF3E-46FA-4B3F-8629-74C7A439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71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EE8B-1154-4D6E-96CE-1474B15C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Objects?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D31B-F316-446F-A9C5-E8B364CF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object</a:t>
            </a:r>
          </a:p>
          <a:p>
            <a:pPr marL="914400" lvl="1" indent="-514350"/>
            <a:r>
              <a:rPr lang="en-US" sz="2400" dirty="0"/>
              <a:t>Magic 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pPr marL="914400" lvl="1" indent="-51435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Picture pic = new Picture("redwood.png");</a:t>
            </a:r>
          </a:p>
          <a:p>
            <a:pPr marL="914400" lvl="1" indent="-514350"/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(activate) methods on the object</a:t>
            </a:r>
          </a:p>
          <a:p>
            <a:pPr lvl="1"/>
            <a:r>
              <a:rPr lang="en-US" sz="2400" dirty="0"/>
              <a:t>Parameter list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pic.draw();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872B4-17E5-4682-B00C-3885450A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r>
              <a:rPr lang="en-US" dirty="0"/>
              <a:t>System.out is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System.out.print("The sum of 1 + 2 + 3 is 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System.out.print(1 + 2 + 3)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System.out.println(".");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System.out.println("X-coordinate: " + pic.getX());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System.out.println("Y-coordinate: " + pic.getY());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8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/>
              <a:t>Project Redwood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0668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// Create an object of class Picture and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// assign it to a variable pic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Picture pic = new Picture("redwood.png");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// Call method draw()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pic.draw();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// Call methods getX() and getY()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System.out.println("X-coordinate: " + pic.getX());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System.out.println("Y-coordinate: " + pic.getY());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// Call methods getWidth() and getHeight()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System.out.println("Width : " + pic.getWidth());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System.out.println("Height: " + pic.getHeight());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63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A1DEE-9BFD-4C30-995B-B4EFA49F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A2062-D5BA-470F-86BD-27A39B55728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F0B47C-0E5F-4137-89A2-38B5856977E7}"/>
              </a:ext>
            </a:extLst>
          </p:cNvPr>
          <p:cNvCxnSpPr/>
          <p:nvPr/>
        </p:nvCxnSpPr>
        <p:spPr bwMode="auto">
          <a:xfrm>
            <a:off x="533400" y="1600200"/>
            <a:ext cx="807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C685AC-F6D8-4404-978A-7177C39A650D}"/>
              </a:ext>
            </a:extLst>
          </p:cNvPr>
          <p:cNvCxnSpPr/>
          <p:nvPr/>
        </p:nvCxnSpPr>
        <p:spPr bwMode="auto">
          <a:xfrm>
            <a:off x="1828800" y="533400"/>
            <a:ext cx="0" cy="5638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7" descr="A picture containing tree, outdoor, plant, forest&#10;&#10;Description automatically generated">
            <a:extLst>
              <a:ext uri="{FF2B5EF4-FFF2-40B4-BE49-F238E27FC236}">
                <a16:creationId xmlns:a16="http://schemas.microsoft.com/office/drawing/2014/main" id="{606890B6-AAFF-4905-BEBF-C6B478E1D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1231794" cy="18384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0C8548-820C-4663-B9C6-3DE519281B9C}"/>
              </a:ext>
            </a:extLst>
          </p:cNvPr>
          <p:cNvSpPr txBox="1"/>
          <p:nvPr/>
        </p:nvSpPr>
        <p:spPr>
          <a:xfrm>
            <a:off x="649593" y="1185446"/>
            <a:ext cx="842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-50                                                100                               200                              300               </a:t>
            </a:r>
            <a:r>
              <a:rPr lang="en-US" dirty="0"/>
              <a:t>X</a:t>
            </a:r>
            <a:r>
              <a:rPr lang="en-US" sz="1600" dirty="0"/>
              <a:t>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6C210-1F2A-4828-8BF6-1D8EC5E826A0}"/>
              </a:ext>
            </a:extLst>
          </p:cNvPr>
          <p:cNvSpPr txBox="1"/>
          <p:nvPr/>
        </p:nvSpPr>
        <p:spPr>
          <a:xfrm>
            <a:off x="1295402" y="533400"/>
            <a:ext cx="60959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-50  </a:t>
            </a:r>
          </a:p>
          <a:p>
            <a:r>
              <a:rPr lang="en-US" sz="1600" dirty="0"/>
              <a:t>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100                           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200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AA841-2D76-4AAB-B18F-ED4F5FD314C0}"/>
              </a:ext>
            </a:extLst>
          </p:cNvPr>
          <p:cNvSpPr txBox="1"/>
          <p:nvPr/>
        </p:nvSpPr>
        <p:spPr>
          <a:xfrm>
            <a:off x="2577485" y="6096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6C892D-FB50-4B57-BCD5-37B9ADD31345}"/>
              </a:ext>
            </a:extLst>
          </p:cNvPr>
          <p:cNvCxnSpPr/>
          <p:nvPr/>
        </p:nvCxnSpPr>
        <p:spPr bwMode="auto">
          <a:xfrm flipH="1">
            <a:off x="1828800" y="990600"/>
            <a:ext cx="67248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6136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914400"/>
          </a:xfrm>
        </p:spPr>
        <p:txBody>
          <a:bodyPr/>
          <a:lstStyle/>
          <a:p>
            <a:r>
              <a:rPr lang="en-US" dirty="0"/>
              <a:t>The (x, y) Coordinates of a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Picture pic = new Picture("redwood.png");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pic.draw();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Default position (0, 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System.out.println("X-coordinate: " + pic.getX());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System.out.println("Y-coordinate: " + pic.getY());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The output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X-coordinate: 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Y-coordinate: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5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DA6F-BA98-43C0-8D9F-CFA5A452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Method translate():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3406F-DC37-4ED5-8FE9-5CDA45E0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Moves this picture and re-draws it.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Two parameters: dx and dy (special variables)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    dx the amount by which to move in x-direction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    dy the amount by which to move in y-direction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translate(double dx, double dy)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Both dx and dy could be expressions and will be evaluated before the method is being executed.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Both dx and dy could be positive, negative, or zero.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Will the method change the size of the picture?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468A4-240C-49DD-ADB3-AC3A312A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/>
              <a:t>Moving from (0, 0) to (50, -40)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Picture pic = new Picture("redwood.png");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pic.draw();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Default position (0, 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System.out.println("X-coordinate: " + pic.getX());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System.out.println("Y-coordinate: " + pic.getY());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pic.translate(50, -40);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Position after calling translate: (50, -40)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System.out.println("X-coordinate: " + pic.getX());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System.out.println("Y-coordinate: " + pic.getY());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Picture pic = new Picture("redwood.png");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Assume the picture is not at the origin (0,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Which statement moves pic from its current position back to the origin (0, 0)?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pic.translate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0);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pic.translate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(-pic.getX(), -pic.getY());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pic.translate(pic.getX(), pic.getY());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9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DA6F-BA98-43C0-8D9F-CFA5A452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Moving Back to (0,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3406F-DC37-4ED5-8FE9-5CDA45E0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71600"/>
            <a:ext cx="74676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Picture pic = new Picture("redwood.png");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position before calling translate()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    pic.getX()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    pic.getY()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pic.translate(-pic.getX(), -pic.getY());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position after calling translate()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    pic.getX() + (- pic.getX()): 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    pic.getY() + (- pic.getY()): 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468A4-240C-49DD-ADB3-AC3A312A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Picture pic = new Picture("redwood.png");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Assume the picture is not at the origin (0,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Which statement moves pic from its current position to (100, 200)?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pic.translate(100, 200);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pic.translate(pic.getX() + 100, pic.getY() + 200);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pic.translate(pic.getX() - 100, pic.getY() - 200);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pic.translate(-pic.getX() + 100, -pic.getY() + 200);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8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EBC3-7B55-4749-5E01-8365958D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Pace is too Fast to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F7E49-E745-CCDE-E937-402F1E105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9800"/>
            <a:ext cx="7391400" cy="3886200"/>
          </a:xfrm>
        </p:spPr>
        <p:txBody>
          <a:bodyPr/>
          <a:lstStyle/>
          <a:p>
            <a:r>
              <a:rPr lang="en-US" dirty="0"/>
              <a:t>Spend more time before and after lectures</a:t>
            </a:r>
          </a:p>
          <a:p>
            <a:r>
              <a:rPr lang="en-US" dirty="0"/>
              <a:t>Switch to CS 22A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5DCA3-77AF-502B-63F1-7E6B3C31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95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r>
              <a:rPr lang="en-US" dirty="0"/>
              <a:t>Calling the Method Twice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Picture pic = new Picture("redwood.png");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Assume the picture is not at the origin (0,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Which statement moves pic from its current position to (100, 200)?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pic.translate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(-pic.getX(), -pic.getY());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pic.translate(100, 200);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pic.translate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(-pic.getX() + 100, -pic.getY() + 200);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3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DA6F-BA98-43C0-8D9F-CFA5A452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Moving to (100, 200)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3406F-DC37-4ED5-8FE9-5CDA45E0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Picture pic = new Picture("redwood.png");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position before calling translate()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    pic.getX()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    pic.getY()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pic.translate(-pic.getX() + 100, -pic.getY() + 200);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position after calling translate()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    pic.getX() + (- pic.getX() + 100): 100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    pic.getY() + (- pic.getY() + 200): 200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468A4-240C-49DD-ADB3-AC3A312A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7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DA6F-BA98-43C0-8D9F-CFA5A452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Method grow(): resize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3406F-DC37-4ED5-8FE9-5CDA45E0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Resizes this picture and redraws it.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dw the amount by which to resize (add or subtract)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   the width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on each side (right and left)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dh the amount by which to resize (add or subtract)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   the height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on each side (top and down)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Both dw and dh are double and could be negative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grow(double dw, double dh)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Will the method change the coordinates of the top-left corner (x, y)?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468A4-240C-49DD-ADB3-AC3A312A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6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dirty="0"/>
              <a:t>Increase width by 50 Pixels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1430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Picture pic = new Picture("redwood.png");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pic.draw();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System.out.println("Width : " + pic.getWidth());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System.out.println("Height: " + pic.getHeight());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pic.grow(25, 0);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System.out.println("Width : " + pic.getWidth());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System.out.println("Height: " + pic.getHeight());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The center of the picture does not move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The top-left corner will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A1DEE-9BFD-4C30-995B-B4EFA49F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A2062-D5BA-470F-86BD-27A39B55728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F0B47C-0E5F-4137-89A2-38B5856977E7}"/>
              </a:ext>
            </a:extLst>
          </p:cNvPr>
          <p:cNvCxnSpPr/>
          <p:nvPr/>
        </p:nvCxnSpPr>
        <p:spPr bwMode="auto">
          <a:xfrm>
            <a:off x="533400" y="1600200"/>
            <a:ext cx="807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C685AC-F6D8-4404-978A-7177C39A650D}"/>
              </a:ext>
            </a:extLst>
          </p:cNvPr>
          <p:cNvCxnSpPr/>
          <p:nvPr/>
        </p:nvCxnSpPr>
        <p:spPr bwMode="auto">
          <a:xfrm>
            <a:off x="1828800" y="533400"/>
            <a:ext cx="0" cy="5638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7" descr="A picture containing tree, outdoor, plant, forest&#10;&#10;Description automatically generated">
            <a:extLst>
              <a:ext uri="{FF2B5EF4-FFF2-40B4-BE49-F238E27FC236}">
                <a16:creationId xmlns:a16="http://schemas.microsoft.com/office/drawing/2014/main" id="{606890B6-AAFF-4905-BEBF-C6B478E1D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06" y="1600200"/>
            <a:ext cx="1231794" cy="18384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0C8548-820C-4663-B9C6-3DE519281B9C}"/>
              </a:ext>
            </a:extLst>
          </p:cNvPr>
          <p:cNvSpPr txBox="1"/>
          <p:nvPr/>
        </p:nvSpPr>
        <p:spPr>
          <a:xfrm>
            <a:off x="649593" y="1185446"/>
            <a:ext cx="835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-50                                                100                               200                              300               X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6C210-1F2A-4828-8BF6-1D8EC5E826A0}"/>
              </a:ext>
            </a:extLst>
          </p:cNvPr>
          <p:cNvSpPr txBox="1"/>
          <p:nvPr/>
        </p:nvSpPr>
        <p:spPr>
          <a:xfrm>
            <a:off x="1295402" y="533400"/>
            <a:ext cx="60959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-50  </a:t>
            </a:r>
          </a:p>
          <a:p>
            <a:r>
              <a:rPr lang="en-US" sz="1600" dirty="0"/>
              <a:t>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100                           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200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AA841-2D76-4AAB-B18F-ED4F5FD314C0}"/>
              </a:ext>
            </a:extLst>
          </p:cNvPr>
          <p:cNvSpPr txBox="1"/>
          <p:nvPr/>
        </p:nvSpPr>
        <p:spPr>
          <a:xfrm>
            <a:off x="2577485" y="6096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6C892D-FB50-4B57-BCD5-37B9ADD31345}"/>
              </a:ext>
            </a:extLst>
          </p:cNvPr>
          <p:cNvCxnSpPr/>
          <p:nvPr/>
        </p:nvCxnSpPr>
        <p:spPr bwMode="auto">
          <a:xfrm flipH="1">
            <a:off x="1828800" y="990600"/>
            <a:ext cx="67248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" name="Picture 11" descr="A picture containing tree, outdoor, plant, forest&#10;&#10;Description automatically generated">
            <a:extLst>
              <a:ext uri="{FF2B5EF4-FFF2-40B4-BE49-F238E27FC236}">
                <a16:creationId xmlns:a16="http://schemas.microsoft.com/office/drawing/2014/main" id="{B46D16C0-9C14-4DF6-9DD6-E9FAD16BE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7" y="1600200"/>
            <a:ext cx="1676393" cy="18384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699AF8-EAB9-4A08-9CB5-3A21BEA9C267}"/>
              </a:ext>
            </a:extLst>
          </p:cNvPr>
          <p:cNvSpPr txBox="1"/>
          <p:nvPr/>
        </p:nvSpPr>
        <p:spPr>
          <a:xfrm>
            <a:off x="381000" y="212913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(-25, 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AFB6F2-0C5C-4F41-8C45-BE7249E0E7E3}"/>
              </a:ext>
            </a:extLst>
          </p:cNvPr>
          <p:cNvCxnSpPr>
            <a:cxnSpLocks/>
          </p:cNvCxnSpPr>
          <p:nvPr/>
        </p:nvCxnSpPr>
        <p:spPr bwMode="auto">
          <a:xfrm flipV="1">
            <a:off x="1101804" y="1676400"/>
            <a:ext cx="422196" cy="376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F8C00-1548-4317-91C0-D3FF2EE539FF}"/>
              </a:ext>
            </a:extLst>
          </p:cNvPr>
          <p:cNvSpPr txBox="1"/>
          <p:nvPr/>
        </p:nvSpPr>
        <p:spPr>
          <a:xfrm>
            <a:off x="4711085" y="2357735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pic.grow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(25, 0);  </a:t>
            </a:r>
          </a:p>
        </p:txBody>
      </p:sp>
    </p:spTree>
    <p:extLst>
      <p:ext uri="{BB962C8B-B14F-4D97-AF65-F5344CB8AC3E}">
        <p14:creationId xmlns:p14="http://schemas.microsoft.com/office/powerpoint/2010/main" val="41199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Picture pic = new Picture("redwood.png");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Which statement doubles the width of the picture?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pic.grow(pic.getWidth(), 0);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pic.grow(pic.getWidth() / 2, 0);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pic.grow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(pic.getWidth() / 2.0, 0);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3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dirty="0"/>
              <a:t>Double the Width of the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Picture pic = new Picture("redwood.png");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width before calling grow()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    pic.getWidth()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pic.grow(pic.getWidth() / 2.0, 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not pic.getWidth() / 2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width after calling translate()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    pic.getWidth() + 2 * (pic.getWidth() / 2.0)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8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295400"/>
          </a:xfrm>
        </p:spPr>
        <p:txBody>
          <a:bodyPr/>
          <a:lstStyle/>
          <a:p>
            <a:r>
              <a:rPr lang="en-US" dirty="0"/>
              <a:t>Using a Variable to Double the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3200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Picture pic = new Picture("redwood.png");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deltaWidth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pic.getWidth() / 2.0;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pic.getWidth() / 2;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pic.grow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deltaWidth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87CD-BB2D-46EF-BFEF-AEDB6C1E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85FC-4666-4B51-97A6-5CCFF095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0"/>
            <a:ext cx="7162800" cy="4191000"/>
          </a:xfrm>
        </p:spPr>
        <p:txBody>
          <a:bodyPr/>
          <a:lstStyle/>
          <a:p>
            <a:r>
              <a:rPr lang="en-US" dirty="0"/>
              <a:t>Problem A</a:t>
            </a:r>
          </a:p>
          <a:p>
            <a:r>
              <a:rPr lang="en-US" dirty="0"/>
              <a:t>Problem B</a:t>
            </a:r>
          </a:p>
          <a:p>
            <a:r>
              <a:rPr lang="en-US" dirty="0"/>
              <a:t>Inside folder Lesson02_student after unzipping Lesson02_student.zip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3DA10-4EE2-4025-9999-5DF7BDB0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9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Par02_A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Fix all syntax errors to generate the following output: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Codecheck link: </a:t>
            </a:r>
            <a:r>
              <a:rPr lang="en-US" sz="2400" dirty="0">
                <a:hlinkClick r:id="rId2"/>
              </a:rPr>
              <a:t>www.codecheck.it/files/2006141625ehuvodekad6ep2jntsrsjqubx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4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1.7 Problem Solving: Algorithms Design</a:t>
            </a:r>
          </a:p>
          <a:p>
            <a:pPr algn="ctr">
              <a:buFontTx/>
              <a:buNone/>
            </a:pPr>
            <a:r>
              <a:rPr lang="en-US" altLang="en-US" dirty="0"/>
              <a:t>2.1 Objects and Classes</a:t>
            </a:r>
          </a:p>
          <a:p>
            <a:pPr algn="ctr">
              <a:buFontTx/>
              <a:buNone/>
            </a:pPr>
            <a:r>
              <a:rPr lang="en-US" altLang="en-US" dirty="0"/>
              <a:t>2.2 Variables</a:t>
            </a:r>
          </a:p>
        </p:txBody>
      </p:sp>
    </p:spTree>
  </p:cSld>
  <p:clrMapOvr>
    <a:masterClrMapping/>
  </p:clrMapOvr>
  <p:transition>
    <p:zoom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Par02_B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Complete class </a:t>
            </a:r>
            <a:r>
              <a:rPr lang="en-US" sz="2400" i="1" dirty="0" err="1"/>
              <a:t>VariablesAndAssignment</a:t>
            </a:r>
            <a:r>
              <a:rPr lang="en-US" sz="2400" dirty="0"/>
              <a:t> to generate correct output.</a:t>
            </a:r>
          </a:p>
          <a:p>
            <a:pPr marL="0" indent="0">
              <a:buNone/>
            </a:pPr>
            <a:r>
              <a:rPr lang="en-US" sz="2400" dirty="0"/>
              <a:t>Codecheck will run the program </a:t>
            </a:r>
            <a:r>
              <a:rPr lang="en-US" sz="2400" b="1" dirty="0"/>
              <a:t>twice</a:t>
            </a:r>
            <a:r>
              <a:rPr lang="en-US" sz="2400" dirty="0"/>
              <a:t> using different values.</a:t>
            </a:r>
          </a:p>
          <a:p>
            <a:pPr marL="0" indent="0">
              <a:buNone/>
            </a:pPr>
            <a:r>
              <a:rPr lang="en-US" sz="2400" dirty="0"/>
              <a:t>The output for the values specified in the program is as follows: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 Number: 17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Second Number: 23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total: 40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difference: -6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product: 391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integer quotient: 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double quotient: 0.7391304347826086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Codecheck link: </a:t>
            </a:r>
            <a:r>
              <a:rPr lang="en-US" sz="2200" dirty="0">
                <a:hlinkClick r:id="rId2"/>
              </a:rPr>
              <a:t>http://www.codecheck.it/files/20061421251nrgj4uxjzbbyqoiyed3ex6k1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47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43E5-B472-4B56-B6EE-C4C269CC7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71600"/>
            <a:ext cx="69342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Canvas Assignments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Due Time</a:t>
            </a:r>
          </a:p>
          <a:p>
            <a:pPr marL="0" indent="0" algn="ctr">
              <a:buNone/>
            </a:pPr>
            <a:r>
              <a:rPr lang="en-US" sz="4000" b="1" dirty="0"/>
              <a:t>Grace Time (Available </a:t>
            </a:r>
            <a:r>
              <a:rPr lang="en-US" sz="4000" b="1" dirty="0" err="1"/>
              <a:t>untill</a:t>
            </a:r>
            <a:r>
              <a:rPr lang="en-US" sz="4000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43936-A48E-43B7-9AEF-EA778C68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12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92DC-C738-4371-A2A0-38CFB006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Par01 Solutions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Breakout Rooms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My Office Hours</a:t>
            </a:r>
          </a:p>
          <a:p>
            <a:pPr marL="0" indent="0" algn="ctr">
              <a:buNone/>
            </a:pPr>
            <a:r>
              <a:rPr lang="en-US" sz="4000" dirty="0"/>
              <a:t>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99ABF-D344-4F2F-9D89-404C2850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85DB-8335-495E-9D89-4902E1A6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How to Store Data in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622E-30F8-47B1-B371-F778F37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u="sng" dirty="0"/>
              <a:t>variables</a:t>
            </a:r>
            <a:r>
              <a:rPr lang="en-US" dirty="0"/>
              <a:t> in our programs</a:t>
            </a:r>
          </a:p>
          <a:p>
            <a:r>
              <a:rPr lang="en-US" dirty="0"/>
              <a:t>A variable references a </a:t>
            </a:r>
            <a:r>
              <a:rPr lang="en-US" u="sng" dirty="0"/>
              <a:t>storage location</a:t>
            </a:r>
          </a:p>
          <a:p>
            <a:r>
              <a:rPr lang="en-US" dirty="0"/>
              <a:t>Must specify data types</a:t>
            </a:r>
          </a:p>
          <a:p>
            <a:pPr lvl="1"/>
            <a:r>
              <a:rPr lang="en-US" dirty="0"/>
              <a:t>int </a:t>
            </a:r>
          </a:p>
          <a:p>
            <a:pPr lvl="1"/>
            <a:r>
              <a:rPr lang="en-US" dirty="0"/>
              <a:t>double </a:t>
            </a:r>
          </a:p>
          <a:p>
            <a:pPr lvl="1"/>
            <a:r>
              <a:rPr lang="en-US" dirty="0"/>
              <a:t>String </a:t>
            </a:r>
          </a:p>
          <a:p>
            <a:pPr lvl="1"/>
            <a:r>
              <a:rPr lang="en-US" dirty="0"/>
              <a:t>Picture</a:t>
            </a:r>
          </a:p>
          <a:p>
            <a:pPr lvl="1"/>
            <a:r>
              <a:rPr lang="en-US" dirty="0"/>
              <a:t>. . 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750AE-C938-4622-8276-3B2CFB69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C448AA33-128A-4C07-979C-6F9E68C4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C01610-F757-4B02-84DF-391A83B6CC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dirty="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7A35B91-5958-4123-9A3F-92E69C4FF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altLang="en-US" dirty="0"/>
              <a:t>Variable Declarations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5A7AAF9F-B468-41E3-A6DE-B27E26DEC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320" y="1371600"/>
            <a:ext cx="3657600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86ADE88-6367-4F49-9822-C2A3DC9A3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2" y="1981200"/>
            <a:ext cx="6365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D5B2001B-A93A-45D0-90D2-F1276FCD6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4478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num1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BB0A0E13-E54D-4835-8187-0F49FEC1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447800"/>
            <a:ext cx="8778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num2</a:t>
            </a:r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9EE24987-90D1-4710-A5A4-EBF71A25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3528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average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C021C49E-1245-4A1C-A646-E9E01033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4478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sum</a:t>
            </a: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374B129F-3585-4FA9-AC11-156414031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2" y="1981200"/>
            <a:ext cx="6365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D66F0CBE-0555-4CD2-B0DF-86C592DD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212" y="1981200"/>
            <a:ext cx="6365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010050D5-A272-4977-9228-19054571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13223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C108F185-9F56-499B-8A1F-3BAE092C3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4675188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num2, sum;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double average;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What values do they have?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Uninitialized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Garbage!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Class is a data type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Picture pic;</a:t>
            </a:r>
          </a:p>
          <a:p>
            <a:pPr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String message;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+mn-lt"/>
              </a:rPr>
              <a:t>Must begin with the data type!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54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5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5" grpId="0" animBg="1"/>
      <p:bldP spid="35847" grpId="0"/>
      <p:bldP spid="35850" grpId="0"/>
      <p:bldP spid="35852" grpId="0"/>
      <p:bldP spid="35854" grpId="0"/>
      <p:bldP spid="35856" grpId="0" animBg="1"/>
      <p:bldP spid="35857" grpId="0" animBg="1"/>
      <p:bldP spid="358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C448AA33-128A-4C07-979C-6F9E68C4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C01610-F757-4B02-84DF-391A83B6CC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dirty="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7A35B91-5958-4123-9A3F-92E69C4FF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altLang="en-US" dirty="0"/>
              <a:t>Assignment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5A7AAF9F-B468-41E3-A6DE-B27E26DEC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320" y="1295400"/>
            <a:ext cx="3657600" cy="472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86ADE88-6367-4F49-9822-C2A3DC9A3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2" y="1981200"/>
            <a:ext cx="6365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D5B2001B-A93A-45D0-90D2-F1276FCD6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4478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num1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BB0A0E13-E54D-4835-8187-0F49FEC1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447800"/>
            <a:ext cx="8778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num2</a:t>
            </a:r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9EE24987-90D1-4710-A5A4-EBF71A25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3528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average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C021C49E-1245-4A1C-A646-E9E01033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4478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sum</a:t>
            </a: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374B129F-3585-4FA9-AC11-156414031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2" y="1981200"/>
            <a:ext cx="6365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D66F0CBE-0555-4CD2-B0DF-86C592DD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212" y="1981200"/>
            <a:ext cx="6365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010050D5-A272-4977-9228-19054571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13223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C108F185-9F56-499B-8A1F-3BAE092C3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2" y="1447800"/>
            <a:ext cx="401637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num2, sum;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double average;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Assignment operator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num1 = 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num2 = 5;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From right to left!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5C7EBE96-C61A-4F66-9389-A792D7913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/>
              <a:t>4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CEE475A7-5D37-4AE0-AF5A-67F6CAE2F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14325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2" grpId="0"/>
      <p:bldP spid="358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C448AA33-128A-4C07-979C-6F9E68C4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C01610-F757-4B02-84DF-391A83B6CC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dirty="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7A35B91-5958-4123-9A3F-92E69C4FF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altLang="en-US" dirty="0"/>
              <a:t>Math Operations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5A7AAF9F-B468-41E3-A6DE-B27E26DEC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320" y="1295400"/>
            <a:ext cx="3657600" cy="472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86ADE88-6367-4F49-9822-C2A3DC9A3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2" y="1981200"/>
            <a:ext cx="6365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D5B2001B-A93A-45D0-90D2-F1276FCD6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4478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num1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BB0A0E13-E54D-4835-8187-0F49FEC1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447800"/>
            <a:ext cx="8778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num2</a:t>
            </a:r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9EE24987-90D1-4710-A5A4-EBF71A25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3528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average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C021C49E-1245-4A1C-A646-E9E01033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4478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sum</a:t>
            </a: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374B129F-3585-4FA9-AC11-156414031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2" y="1981200"/>
            <a:ext cx="6365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D66F0CBE-0555-4CD2-B0DF-86C592DD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212" y="1981200"/>
            <a:ext cx="6365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010050D5-A272-4977-9228-19054571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13223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C108F185-9F56-499B-8A1F-3BAE092C3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42179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Declare variables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Assignment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num1 = 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num2 = 5;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Operator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sum = num1 + num2;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Operator 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average = sum / 2.0;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will be 4 if sum / 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Two other operators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-, *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5C7EBE96-C61A-4F66-9389-A792D7913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/>
              <a:t>4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CEE475A7-5D37-4AE0-AF5A-67F6CAE2F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/>
              <a:t>5</a:t>
            </a: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F966F29E-38AD-41BC-AC77-18C20C6DF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/>
              <a:t>9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8E1FEEFF-6F74-41CF-A345-AAC792464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/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1074087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4" grpId="0"/>
      <p:bldP spid="358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Declaring Variables with </a:t>
            </a:r>
            <a:br>
              <a:rPr lang="en-US" altLang="en-US" dirty="0"/>
            </a:br>
            <a:r>
              <a:rPr lang="en-US" altLang="en-US" dirty="0"/>
              <a:t>Initial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9248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num1 = 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num2 = 5, sum;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double average = (num1 + num2) / 2.0;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Cannot use sum / 2.0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String message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Hello, World!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// Picture is a class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Picture pic = new Picture("redwood.png");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6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36044</TotalTime>
  <Words>2572</Words>
  <Application>Microsoft Office PowerPoint</Application>
  <PresentationFormat>On-screen Show (4:3)</PresentationFormat>
  <Paragraphs>562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Courier New</vt:lpstr>
      <vt:lpstr>Times New Roman</vt:lpstr>
      <vt:lpstr>Default Design</vt:lpstr>
      <vt:lpstr>SJSU CS 46A Introduction to Programming</vt:lpstr>
      <vt:lpstr>Your Scores in Canvas</vt:lpstr>
      <vt:lpstr>If the Pace is too Fast to You</vt:lpstr>
      <vt:lpstr>SJSU CS 46A Introduction to Programming</vt:lpstr>
      <vt:lpstr>How to Store Data in Computer</vt:lpstr>
      <vt:lpstr>Variable Declarations</vt:lpstr>
      <vt:lpstr>Assignment</vt:lpstr>
      <vt:lpstr>Math Operations</vt:lpstr>
      <vt:lpstr>Declaring Variables with  Initial Values</vt:lpstr>
      <vt:lpstr>PowerPoint Presentation</vt:lpstr>
      <vt:lpstr>PowerPoint Presentation</vt:lpstr>
      <vt:lpstr>Style: Meaningful Names</vt:lpstr>
      <vt:lpstr>Style: Camel Case</vt:lpstr>
      <vt:lpstr>Style: Spaces</vt:lpstr>
      <vt:lpstr>Algorithm and Pseudocode</vt:lpstr>
      <vt:lpstr>Pseudocode for Loading a  Picture and Displaying its Location and Size</vt:lpstr>
      <vt:lpstr>Write Code According to Pseudocode</vt:lpstr>
      <vt:lpstr>Loading a Different Image</vt:lpstr>
      <vt:lpstr>Classes, Objects, and Methods</vt:lpstr>
      <vt:lpstr>How to Use Objects?</vt:lpstr>
      <vt:lpstr>System.out is an Object</vt:lpstr>
      <vt:lpstr>Project Redwood</vt:lpstr>
      <vt:lpstr>PowerPoint Presentation</vt:lpstr>
      <vt:lpstr>The (x, y) Coordinates of a picture</vt:lpstr>
      <vt:lpstr>Method translate(): move</vt:lpstr>
      <vt:lpstr>Moving from (0, 0) to (50, -40)</vt:lpstr>
      <vt:lpstr>iClicker Question #1</vt:lpstr>
      <vt:lpstr>Moving Back to (0, 0)</vt:lpstr>
      <vt:lpstr>iClicker Question #2</vt:lpstr>
      <vt:lpstr>Calling the Method Twice</vt:lpstr>
      <vt:lpstr>Moving to (100, 200)</vt:lpstr>
      <vt:lpstr>Method grow(): resize</vt:lpstr>
      <vt:lpstr>Increase width by 50 Pixels</vt:lpstr>
      <vt:lpstr>PowerPoint Presentation</vt:lpstr>
      <vt:lpstr>iClicker Question #3</vt:lpstr>
      <vt:lpstr>Double the Width of the Picture</vt:lpstr>
      <vt:lpstr>Using a Variable to Double the Width</vt:lpstr>
      <vt:lpstr>Par02</vt:lpstr>
      <vt:lpstr>Par02_A</vt:lpstr>
      <vt:lpstr>Par02_B</vt:lpstr>
      <vt:lpstr>PowerPoint Presentation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303</cp:revision>
  <dcterms:created xsi:type="dcterms:W3CDTF">2005-01-15T22:45:09Z</dcterms:created>
  <dcterms:modified xsi:type="dcterms:W3CDTF">2022-08-30T17:35:17Z</dcterms:modified>
</cp:coreProperties>
</file>