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1"/>
  </p:notesMasterIdLst>
  <p:sldIdLst>
    <p:sldId id="344" r:id="rId2"/>
    <p:sldId id="403" r:id="rId3"/>
    <p:sldId id="256" r:id="rId4"/>
    <p:sldId id="385" r:id="rId5"/>
    <p:sldId id="315" r:id="rId6"/>
    <p:sldId id="358" r:id="rId7"/>
    <p:sldId id="353" r:id="rId8"/>
    <p:sldId id="398" r:id="rId9"/>
    <p:sldId id="413" r:id="rId10"/>
    <p:sldId id="419" r:id="rId11"/>
    <p:sldId id="373" r:id="rId12"/>
    <p:sldId id="359" r:id="rId13"/>
    <p:sldId id="300" r:id="rId14"/>
    <p:sldId id="408" r:id="rId15"/>
    <p:sldId id="294" r:id="rId16"/>
    <p:sldId id="421" r:id="rId17"/>
    <p:sldId id="355" r:id="rId18"/>
    <p:sldId id="411" r:id="rId19"/>
    <p:sldId id="354" r:id="rId20"/>
    <p:sldId id="409" r:id="rId21"/>
    <p:sldId id="417" r:id="rId22"/>
    <p:sldId id="410" r:id="rId23"/>
    <p:sldId id="418" r:id="rId24"/>
    <p:sldId id="400" r:id="rId25"/>
    <p:sldId id="422" r:id="rId26"/>
    <p:sldId id="414" r:id="rId27"/>
    <p:sldId id="391" r:id="rId28"/>
    <p:sldId id="420" r:id="rId29"/>
    <p:sldId id="423" r:id="rId30"/>
    <p:sldId id="395" r:id="rId31"/>
    <p:sldId id="392" r:id="rId32"/>
    <p:sldId id="393" r:id="rId33"/>
    <p:sldId id="396" r:id="rId34"/>
    <p:sldId id="397" r:id="rId35"/>
    <p:sldId id="412" r:id="rId36"/>
    <p:sldId id="390" r:id="rId37"/>
    <p:sldId id="374" r:id="rId38"/>
    <p:sldId id="352" r:id="rId39"/>
    <p:sldId id="375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99"/>
    <a:srgbClr val="0099CC"/>
    <a:srgbClr val="00FF00"/>
    <a:srgbClr val="00CC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4" autoAdjust="0"/>
    <p:restoredTop sz="83659" autoAdjust="0"/>
  </p:normalViewPr>
  <p:slideViewPr>
    <p:cSldViewPr>
      <p:cViewPr varScale="1">
        <p:scale>
          <a:sx n="70" d="100"/>
          <a:sy n="70" d="100"/>
        </p:scale>
        <p:origin x="1747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998166E-6CC9-4646-9065-04C867E2BB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6190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4985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149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476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1459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0947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0014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2474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9074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807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Chinese new year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11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407CC38-457A-4B1B-92F5-4FE487EF210C}" type="slidenum">
              <a:rPr lang="en-US" altLang="en-US" sz="1200" smtClean="0"/>
              <a:pPr/>
              <a:t>3</a:t>
            </a:fld>
            <a:endParaRPr lang="en-US" altLang="en-US" sz="1200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Sections 2.3 – 2.4</a:t>
            </a:r>
          </a:p>
        </p:txBody>
      </p:sp>
    </p:spTree>
    <p:extLst>
      <p:ext uri="{BB962C8B-B14F-4D97-AF65-F5344CB8AC3E}">
        <p14:creationId xmlns:p14="http://schemas.microsoft.com/office/powerpoint/2010/main" val="1537289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 vs Why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02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 class Day</a:t>
            </a:r>
          </a:p>
          <a:p>
            <a:pPr>
              <a:spcBef>
                <a:spcPct val="0"/>
              </a:spcBef>
            </a:pPr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Look at Documentation (Ctrl+J)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305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San Jose time and Codecheck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841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get today’s date?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846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316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Prog DayApp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433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get today’s date?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351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B495C7-4B6C-4EED-A18F-1E47CCA96E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058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A5071-0C16-48A4-97F8-B12A515306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92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CB5B7-E87B-4022-A10A-2746F13D16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435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33AE2C-524E-437E-BF75-946230CEE0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8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93380-9EB5-4641-AAE5-CCB89F51A7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97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4BD2B-CD5E-42DF-BC84-551178DDE1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21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8FB07-6DF7-4360-AEFE-2AE20197D9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43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F36CC-764F-4787-8382-D4175AFBFD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7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A2062-D5BA-470F-86BD-27A39B5572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92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412C9-9DF4-4987-B2B4-7CB48A0A17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654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2A811B-8ABE-4E25-96B3-07486AAD75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42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12AD2EC-FD85-450E-8936-0D31245699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check.it/files/2006161612bt3hvyujwcu5e6q8o0zxd22yi" TargetMode="External"/><Relationship Id="rId2" Type="http://schemas.openxmlformats.org/officeDocument/2006/relationships/hyperlink" Target="http://www.codecheck.it/files/210208042934klkoza3vjji99wfst9topjn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64B0F-DCAA-4819-AA56-16880A2C7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600200"/>
          </a:xfrm>
        </p:spPr>
        <p:txBody>
          <a:bodyPr/>
          <a:lstStyle/>
          <a:p>
            <a:r>
              <a:rPr lang="en-US" altLang="en-US" dirty="0"/>
              <a:t>SJSU CS 46A</a:t>
            </a:r>
            <a:br>
              <a:rPr lang="en-US" altLang="en-US" dirty="0"/>
            </a:br>
            <a:r>
              <a:rPr lang="en-US" altLang="en-US" dirty="0"/>
              <a:t>Introduction to Programming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AE3F4-DB5D-44DA-8D26-A937BE12E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057400"/>
            <a:ext cx="7162800" cy="3429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you come in</a:t>
            </a:r>
          </a:p>
          <a:p>
            <a:r>
              <a:rPr lang="en-US" dirty="0"/>
              <a:t>Open Canvas</a:t>
            </a:r>
          </a:p>
          <a:p>
            <a:r>
              <a:rPr lang="en-US" dirty="0"/>
              <a:t>Download Lesson03_student.zip</a:t>
            </a:r>
          </a:p>
          <a:p>
            <a:r>
              <a:rPr lang="en-US" dirty="0"/>
              <a:t>Unzip it</a:t>
            </a:r>
          </a:p>
          <a:p>
            <a:r>
              <a:rPr lang="en-US" dirty="0"/>
              <a:t>Join our class on iClicker after started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BB639-7010-47E5-86AF-12C5D325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040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1C2AE-26E3-4409-92F2-A968848BF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7966"/>
            <a:ext cx="7772400" cy="994634"/>
          </a:xfrm>
        </p:spPr>
        <p:txBody>
          <a:bodyPr/>
          <a:lstStyle/>
          <a:p>
            <a:r>
              <a:rPr lang="en-US" dirty="0"/>
              <a:t>Another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AE50F-E1D3-4D46-8246-70C5934E2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057400"/>
            <a:ext cx="8229600" cy="4034566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Day(int aYear, int aMonth,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           int aDayOfMonth)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Day hw02DueDay 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 Day(2022, 9, 10)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091E0E-7516-4AC1-8FE2-563F22E24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727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1C2AE-26E3-4409-92F2-A968848BF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379668"/>
          </a:xfrm>
        </p:spPr>
        <p:txBody>
          <a:bodyPr/>
          <a:lstStyle/>
          <a:p>
            <a:r>
              <a:rPr lang="en-US" dirty="0"/>
              <a:t>Using Variables to </a:t>
            </a:r>
            <a:br>
              <a:rPr lang="en-US" dirty="0"/>
            </a:br>
            <a:r>
              <a:rPr lang="en-US" dirty="0"/>
              <a:t>Provide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AE50F-E1D3-4D46-8246-70C5934E2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133600"/>
            <a:ext cx="8458200" cy="381403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year = 2022, month = 9, day = 11;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Day(int aYear, int aMonth,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           int aDayOfMonth)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Day hw02GraceDay = new Day(year, month, day);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091E0E-7516-4AC1-8FE2-563F22E24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E5A2F3-3EC1-4FC3-8603-4636E80906C0}"/>
              </a:ext>
            </a:extLst>
          </p:cNvPr>
          <p:cNvSpPr txBox="1"/>
          <p:nvPr/>
        </p:nvSpPr>
        <p:spPr>
          <a:xfrm>
            <a:off x="3962400" y="2590800"/>
            <a:ext cx="2819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Formal Parameters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973ACCA-65D7-4FD2-9061-A30D45CEA740}"/>
              </a:ext>
            </a:extLst>
          </p:cNvPr>
          <p:cNvCxnSpPr>
            <a:cxnSpLocks/>
          </p:cNvCxnSpPr>
          <p:nvPr/>
        </p:nvCxnSpPr>
        <p:spPr bwMode="auto">
          <a:xfrm>
            <a:off x="6172200" y="3052465"/>
            <a:ext cx="1" cy="3765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6B4D56E-589F-4037-ACAD-14BCEF82DDF0}"/>
              </a:ext>
            </a:extLst>
          </p:cNvPr>
          <p:cNvSpPr txBox="1"/>
          <p:nvPr/>
        </p:nvSpPr>
        <p:spPr>
          <a:xfrm>
            <a:off x="5562606" y="4872335"/>
            <a:ext cx="3047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Actual Parameters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35E4FD3-9BCC-41D0-B3E7-3A171ED338D5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5867400" y="4572000"/>
            <a:ext cx="1" cy="3765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CD39AD-597B-494C-842D-94DC86F4BBB5}"/>
              </a:ext>
            </a:extLst>
          </p:cNvPr>
          <p:cNvCxnSpPr>
            <a:cxnSpLocks/>
          </p:cNvCxnSpPr>
          <p:nvPr/>
        </p:nvCxnSpPr>
        <p:spPr bwMode="auto">
          <a:xfrm>
            <a:off x="4876800" y="3124200"/>
            <a:ext cx="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ED7990B-3409-4540-9B90-4108EC1F1927}"/>
              </a:ext>
            </a:extLst>
          </p:cNvPr>
          <p:cNvCxnSpPr>
            <a:cxnSpLocks/>
          </p:cNvCxnSpPr>
          <p:nvPr/>
        </p:nvCxnSpPr>
        <p:spPr bwMode="auto">
          <a:xfrm>
            <a:off x="4267201" y="3052465"/>
            <a:ext cx="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E9C5C90-0ECB-4C33-A0DA-8C2649E2A99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781799" y="4572000"/>
            <a:ext cx="1" cy="3765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E975DC-A2ED-4D6A-BF02-E8772E7E0567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848599" y="4572000"/>
            <a:ext cx="1" cy="3765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90352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of </a:t>
            </a:r>
            <a:r>
              <a:rPr lang="en-US" dirty="0"/>
              <a:t>Class 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FB406A-6027-423B-8978-8BDFF3A232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19200" y="1567934"/>
            <a:ext cx="7619999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String toString()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 getDayOfMonth()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 getMonth()</a:t>
            </a:r>
          </a:p>
          <a:p>
            <a:pPr marL="0" indent="0">
              <a:spcBef>
                <a:spcPct val="0"/>
              </a:spcBef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 getYear()</a:t>
            </a:r>
          </a:p>
          <a:p>
            <a:pPr marL="0" indent="0">
              <a:spcBef>
                <a:spcPct val="0"/>
              </a:spcBef>
              <a:buNone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ublic int daysFrom(Day another)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addDays(int numberOfDays)</a:t>
            </a:r>
          </a:p>
        </p:txBody>
      </p:sp>
    </p:spTree>
    <p:extLst>
      <p:ext uri="{BB962C8B-B14F-4D97-AF65-F5344CB8AC3E}">
        <p14:creationId xmlns:p14="http://schemas.microsoft.com/office/powerpoint/2010/main" val="2690864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51B15-6D43-4D9A-93B4-F03988421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1295400"/>
          </a:xfrm>
        </p:spPr>
        <p:txBody>
          <a:bodyPr/>
          <a:lstStyle/>
          <a:p>
            <a:r>
              <a:rPr lang="en-US" dirty="0"/>
              <a:t>Method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AE875-12AB-4018-AE16-B92CD5C3D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438400"/>
            <a:ext cx="7086600" cy="7620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String toString()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9E873-6916-4B1E-A231-B369799C0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FA2170-2D56-4F41-B9B7-BC5CA3FF5AB2}"/>
              </a:ext>
            </a:extLst>
          </p:cNvPr>
          <p:cNvSpPr txBox="1"/>
          <p:nvPr/>
        </p:nvSpPr>
        <p:spPr>
          <a:xfrm>
            <a:off x="457200" y="3581400"/>
            <a:ext cx="21916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Access specifier</a:t>
            </a:r>
          </a:p>
          <a:p>
            <a:pPr algn="ctr"/>
            <a:r>
              <a:rPr lang="en-US" dirty="0"/>
              <a:t>public/private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DF12DD-4286-4EB9-A6A3-85EC0AB71130}"/>
              </a:ext>
            </a:extLst>
          </p:cNvPr>
          <p:cNvSpPr txBox="1"/>
          <p:nvPr/>
        </p:nvSpPr>
        <p:spPr>
          <a:xfrm>
            <a:off x="2590800" y="3576935"/>
            <a:ext cx="1627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type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FFAB79-FA44-4F07-A306-05B0D708F58D}"/>
              </a:ext>
            </a:extLst>
          </p:cNvPr>
          <p:cNvSpPr txBox="1"/>
          <p:nvPr/>
        </p:nvSpPr>
        <p:spPr>
          <a:xfrm>
            <a:off x="5410200" y="4110335"/>
            <a:ext cx="33193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 (argument) list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C7D6ED-5AC3-4299-ACA2-FF12B2365ECD}"/>
              </a:ext>
            </a:extLst>
          </p:cNvPr>
          <p:cNvSpPr txBox="1"/>
          <p:nvPr/>
        </p:nvSpPr>
        <p:spPr>
          <a:xfrm>
            <a:off x="4267200" y="3581400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Method name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8BB84D-0107-489E-AEEB-DA4D9FBCFFED}"/>
              </a:ext>
            </a:extLst>
          </p:cNvPr>
          <p:cNvCxnSpPr>
            <a:cxnSpLocks/>
          </p:cNvCxnSpPr>
          <p:nvPr/>
        </p:nvCxnSpPr>
        <p:spPr bwMode="auto">
          <a:xfrm flipV="1">
            <a:off x="1752600" y="3124200"/>
            <a:ext cx="0" cy="4616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CA172F-8134-40DD-BB65-81C0D0AAE079}"/>
              </a:ext>
            </a:extLst>
          </p:cNvPr>
          <p:cNvCxnSpPr>
            <a:cxnSpLocks/>
          </p:cNvCxnSpPr>
          <p:nvPr/>
        </p:nvCxnSpPr>
        <p:spPr bwMode="auto">
          <a:xfrm flipV="1">
            <a:off x="3429000" y="3124200"/>
            <a:ext cx="0" cy="4616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07855BD-7AA7-4501-A0EE-02E93633558A}"/>
              </a:ext>
            </a:extLst>
          </p:cNvPr>
          <p:cNvCxnSpPr>
            <a:cxnSpLocks/>
          </p:cNvCxnSpPr>
          <p:nvPr/>
        </p:nvCxnSpPr>
        <p:spPr bwMode="auto">
          <a:xfrm flipV="1">
            <a:off x="6172200" y="3124200"/>
            <a:ext cx="0" cy="9861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577655-B20C-4DF9-9988-4FB639240250}"/>
              </a:ext>
            </a:extLst>
          </p:cNvPr>
          <p:cNvCxnSpPr>
            <a:cxnSpLocks/>
          </p:cNvCxnSpPr>
          <p:nvPr/>
        </p:nvCxnSpPr>
        <p:spPr bwMode="auto">
          <a:xfrm flipV="1">
            <a:off x="4876800" y="3124200"/>
            <a:ext cx="0" cy="4616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023169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1C2AE-26E3-4409-92F2-A968848BF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dirty="0"/>
              <a:t>Calling Method on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AE50F-E1D3-4D46-8246-70C5934E2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524000"/>
            <a:ext cx="7907078" cy="3962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Day aDay = new Day();</a:t>
            </a:r>
          </a:p>
          <a:p>
            <a:pPr marL="0" indent="0">
              <a:buNone/>
            </a:pPr>
            <a:endParaRPr lang="en-US" alt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public String toString()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aDay.toString()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Output: 2022-09-01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Auto-Completion: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Ctrl+Space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hw02DueDay.toString()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Output: 2022-09-10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091E0E-7516-4AC1-8FE2-563F22E24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01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1C2AE-26E3-4409-92F2-A968848BF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dirty="0"/>
              <a:t>Calling Method on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AE50F-E1D3-4D46-8246-70C5934E2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522" y="1600200"/>
            <a:ext cx="8440478" cy="3962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year = 2022, month = 9, day = 11;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Day hw02GraceDay = new Day(year, month, day);</a:t>
            </a:r>
          </a:p>
          <a:p>
            <a:pPr marL="0" indent="0">
              <a:buNone/>
            </a:pPr>
            <a:endParaRPr lang="en-US" alt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Store the string using a variable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String str = hw02GraceDay.toString();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System.out.println(str);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Output: 2022-09-11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091E0E-7516-4AC1-8FE2-563F22E24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71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FB406A-6027-423B-8978-8BDFF3A232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19200" y="1447800"/>
            <a:ext cx="6781799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 getDayOfMonth()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 getMonth()</a:t>
            </a:r>
          </a:p>
          <a:p>
            <a:pPr marL="0" indent="0">
              <a:spcBef>
                <a:spcPct val="0"/>
              </a:spcBef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 getYear()</a:t>
            </a:r>
          </a:p>
          <a:p>
            <a:pPr marL="0" indent="0">
              <a:spcBef>
                <a:spcPct val="0"/>
              </a:spcBef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588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1C2AE-26E3-4409-92F2-A968848BF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8458200" cy="914400"/>
          </a:xfrm>
        </p:spPr>
        <p:txBody>
          <a:bodyPr/>
          <a:lstStyle/>
          <a:p>
            <a:r>
              <a:rPr lang="en-US" dirty="0"/>
              <a:t>Method daysFrom()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AE50F-E1D3-4D46-8246-70C5934E2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219200"/>
            <a:ext cx="7924800" cy="4724400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Returns the number of days between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this day and another day.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 daysFrom(Day another)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Access specifier?</a:t>
            </a:r>
          </a:p>
          <a:p>
            <a:pPr lvl="1">
              <a:spcBef>
                <a:spcPct val="0"/>
              </a:spcBef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</a:p>
          <a:p>
            <a:pPr>
              <a:spcBef>
                <a:spcPct val="0"/>
              </a:spcBef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type?</a:t>
            </a:r>
          </a:p>
          <a:p>
            <a:pPr lvl="1">
              <a:spcBef>
                <a:spcPct val="0"/>
              </a:spcBef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pPr lvl="1">
              <a:spcBef>
                <a:spcPct val="0"/>
              </a:spcBef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return value can be negative</a:t>
            </a:r>
          </a:p>
          <a:p>
            <a:pPr>
              <a:spcBef>
                <a:spcPct val="0"/>
              </a:spcBef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Parameters?</a:t>
            </a:r>
          </a:p>
          <a:p>
            <a:pPr lvl="1">
              <a:spcBef>
                <a:spcPct val="0"/>
              </a:spcBef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Day another</a:t>
            </a:r>
          </a:p>
          <a:p>
            <a:pPr>
              <a:spcBef>
                <a:spcPct val="0"/>
              </a:spcBef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Will it change this Day object?</a:t>
            </a:r>
          </a:p>
          <a:p>
            <a:pPr lvl="1">
              <a:spcBef>
                <a:spcPct val="0"/>
              </a:spcBef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091E0E-7516-4AC1-8FE2-563F22E24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45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1C2AE-26E3-4409-92F2-A968848BF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81000"/>
            <a:ext cx="8458200" cy="1143000"/>
          </a:xfrm>
        </p:spPr>
        <p:txBody>
          <a:bodyPr/>
          <a:lstStyle/>
          <a:p>
            <a:r>
              <a:rPr lang="en-US" dirty="0"/>
              <a:t>Calling Method daysFrom()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AE50F-E1D3-4D46-8246-70C5934E2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45720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Day aDay = new Day(); // 2022-09-01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Day hw02DueDay = new Day(2022, 9, 10);</a:t>
            </a:r>
          </a:p>
          <a:p>
            <a:pPr marL="0" indent="0">
              <a:buNone/>
            </a:pP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days = aDay.daysFrom(hw02DueDay);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days: aDay – hw02DueDay 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-9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System.out.println(hw02DueDay.daysFrom(aDay));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days: 9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091E0E-7516-4AC1-8FE2-563F22E24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92CC612-7E3A-482D-A09A-729330CC0F67}"/>
              </a:ext>
            </a:extLst>
          </p:cNvPr>
          <p:cNvSpPr/>
          <p:nvPr/>
        </p:nvSpPr>
        <p:spPr bwMode="auto">
          <a:xfrm>
            <a:off x="2057400" y="2667000"/>
            <a:ext cx="12954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his day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D8EA5D-C6C8-4175-AD1F-BB4B26F77C1D}"/>
              </a:ext>
            </a:extLst>
          </p:cNvPr>
          <p:cNvSpPr/>
          <p:nvPr/>
        </p:nvSpPr>
        <p:spPr bwMode="auto">
          <a:xfrm>
            <a:off x="4876800" y="2590800"/>
            <a:ext cx="1752600" cy="381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another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day</a:t>
            </a:r>
          </a:p>
        </p:txBody>
      </p:sp>
    </p:spTree>
    <p:extLst>
      <p:ext uri="{BB962C8B-B14F-4D97-AF65-F5344CB8AC3E}">
        <p14:creationId xmlns:p14="http://schemas.microsoft.com/office/powerpoint/2010/main" val="1225406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1C2AE-26E3-4409-92F2-A968848BF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984" y="304800"/>
            <a:ext cx="7772400" cy="990600"/>
          </a:xfrm>
        </p:spPr>
        <p:txBody>
          <a:bodyPr/>
          <a:lstStyle/>
          <a:p>
            <a:r>
              <a:rPr lang="en-US" dirty="0"/>
              <a:t>Method addDays()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AE50F-E1D3-4D46-8246-70C5934E2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295400"/>
            <a:ext cx="7848600" cy="4724400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Changes this date to a date that is a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certain number of days away.</a:t>
            </a:r>
            <a:endParaRPr lang="en-US" alt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addDays(int numberOfDays)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Access specifier?</a:t>
            </a:r>
          </a:p>
          <a:p>
            <a:pPr lvl="1">
              <a:spcBef>
                <a:spcPct val="0"/>
              </a:spcBef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</a:p>
          <a:p>
            <a:pPr>
              <a:spcBef>
                <a:spcPct val="0"/>
              </a:spcBef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type?</a:t>
            </a:r>
          </a:p>
          <a:p>
            <a:pPr lvl="1">
              <a:spcBef>
                <a:spcPct val="0"/>
              </a:spcBef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void: does not return anything</a:t>
            </a:r>
          </a:p>
          <a:p>
            <a:pPr>
              <a:spcBef>
                <a:spcPct val="0"/>
              </a:spcBef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Parameters?</a:t>
            </a:r>
          </a:p>
          <a:p>
            <a:pPr lvl="1">
              <a:spcBef>
                <a:spcPct val="0"/>
              </a:spcBef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numberOfDays</a:t>
            </a:r>
          </a:p>
          <a:p>
            <a:pPr lvl="1">
              <a:spcBef>
                <a:spcPct val="0"/>
              </a:spcBef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 it be negative?</a:t>
            </a:r>
          </a:p>
          <a:p>
            <a:pPr>
              <a:spcBef>
                <a:spcPct val="0"/>
              </a:spcBef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Will it change the object?</a:t>
            </a:r>
          </a:p>
          <a:p>
            <a:pPr lvl="1">
              <a:spcBef>
                <a:spcPct val="0"/>
              </a:spcBef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091E0E-7516-4AC1-8FE2-563F22E24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9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95263-50CC-4669-86E9-BC0104406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295400"/>
          </a:xfrm>
        </p:spPr>
        <p:txBody>
          <a:bodyPr/>
          <a:lstStyle/>
          <a:p>
            <a:r>
              <a:rPr lang="en-US" dirty="0"/>
              <a:t>Homework01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5FA69-0A7A-4339-B605-CE8407CB0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371600"/>
            <a:ext cx="8077200" cy="4800600"/>
          </a:xfrm>
        </p:spPr>
        <p:txBody>
          <a:bodyPr/>
          <a:lstStyle/>
          <a:p>
            <a:r>
              <a:rPr lang="en-US" dirty="0"/>
              <a:t>Due time: 10 pm, Saturday, Sep 03</a:t>
            </a:r>
          </a:p>
          <a:p>
            <a:r>
              <a:rPr lang="en-US" dirty="0"/>
              <a:t>Grace time: 10 am, Sunday, Sep 04</a:t>
            </a:r>
          </a:p>
          <a:p>
            <a:r>
              <a:rPr lang="en-US" dirty="0"/>
              <a:t>Individual assignment</a:t>
            </a:r>
          </a:p>
          <a:p>
            <a:pPr lvl="1"/>
            <a:r>
              <a:rPr lang="en-US" dirty="0"/>
              <a:t>Help from others is OK</a:t>
            </a:r>
          </a:p>
          <a:p>
            <a:pPr lvl="1"/>
            <a:r>
              <a:rPr lang="en-US" dirty="0"/>
              <a:t>Do not work together</a:t>
            </a:r>
          </a:p>
          <a:p>
            <a:pPr lvl="1"/>
            <a:r>
              <a:rPr lang="en-US" dirty="0"/>
              <a:t>Do not share your completed program with others</a:t>
            </a:r>
          </a:p>
          <a:p>
            <a:r>
              <a:rPr lang="en-US" dirty="0"/>
              <a:t>Follow instructions</a:t>
            </a:r>
          </a:p>
          <a:p>
            <a:r>
              <a:rPr lang="en-US" dirty="0"/>
              <a:t>Lab Rubrics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AC4238-7F87-4EEB-93EF-C9D544814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110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1C2AE-26E3-4409-92F2-A968848BF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984" y="304800"/>
            <a:ext cx="7772400" cy="990600"/>
          </a:xfrm>
        </p:spPr>
        <p:txBody>
          <a:bodyPr/>
          <a:lstStyle/>
          <a:p>
            <a:r>
              <a:rPr lang="en-US" dirty="0"/>
              <a:t>Calling Method addDays()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AE50F-E1D3-4D46-8246-70C5934E2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447800"/>
            <a:ext cx="7086600" cy="38862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Day aDay = new Day();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System.out.println(aDay.toString());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2022-09-01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Change it to 4 days later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aDay.addDays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(4);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System.out.println(aDay.toString());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2022-09-05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091E0E-7516-4AC1-8FE2-563F22E24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00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8D3598F-EBD8-45A6-A8BC-8C247B40F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5A2062-D5BA-470F-86BD-27A39B557280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7" name="Picture 6" descr="Text">
            <a:extLst>
              <a:ext uri="{FF2B5EF4-FFF2-40B4-BE49-F238E27FC236}">
                <a16:creationId xmlns:a16="http://schemas.microsoft.com/office/drawing/2014/main" id="{743B55BB-4A51-AB27-7149-1B3A75DD8B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74" y="1752600"/>
            <a:ext cx="8464826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28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1C2AE-26E3-4409-92F2-A968848BF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984" y="304800"/>
            <a:ext cx="7772400" cy="990600"/>
          </a:xfrm>
        </p:spPr>
        <p:txBody>
          <a:bodyPr/>
          <a:lstStyle/>
          <a:p>
            <a:r>
              <a:rPr lang="en-US" dirty="0"/>
              <a:t>Calling Method addDays()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AE50F-E1D3-4D46-8246-70C5934E2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447800"/>
            <a:ext cx="7086600" cy="38862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Day aDay = new Day();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aDay.addDays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(4);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System.out.println(aDay.toString());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2022-09-05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Change it to 6 days earlier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aDay.addDays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(-6);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System.out.println(aDay.toString());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2022-08-30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091E0E-7516-4AC1-8FE2-563F22E24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7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6D7A233-6E54-4C3C-A0DC-B346B05E5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5A2062-D5BA-470F-86BD-27A39B557280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pic>
        <p:nvPicPr>
          <p:cNvPr id="5" name="Picture 4" descr="A person holding a tennis racket&#10;&#10;Description automatically generated with medium confidence">
            <a:extLst>
              <a:ext uri="{FF2B5EF4-FFF2-40B4-BE49-F238E27FC236}">
                <a16:creationId xmlns:a16="http://schemas.microsoft.com/office/drawing/2014/main" id="{B3DA15F0-6864-7EEA-1C33-73691C1CE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5920" y="1889760"/>
            <a:ext cx="5852160" cy="32918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59EBF7-A84E-6E9B-9AA3-E65388D3861D}"/>
              </a:ext>
            </a:extLst>
          </p:cNvPr>
          <p:cNvSpPr txBox="1"/>
          <p:nvPr/>
        </p:nvSpPr>
        <p:spPr>
          <a:xfrm>
            <a:off x="1201650" y="457200"/>
            <a:ext cx="64182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0" i="0" dirty="0">
                <a:solidFill>
                  <a:srgbClr val="212529"/>
                </a:solidFill>
                <a:effectLst/>
                <a:latin typeface="+mj-lt"/>
              </a:rPr>
              <a:t>Rafael Nadal earns grand victory</a:t>
            </a:r>
          </a:p>
          <a:p>
            <a:pPr algn="ctr"/>
            <a:r>
              <a:rPr lang="en-US" sz="3600" b="0" i="0" dirty="0">
                <a:solidFill>
                  <a:srgbClr val="212529"/>
                </a:solidFill>
                <a:effectLst/>
                <a:latin typeface="+mj-lt"/>
              </a:rPr>
              <a:t>in 2022 US Open return on 08/30</a:t>
            </a:r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13287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EB62D-9200-458D-BA9A-F5F8A3805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dirty="0"/>
              <a:t>iClicker Question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38FC3-78BC-4EEB-A190-51DF88BD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args)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Day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Day();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Day.addDays(7);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System.out.println(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myDay.toString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Which of the following is correct?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	A.   The output is “2022-09-08” when running today.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	B.   The output is “2022-09-09” when running tomorrow.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	C.   Both A and B are correct.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	D.   It does not compile.</a:t>
            </a: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0095F-D5D9-49E8-AC7E-B2577E4D6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774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EB62D-9200-458D-BA9A-F5F8A3805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dirty="0"/>
              <a:t>Do Not Call Methods on a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38FC3-78BC-4EEB-A190-51DF88BD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args)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Day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Day();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.addDays(7);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System.out.println(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myDay.toString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Which of the following is correct?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	A.   The output is “2022-09-08” when running today.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	B.   The output is “2022-09-09” when running tomorrow.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	C.   Both A and B are correct.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	D.   </a:t>
            </a:r>
            <a:r>
              <a:rPr lang="en-US" sz="2000" b="1" u="sng" dirty="0">
                <a:cs typeface="Courier New" panose="02070309020205020404" pitchFamily="49" charset="0"/>
              </a:rPr>
              <a:t>It does not compile.</a:t>
            </a: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0095F-D5D9-49E8-AC7E-B2577E4D6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724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EB62D-9200-458D-BA9A-F5F8A3805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dirty="0"/>
              <a:t>Calling Methods on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38FC3-78BC-4EEB-A190-51DF88BD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143000"/>
            <a:ext cx="77724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args)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Day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Day();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myDay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.addDays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(7);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System.out.println(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myDay.toString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Select all from the following that are correct.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	A.   The output is “2022-09-08” when running today.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	B.   The output is “2022-09-09” when running tomorrow.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	C.   </a:t>
            </a:r>
            <a:r>
              <a:rPr lang="en-US" sz="2000" b="1" u="sng" dirty="0">
                <a:cs typeface="Courier New" panose="02070309020205020404" pitchFamily="49" charset="0"/>
              </a:rPr>
              <a:t>Both A and B are correct.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	D.   It does not compile.</a:t>
            </a: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0095F-D5D9-49E8-AC7E-B2577E4D6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315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E26B-EEC4-419B-A956-F82859078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371600"/>
          </a:xfrm>
        </p:spPr>
        <p:txBody>
          <a:bodyPr/>
          <a:lstStyle/>
          <a:p>
            <a:r>
              <a:rPr lang="en-US" dirty="0"/>
              <a:t>Drawing a Circle on a Triangle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77F8F39-79A2-4663-B571-FBCBE36D5A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0" y="2667000"/>
            <a:ext cx="1828800" cy="16764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5A7A7-FB2F-43C2-BBE4-933CE9C8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9B65D9-8CD6-476F-ABEB-2F20007AEBE9}"/>
              </a:ext>
            </a:extLst>
          </p:cNvPr>
          <p:cNvSpPr txBox="1"/>
          <p:nvPr/>
        </p:nvSpPr>
        <p:spPr>
          <a:xfrm>
            <a:off x="5334000" y="2363212"/>
            <a:ext cx="254268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Circle</a:t>
            </a:r>
          </a:p>
          <a:p>
            <a:r>
              <a:rPr lang="en-US" dirty="0"/>
              <a:t>   radius: 25</a:t>
            </a:r>
          </a:p>
          <a:p>
            <a:r>
              <a:rPr lang="en-US" dirty="0"/>
              <a:t>   position: (20, 20)</a:t>
            </a:r>
          </a:p>
          <a:p>
            <a:endParaRPr lang="en-US" dirty="0"/>
          </a:p>
          <a:p>
            <a:r>
              <a:rPr lang="en-US" dirty="0"/>
              <a:t>Triangle</a:t>
            </a:r>
          </a:p>
          <a:p>
            <a:r>
              <a:rPr lang="en-US" dirty="0"/>
              <a:t>   Isosceles</a:t>
            </a:r>
          </a:p>
          <a:p>
            <a:r>
              <a:rPr lang="en-US" dirty="0"/>
              <a:t>   height: 30</a:t>
            </a:r>
          </a:p>
          <a:p>
            <a:r>
              <a:rPr lang="en-US" dirty="0"/>
              <a:t>   base: 70</a:t>
            </a:r>
          </a:p>
        </p:txBody>
      </p:sp>
    </p:spTree>
    <p:extLst>
      <p:ext uri="{BB962C8B-B14F-4D97-AF65-F5344CB8AC3E}">
        <p14:creationId xmlns:p14="http://schemas.microsoft.com/office/powerpoint/2010/main" val="3150796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A0584-6E15-4CFE-B2BC-2563C4EF5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5029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Class Ellipse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(x, y): the upper-left corner of the bounding box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width and height: the size of the bounding box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Ellipse(double x, double y,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double width, double height)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2800" dirty="0">
                <a:cs typeface="Courier New" panose="02070309020205020404" pitchFamily="49" charset="0"/>
              </a:rPr>
              <a:t>An ellipse is a circle when width is the same as height.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602AD-2225-4088-9BE1-A28FFC056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53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A0584-6E15-4CFE-B2BC-2563C4EF5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5029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Class Line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(x1, y1): the starting point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(x2, y2): the ending point</a:t>
            </a:r>
          </a:p>
          <a:p>
            <a:pPr marL="0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Line(double x1, double y1, double x2, double y2)</a:t>
            </a:r>
          </a:p>
          <a:p>
            <a:pPr marL="0" indent="0">
              <a:buNone/>
            </a:pP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dirty="0">
                <a:cs typeface="Courier New" panose="02070309020205020404" pitchFamily="49" charset="0"/>
              </a:rPr>
              <a:t>A triangle has three lines, </a:t>
            </a:r>
          </a:p>
          <a:p>
            <a:pPr marL="0" indent="0" algn="ctr">
              <a:buNone/>
            </a:pPr>
            <a:r>
              <a:rPr lang="en-US" dirty="0">
                <a:cs typeface="Courier New" panose="02070309020205020404" pitchFamily="49" charset="0"/>
              </a:rPr>
              <a:t>and we need the positions of three points.</a:t>
            </a:r>
          </a:p>
          <a:p>
            <a:pPr marL="0" indent="0">
              <a:buNone/>
            </a:pP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602AD-2225-4088-9BE1-A28FFC056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0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DEC6BF-E53E-482F-A7C7-2140104CB8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752600"/>
          </a:xfrm>
        </p:spPr>
        <p:txBody>
          <a:bodyPr/>
          <a:lstStyle/>
          <a:p>
            <a:r>
              <a:rPr lang="en-US" altLang="en-US" dirty="0"/>
              <a:t>SJSU CS 46A</a:t>
            </a:r>
            <a:br>
              <a:rPr lang="en-US" altLang="en-US" dirty="0"/>
            </a:br>
            <a:r>
              <a:rPr lang="en-US" altLang="en-US" dirty="0"/>
              <a:t>Introduction to Programming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971800"/>
            <a:ext cx="7772400" cy="28956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dirty="0"/>
              <a:t>2.3 Calling Methods</a:t>
            </a:r>
          </a:p>
          <a:p>
            <a:pPr algn="ctr">
              <a:buFontTx/>
              <a:buNone/>
            </a:pPr>
            <a:r>
              <a:rPr lang="en-US" altLang="en-US" dirty="0"/>
              <a:t>2.4 Constructing Objects</a:t>
            </a:r>
          </a:p>
        </p:txBody>
      </p:sp>
    </p:spTree>
  </p:cSld>
  <p:clrMapOvr>
    <a:masterClrMapping/>
  </p:clrMapOvr>
  <p:transition>
    <p:zoom dir="in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BA1DEE-9BFD-4C30-995B-B4EFA49FD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5A2062-D5BA-470F-86BD-27A39B557280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2F0B47C-0E5F-4137-89A2-38B5856977E7}"/>
              </a:ext>
            </a:extLst>
          </p:cNvPr>
          <p:cNvCxnSpPr/>
          <p:nvPr/>
        </p:nvCxnSpPr>
        <p:spPr bwMode="auto">
          <a:xfrm>
            <a:off x="533400" y="1524000"/>
            <a:ext cx="8077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2C685AC-F6D8-4404-978A-7177C39A650D}"/>
              </a:ext>
            </a:extLst>
          </p:cNvPr>
          <p:cNvCxnSpPr/>
          <p:nvPr/>
        </p:nvCxnSpPr>
        <p:spPr bwMode="auto">
          <a:xfrm>
            <a:off x="2057400" y="533400"/>
            <a:ext cx="0" cy="5638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C6DE05A5-3314-4F75-B9A9-D9985950AAE8}"/>
              </a:ext>
            </a:extLst>
          </p:cNvPr>
          <p:cNvSpPr/>
          <p:nvPr/>
        </p:nvSpPr>
        <p:spPr bwMode="auto">
          <a:xfrm>
            <a:off x="2738015" y="2167367"/>
            <a:ext cx="1833983" cy="1747418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483E9944-988C-4D37-B920-A9414FF3A6CA}"/>
              </a:ext>
            </a:extLst>
          </p:cNvPr>
          <p:cNvSpPr/>
          <p:nvPr/>
        </p:nvSpPr>
        <p:spPr bwMode="auto">
          <a:xfrm>
            <a:off x="2362200" y="3928675"/>
            <a:ext cx="2590800" cy="871925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C1F983-07A8-49FB-94D7-B3F90EA0F834}"/>
              </a:ext>
            </a:extLst>
          </p:cNvPr>
          <p:cNvSpPr/>
          <p:nvPr/>
        </p:nvSpPr>
        <p:spPr bwMode="auto">
          <a:xfrm>
            <a:off x="2738015" y="2154444"/>
            <a:ext cx="1833983" cy="1760341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C01C0A-F2E6-4FF7-A3EA-3E4A886541D4}"/>
              </a:ext>
            </a:extLst>
          </p:cNvPr>
          <p:cNvSpPr txBox="1"/>
          <p:nvPr/>
        </p:nvSpPr>
        <p:spPr>
          <a:xfrm>
            <a:off x="609600" y="1657290"/>
            <a:ext cx="995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(20, 20)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41B856-66DC-4340-9165-A1577725E5EB}"/>
              </a:ext>
            </a:extLst>
          </p:cNvPr>
          <p:cNvCxnSpPr>
            <a:cxnSpLocks/>
          </p:cNvCxnSpPr>
          <p:nvPr/>
        </p:nvCxnSpPr>
        <p:spPr bwMode="auto">
          <a:xfrm>
            <a:off x="1605385" y="1981200"/>
            <a:ext cx="1061615" cy="1523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DD16EE1-4D50-42EF-9770-C4877558D2E4}"/>
              </a:ext>
            </a:extLst>
          </p:cNvPr>
          <p:cNvSpPr txBox="1"/>
          <p:nvPr/>
        </p:nvSpPr>
        <p:spPr>
          <a:xfrm>
            <a:off x="914400" y="3714690"/>
            <a:ext cx="995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(45, 70)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B2072C-CD05-4194-89C7-B59272662B23}"/>
              </a:ext>
            </a:extLst>
          </p:cNvPr>
          <p:cNvSpPr txBox="1"/>
          <p:nvPr/>
        </p:nvSpPr>
        <p:spPr>
          <a:xfrm>
            <a:off x="4514774" y="5314890"/>
            <a:ext cx="1124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(80, 100)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389A98-6C4B-43D7-8FDC-EB6BAA57AB9E}"/>
              </a:ext>
            </a:extLst>
          </p:cNvPr>
          <p:cNvSpPr txBox="1"/>
          <p:nvPr/>
        </p:nvSpPr>
        <p:spPr>
          <a:xfrm>
            <a:off x="2000174" y="5314890"/>
            <a:ext cx="1124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(10, 100)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4D18D0D-B6B0-4157-976D-D02C5E656494}"/>
              </a:ext>
            </a:extLst>
          </p:cNvPr>
          <p:cNvCxnSpPr>
            <a:cxnSpLocks/>
            <a:stCxn id="20" idx="3"/>
          </p:cNvCxnSpPr>
          <p:nvPr/>
        </p:nvCxnSpPr>
        <p:spPr bwMode="auto">
          <a:xfrm>
            <a:off x="1910185" y="3914745"/>
            <a:ext cx="1214015" cy="95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23AC8E-B28D-4A9E-B798-C367669C52BA}"/>
              </a:ext>
            </a:extLst>
          </p:cNvPr>
          <p:cNvCxnSpPr>
            <a:cxnSpLocks/>
          </p:cNvCxnSpPr>
          <p:nvPr/>
        </p:nvCxnSpPr>
        <p:spPr bwMode="auto">
          <a:xfrm flipV="1">
            <a:off x="2283406" y="4876800"/>
            <a:ext cx="2594" cy="4093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C999F44-1003-457C-AB40-015412E61327}"/>
              </a:ext>
            </a:extLst>
          </p:cNvPr>
          <p:cNvCxnSpPr>
            <a:cxnSpLocks/>
          </p:cNvCxnSpPr>
          <p:nvPr/>
        </p:nvCxnSpPr>
        <p:spPr bwMode="auto">
          <a:xfrm flipV="1">
            <a:off x="5026606" y="4876800"/>
            <a:ext cx="2594" cy="4093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322093F-D832-4A65-9BCF-614932DFD2E0}"/>
              </a:ext>
            </a:extLst>
          </p:cNvPr>
          <p:cNvSpPr txBox="1"/>
          <p:nvPr/>
        </p:nvSpPr>
        <p:spPr>
          <a:xfrm>
            <a:off x="5502441" y="305812"/>
            <a:ext cx="264726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Circle: Ellipse</a:t>
            </a:r>
          </a:p>
          <a:p>
            <a:r>
              <a:rPr lang="en-US" dirty="0"/>
              <a:t>   radius: 25</a:t>
            </a:r>
          </a:p>
          <a:p>
            <a:r>
              <a:rPr lang="en-US" dirty="0"/>
              <a:t>   position: (20, 20)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Triangle: three lines</a:t>
            </a:r>
          </a:p>
          <a:p>
            <a:r>
              <a:rPr lang="en-US" dirty="0"/>
              <a:t>   Isosceles</a:t>
            </a:r>
          </a:p>
          <a:p>
            <a:r>
              <a:rPr lang="en-US" dirty="0"/>
              <a:t>   height: 30</a:t>
            </a:r>
          </a:p>
          <a:p>
            <a:r>
              <a:rPr lang="en-US" dirty="0"/>
              <a:t>   base: 70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8429027-03EA-4FF5-91A9-BB10263229AD}"/>
              </a:ext>
            </a:extLst>
          </p:cNvPr>
          <p:cNvCxnSpPr>
            <a:cxnSpLocks/>
          </p:cNvCxnSpPr>
          <p:nvPr/>
        </p:nvCxnSpPr>
        <p:spPr bwMode="auto">
          <a:xfrm flipH="1">
            <a:off x="2743200" y="3048000"/>
            <a:ext cx="91440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6AF1E76-6732-4B50-8C2C-B96B99EB1F45}"/>
              </a:ext>
            </a:extLst>
          </p:cNvPr>
          <p:cNvSpPr txBox="1"/>
          <p:nvPr/>
        </p:nvSpPr>
        <p:spPr>
          <a:xfrm>
            <a:off x="3124201" y="3733800"/>
            <a:ext cx="533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406C72-E451-412E-B33D-652DF71464BC}"/>
              </a:ext>
            </a:extLst>
          </p:cNvPr>
          <p:cNvSpPr txBox="1"/>
          <p:nvPr/>
        </p:nvSpPr>
        <p:spPr>
          <a:xfrm>
            <a:off x="2057401" y="4476690"/>
            <a:ext cx="533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A168100-9A66-4C92-8CD6-A6AB1E48553B}"/>
              </a:ext>
            </a:extLst>
          </p:cNvPr>
          <p:cNvSpPr txBox="1"/>
          <p:nvPr/>
        </p:nvSpPr>
        <p:spPr>
          <a:xfrm>
            <a:off x="4876801" y="4495800"/>
            <a:ext cx="533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135D80B-984A-49C0-A5C5-B0D003F2F55B}"/>
              </a:ext>
            </a:extLst>
          </p:cNvPr>
          <p:cNvCxnSpPr>
            <a:stCxn id="38" idx="3"/>
            <a:endCxn id="5" idx="3"/>
          </p:cNvCxnSpPr>
          <p:nvPr/>
        </p:nvCxnSpPr>
        <p:spPr bwMode="auto">
          <a:xfrm>
            <a:off x="3657600" y="3933855"/>
            <a:ext cx="0" cy="86674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377E2FC-9CA7-4012-82D4-C0FE0E5B7AB8}"/>
              </a:ext>
            </a:extLst>
          </p:cNvPr>
          <p:cNvSpPr txBox="1"/>
          <p:nvPr/>
        </p:nvSpPr>
        <p:spPr>
          <a:xfrm>
            <a:off x="2738015" y="1066800"/>
            <a:ext cx="995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(45, 20)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FAEEDE5-659B-4731-A668-1B61ACECCB2E}"/>
              </a:ext>
            </a:extLst>
          </p:cNvPr>
          <p:cNvCxnSpPr>
            <a:cxnSpLocks/>
            <a:endCxn id="7" idx="0"/>
          </p:cNvCxnSpPr>
          <p:nvPr/>
        </p:nvCxnSpPr>
        <p:spPr bwMode="auto">
          <a:xfrm>
            <a:off x="3434185" y="1447848"/>
            <a:ext cx="220822" cy="7065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7A05A3-80F7-4D26-B100-E1F336DA86B7}"/>
              </a:ext>
            </a:extLst>
          </p:cNvPr>
          <p:cNvSpPr txBox="1"/>
          <p:nvPr/>
        </p:nvSpPr>
        <p:spPr>
          <a:xfrm>
            <a:off x="3657600" y="417189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766764A-E21F-6CD6-C22D-EB9B38E3FC63}"/>
              </a:ext>
            </a:extLst>
          </p:cNvPr>
          <p:cNvCxnSpPr>
            <a:cxnSpLocks/>
            <a:stCxn id="7" idx="0"/>
          </p:cNvCxnSpPr>
          <p:nvPr/>
        </p:nvCxnSpPr>
        <p:spPr bwMode="auto">
          <a:xfrm>
            <a:off x="3655007" y="2154444"/>
            <a:ext cx="2593" cy="17603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8298DD8-9A11-C4C3-CBA6-97FE65F9A196}"/>
              </a:ext>
            </a:extLst>
          </p:cNvPr>
          <p:cNvSpPr txBox="1"/>
          <p:nvPr/>
        </p:nvSpPr>
        <p:spPr>
          <a:xfrm>
            <a:off x="2895600" y="447669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AD380A-8A88-17D3-0F8F-D2AC24F3675B}"/>
              </a:ext>
            </a:extLst>
          </p:cNvPr>
          <p:cNvSpPr txBox="1"/>
          <p:nvPr/>
        </p:nvSpPr>
        <p:spPr>
          <a:xfrm>
            <a:off x="2987854" y="26670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AB5320-90E6-8939-E23B-ED6D1E072F21}"/>
              </a:ext>
            </a:extLst>
          </p:cNvPr>
          <p:cNvSpPr txBox="1"/>
          <p:nvPr/>
        </p:nvSpPr>
        <p:spPr>
          <a:xfrm>
            <a:off x="4664254" y="280029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1561367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/>
      <p:bldP spid="20" grpId="0"/>
      <p:bldP spid="21" grpId="0"/>
      <p:bldP spid="22" grpId="0"/>
      <p:bldP spid="38" grpId="0"/>
      <p:bldP spid="39" grpId="0"/>
      <p:bldP spid="40" grpId="0"/>
      <p:bldP spid="23" grpId="0"/>
      <p:bldP spid="27" grpId="0"/>
      <p:bldP spid="10" grpId="0"/>
      <p:bldP spid="11" grpId="0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3618A-01D5-44BB-9BBE-28CBB2320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/>
              <a:t>Drawing the Circle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48734-ACC7-479C-B52E-8CE34023C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(x, y): the upper-left corner of the bounding box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width and height: the size of the bounding box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Ellipse(double x, double y,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double width, double height)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(x, y) coordinates: (20, 20)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width and height: 50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Ellipse circle = new Ellipse(20, 20, 50, 50);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circle.draw();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A3E09-D6E2-4803-8F0D-61570752C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4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3AF31-22BE-466D-AECC-AB5A7EBC9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066800"/>
          </a:xfrm>
        </p:spPr>
        <p:txBody>
          <a:bodyPr/>
          <a:lstStyle/>
          <a:p>
            <a:r>
              <a:rPr lang="en-US" dirty="0"/>
              <a:t>Drawing the Triangle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A0584-6E15-4CFE-B2BC-2563C4EF5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(x1, y1): the starting point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(x2, y2): the ending point</a:t>
            </a:r>
          </a:p>
          <a:p>
            <a:pPr marL="0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Line(double x1, double y1, double x2, double y2)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Line lineAB = new Line(45, 70, 10, 100);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Line lineAC = new Line(45, 70, 80, 100);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Line lineBC = new Line(10, 100, 80, 100);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lineAB.draw();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lineAC.draw();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lineBC.draw();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602AD-2225-4088-9BE1-A28FFC056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6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E26BD-254E-465A-A798-81A529026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CircleOnTriangle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68389-91AB-4739-B31C-614804EA3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BlueJ Project Lesson03Examples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5533D9-BEA7-438A-A38D-79724839E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9106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EB62D-9200-458D-BA9A-F5F8A3805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/>
              <a:t>iClicker Question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38FC3-78BC-4EEB-A190-51DF88BD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args)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Ellipse circle = new Ellipse(50, 50, 100);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circle.draw();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cs typeface="Courier New" panose="02070309020205020404" pitchFamily="49" charset="0"/>
              </a:rPr>
              <a:t>The above main() method will draw a circle of diameter 100 at location (50, 50).</a:t>
            </a:r>
          </a:p>
          <a:p>
            <a:pPr marL="0" indent="0">
              <a:buNone/>
            </a:pPr>
            <a:r>
              <a:rPr lang="en-US" sz="2200" dirty="0">
                <a:cs typeface="Courier New" panose="02070309020205020404" pitchFamily="49" charset="0"/>
              </a:rPr>
              <a:t>	A.   True</a:t>
            </a:r>
          </a:p>
          <a:p>
            <a:pPr marL="0" indent="0">
              <a:buNone/>
            </a:pPr>
            <a:r>
              <a:rPr lang="en-US" sz="2200" dirty="0">
                <a:cs typeface="Courier New" panose="02070309020205020404" pitchFamily="49" charset="0"/>
              </a:rPr>
              <a:t>	B.   False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0095F-D5D9-49E8-AC7E-B2577E4D6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731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EB62D-9200-458D-BA9A-F5F8A3805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38FC3-78BC-4EEB-A190-51DF88BD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80010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args)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// Ellipse circle = new Ellipse(50, 50, 100);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Ellipse circle = new Ellipse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(50, 50, 100, 100)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circle.draw();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0095F-D5D9-49E8-AC7E-B2577E4D6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3025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3EBFE-FBB5-47B1-BA81-1A25C4E6C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Par03 Problem B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7365945-C0FD-49F3-A0A4-6B5197A8D1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2438400"/>
            <a:ext cx="1819275" cy="16764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CF641-B98C-4DF9-8C21-51982F1CC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AC9EB9-8A4F-4A44-BAF6-9C2D430F1787}"/>
              </a:ext>
            </a:extLst>
          </p:cNvPr>
          <p:cNvSpPr txBox="1"/>
          <p:nvPr/>
        </p:nvSpPr>
        <p:spPr>
          <a:xfrm>
            <a:off x="4886328" y="2362200"/>
            <a:ext cx="30856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Stair: Three rectangles</a:t>
            </a:r>
          </a:p>
          <a:p>
            <a:endParaRPr lang="en-US" dirty="0"/>
          </a:p>
          <a:p>
            <a:r>
              <a:rPr lang="en-US" dirty="0"/>
              <a:t>Location: (0, 0)</a:t>
            </a:r>
          </a:p>
          <a:p>
            <a:r>
              <a:rPr lang="en-US" dirty="0"/>
              <a:t>Width: 20, 40, 60</a:t>
            </a:r>
          </a:p>
          <a:p>
            <a:r>
              <a:rPr lang="en-US" dirty="0"/>
              <a:t>Height: 20</a:t>
            </a:r>
          </a:p>
        </p:txBody>
      </p:sp>
    </p:spTree>
    <p:extLst>
      <p:ext uri="{BB962C8B-B14F-4D97-AF65-F5344CB8AC3E}">
        <p14:creationId xmlns:p14="http://schemas.microsoft.com/office/powerpoint/2010/main" val="41088806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8B2C-F3AA-4233-BA60-B3466C373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dirty="0"/>
              <a:t>Class Rectangle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D5574-49B4-4077-A7E9-A3075811E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828800"/>
            <a:ext cx="8458200" cy="3276600"/>
          </a:xfrm>
        </p:spPr>
        <p:txBody>
          <a:bodyPr/>
          <a:lstStyle/>
          <a:p>
            <a:r>
              <a:rPr lang="en-US" dirty="0"/>
              <a:t>One constructor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Rectangle(double x, double y,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double width, double height)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One method draw()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draw()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5AA89-D5D6-49C7-AEE2-C7FC0F35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194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8B2C-F3AA-4233-BA60-B3466C373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/>
              <a:t>Par03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D5574-49B4-4077-A7E9-A3075811E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76400"/>
            <a:ext cx="84582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/>
              <a:t>The zip file of the lesson contains two </a:t>
            </a:r>
            <a:r>
              <a:rPr lang="en-US" sz="2200" dirty="0" err="1"/>
              <a:t>BleuJ</a:t>
            </a:r>
            <a:r>
              <a:rPr lang="en-US" sz="2200" dirty="0"/>
              <a:t> projects for Par03.</a:t>
            </a:r>
          </a:p>
          <a:p>
            <a:pPr marL="0" indent="0">
              <a:buNone/>
            </a:pPr>
            <a:r>
              <a:rPr lang="en-US" sz="2200" dirty="0"/>
              <a:t>Follow the specified steps to complete them.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Par03_A: </a:t>
            </a:r>
            <a:r>
              <a:rPr lang="en-US" sz="2200" dirty="0">
                <a:hlinkClick r:id="rId2"/>
              </a:rPr>
              <a:t>codecheck link</a:t>
            </a:r>
            <a:r>
              <a:rPr lang="en-US" sz="2200" dirty="0"/>
              <a:t> </a:t>
            </a:r>
          </a:p>
          <a:p>
            <a:pPr marL="0" indent="0">
              <a:buNone/>
            </a:pPr>
            <a:r>
              <a:rPr lang="en-US" sz="2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http://www.codecheck.it/files/210208042934klkoza3vjji99wfst9topjn</a:t>
            </a:r>
            <a:r>
              <a:rPr lang="en-US" sz="2200" dirty="0"/>
              <a:t> 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Par03_B: </a:t>
            </a:r>
            <a:r>
              <a:rPr lang="en-US" sz="2200" dirty="0">
                <a:hlinkClick r:id="rId3"/>
              </a:rPr>
              <a:t>Codecheck link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http://www.codecheck.it/files/2006161612bt3hvyujwcu5e6q8o0zxd22yi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5AA89-D5D6-49C7-AEE2-C7FC0F35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9476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B92DC-C738-4371-A2A0-38CFB006F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38200"/>
            <a:ext cx="7772400" cy="5029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dirty="0"/>
              <a:t>Par02 Solutions</a:t>
            </a:r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Breakout Rooms</a:t>
            </a:r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My Office Hours</a:t>
            </a:r>
          </a:p>
          <a:p>
            <a:pPr marL="0" indent="0" algn="ctr">
              <a:buNone/>
            </a:pPr>
            <a:r>
              <a:rPr lang="en-US" sz="4000" dirty="0"/>
              <a:t>8 – 9 pm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99ABF-D344-4F2F-9D89-404C28507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865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CEE8B-1154-4D6E-96CE-1474B15CA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/>
              <a:t>How to Use Objects?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9D31B-F316-446F-A9C5-E8B364CFD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8001000" cy="4114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an object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Call (activate) methods on the object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Picture pic = new Picture("redwood.png");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pic.draw();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pic.grow(25, -10);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pic.translate(20, -10);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872B4-17E5-4682-B00C-3885450A2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3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90600"/>
            <a:ext cx="7772400" cy="1143000"/>
          </a:xfrm>
        </p:spPr>
        <p:txBody>
          <a:bodyPr/>
          <a:lstStyle/>
          <a:p>
            <a:r>
              <a:rPr lang="en-US" dirty="0"/>
              <a:t>Class 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FB406A-6027-423B-8978-8BDFF3A232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2000" y="2935306"/>
            <a:ext cx="7696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Lesson03Examples</a:t>
            </a:r>
          </a:p>
        </p:txBody>
      </p:sp>
    </p:spTree>
    <p:extLst>
      <p:ext uri="{BB962C8B-B14F-4D97-AF65-F5344CB8AC3E}">
        <p14:creationId xmlns:p14="http://schemas.microsoft.com/office/powerpoint/2010/main" val="3637157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 Declaration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FB406A-6027-423B-8978-8BDFF3A232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8600" y="2351544"/>
            <a:ext cx="8610599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Day()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 a Day object representing today’s date.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ublic Day(int aYear, int aMonth,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aDayOfMonth)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 a Day object with a given year, month, and day.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266727-0866-4F46-9036-164B334AECBE}"/>
              </a:ext>
            </a:extLst>
          </p:cNvPr>
          <p:cNvSpPr txBox="1"/>
          <p:nvPr/>
        </p:nvSpPr>
        <p:spPr>
          <a:xfrm>
            <a:off x="4724400" y="2133600"/>
            <a:ext cx="3581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Parameter (argument) list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ACD3A7-6311-42D1-89C7-968F1D1BE741}"/>
              </a:ext>
            </a:extLst>
          </p:cNvPr>
          <p:cNvCxnSpPr>
            <a:cxnSpLocks/>
          </p:cNvCxnSpPr>
          <p:nvPr/>
        </p:nvCxnSpPr>
        <p:spPr bwMode="auto">
          <a:xfrm>
            <a:off x="6629400" y="2595265"/>
            <a:ext cx="0" cy="10623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0F6F87-62C4-43E9-8C83-D6783A6B748D}"/>
              </a:ext>
            </a:extLst>
          </p:cNvPr>
          <p:cNvCxnSpPr>
            <a:cxnSpLocks/>
          </p:cNvCxnSpPr>
          <p:nvPr/>
        </p:nvCxnSpPr>
        <p:spPr bwMode="auto">
          <a:xfrm flipH="1">
            <a:off x="2895600" y="2514600"/>
            <a:ext cx="1676400" cy="806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81208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1C2AE-26E3-4409-92F2-A968848BF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7966"/>
            <a:ext cx="7772400" cy="994634"/>
          </a:xfrm>
        </p:spPr>
        <p:txBody>
          <a:bodyPr/>
          <a:lstStyle/>
          <a:p>
            <a:r>
              <a:rPr lang="en-US" dirty="0"/>
              <a:t>Constructing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AE50F-E1D3-4D46-8246-70C5934E2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2057400"/>
            <a:ext cx="6858000" cy="38100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Day()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Day aDay 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 Day()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091E0E-7516-4AC1-8FE2-563F22E24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470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EB62D-9200-458D-BA9A-F5F8A3805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838200"/>
          </a:xfrm>
        </p:spPr>
        <p:txBody>
          <a:bodyPr/>
          <a:lstStyle/>
          <a:p>
            <a:r>
              <a:rPr lang="en-US" dirty="0"/>
              <a:t>iClicker Question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38FC3-78BC-4EEB-A190-51DF88BD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8006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args)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Day aDay;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Day aDay = new Day();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System.out.println(aDay.toString());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Which of the following is correct?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	A.   The output is “2022-09-01” when running today.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	B.   The output is “2022-09-02” when running tomorrow.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	C.   Both A and B are correct.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	D.   It does not compile.</a:t>
            </a: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0095F-D5D9-49E8-AC7E-B2577E4D6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387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EB62D-9200-458D-BA9A-F5F8A3805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57200"/>
            <a:ext cx="8610600" cy="838200"/>
          </a:xfrm>
        </p:spPr>
        <p:txBody>
          <a:bodyPr/>
          <a:lstStyle/>
          <a:p>
            <a:r>
              <a:rPr lang="en-US" sz="4000" dirty="0"/>
              <a:t>Do not Declare a Variable Twice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38FC3-78BC-4EEB-A190-51DF88BD7E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8006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args)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Day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aDay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Day();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System.out.println(aDay.toString());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Which of the following is correct?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	A.   The output is “2022-09-01” when running today.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	B.   The output is “2022-09-02” when running tomorrow.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	C.   Both A and B are correct.</a:t>
            </a:r>
          </a:p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	D.   </a:t>
            </a:r>
            <a:r>
              <a:rPr lang="en-US" sz="2000" b="1" u="sng" dirty="0">
                <a:cs typeface="Courier New" panose="02070309020205020404" pitchFamily="49" charset="0"/>
              </a:rPr>
              <a:t>It does not compile.</a:t>
            </a: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0095F-D5D9-49E8-AC7E-B2577E4D6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3554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32853</TotalTime>
  <Words>1873</Words>
  <Application>Microsoft Office PowerPoint</Application>
  <PresentationFormat>On-screen Show (4:3)</PresentationFormat>
  <Paragraphs>405</Paragraphs>
  <Slides>39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Courier New</vt:lpstr>
      <vt:lpstr>Times New Roman</vt:lpstr>
      <vt:lpstr>Default Design</vt:lpstr>
      <vt:lpstr>SJSU CS 46A Introduction to Programming</vt:lpstr>
      <vt:lpstr>Homework01</vt:lpstr>
      <vt:lpstr>SJSU CS 46A Introduction to Programming</vt:lpstr>
      <vt:lpstr>How to Use Objects?</vt:lpstr>
      <vt:lpstr>Class Day</vt:lpstr>
      <vt:lpstr>Constructor Declaration</vt:lpstr>
      <vt:lpstr>Constructing Objects</vt:lpstr>
      <vt:lpstr>iClicker Question #1</vt:lpstr>
      <vt:lpstr>Do not Declare a Variable Twice</vt:lpstr>
      <vt:lpstr>Another Constructor</vt:lpstr>
      <vt:lpstr>Using Variables to  Provide Parameters</vt:lpstr>
      <vt:lpstr>Methods of Class Day</vt:lpstr>
      <vt:lpstr>Method Declaration</vt:lpstr>
      <vt:lpstr>Calling Method on Objects</vt:lpstr>
      <vt:lpstr>Calling Method on Objects</vt:lpstr>
      <vt:lpstr>PowerPoint Presentation</vt:lpstr>
      <vt:lpstr>Method daysFrom()</vt:lpstr>
      <vt:lpstr>Calling Method daysFrom()</vt:lpstr>
      <vt:lpstr>Method addDays()</vt:lpstr>
      <vt:lpstr>Calling Method addDays()</vt:lpstr>
      <vt:lpstr>PowerPoint Presentation</vt:lpstr>
      <vt:lpstr>Calling Method addDays()</vt:lpstr>
      <vt:lpstr>PowerPoint Presentation</vt:lpstr>
      <vt:lpstr>iClicker Question #2</vt:lpstr>
      <vt:lpstr>Do Not Call Methods on a Class</vt:lpstr>
      <vt:lpstr>Calling Methods on Objects</vt:lpstr>
      <vt:lpstr>Drawing a Circle on a Triangle</vt:lpstr>
      <vt:lpstr>PowerPoint Presentation</vt:lpstr>
      <vt:lpstr>PowerPoint Presentation</vt:lpstr>
      <vt:lpstr>PowerPoint Presentation</vt:lpstr>
      <vt:lpstr>Drawing the Circle</vt:lpstr>
      <vt:lpstr>Drawing the Triangle</vt:lpstr>
      <vt:lpstr>Class CircleOnTriangle</vt:lpstr>
      <vt:lpstr>iClicker Question #3</vt:lpstr>
      <vt:lpstr>Number of Parameters</vt:lpstr>
      <vt:lpstr>Par03 Problem B</vt:lpstr>
      <vt:lpstr>Class Rectangle</vt:lpstr>
      <vt:lpstr>Par03</vt:lpstr>
      <vt:lpstr>PowerPoint Presentation</vt:lpstr>
    </vt:vector>
  </TitlesOfParts>
  <Company>AVISTA Incorporated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CS143: Programming in C++</dc:title>
  <dc:creator>qyang</dc:creator>
  <cp:lastModifiedBy>Qi Yang</cp:lastModifiedBy>
  <cp:revision>341</cp:revision>
  <dcterms:created xsi:type="dcterms:W3CDTF">2005-01-15T22:45:09Z</dcterms:created>
  <dcterms:modified xsi:type="dcterms:W3CDTF">2022-09-01T15:53:43Z</dcterms:modified>
</cp:coreProperties>
</file>