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sldIdLst>
    <p:sldId id="344" r:id="rId2"/>
    <p:sldId id="434" r:id="rId3"/>
    <p:sldId id="256" r:id="rId4"/>
    <p:sldId id="359" r:id="rId5"/>
    <p:sldId id="377" r:id="rId6"/>
    <p:sldId id="399" r:id="rId7"/>
    <p:sldId id="388" r:id="rId8"/>
    <p:sldId id="278" r:id="rId9"/>
    <p:sldId id="333" r:id="rId10"/>
    <p:sldId id="414" r:id="rId11"/>
    <p:sldId id="418" r:id="rId12"/>
    <p:sldId id="419" r:id="rId13"/>
    <p:sldId id="433" r:id="rId14"/>
    <p:sldId id="435" r:id="rId15"/>
    <p:sldId id="436" r:id="rId16"/>
    <p:sldId id="437" r:id="rId17"/>
    <p:sldId id="438" r:id="rId18"/>
    <p:sldId id="441" r:id="rId19"/>
    <p:sldId id="439" r:id="rId20"/>
    <p:sldId id="420" r:id="rId21"/>
    <p:sldId id="379" r:id="rId22"/>
    <p:sldId id="380" r:id="rId23"/>
    <p:sldId id="378" r:id="rId24"/>
    <p:sldId id="421" r:id="rId25"/>
    <p:sldId id="422" r:id="rId26"/>
    <p:sldId id="440" r:id="rId27"/>
    <p:sldId id="423" r:id="rId28"/>
    <p:sldId id="381" r:id="rId29"/>
    <p:sldId id="429" r:id="rId30"/>
    <p:sldId id="430" r:id="rId31"/>
    <p:sldId id="428" r:id="rId32"/>
    <p:sldId id="404" r:id="rId33"/>
    <p:sldId id="424" r:id="rId34"/>
    <p:sldId id="405" r:id="rId35"/>
    <p:sldId id="415" r:id="rId36"/>
    <p:sldId id="372" r:id="rId37"/>
    <p:sldId id="375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5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76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circle.setColor(Color.RED);</a:t>
            </a:r>
          </a:p>
          <a:p>
            <a:r>
              <a:rPr lang="en-US" dirty="0"/>
              <a:t>        circle.fill();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303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99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34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21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73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70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245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3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 </a:t>
            </a:r>
          </a:p>
          <a:p>
            <a:r>
              <a:rPr lang="en-US" dirty="0"/>
              <a:t>Homework01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Muñeca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Spanish for doll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0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58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CDC0D876-9564-450F-BA38-7ED335B2B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5E95E4-4C61-416B-B617-81AC684DCAA3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0F02CAE-BBD8-483F-9293-54B82EE49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DB17274-6A00-4CBB-A190-B8243D2805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2559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have large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81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5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3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8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1021001249p1b4a9sn32mrm5ubmgr8de1v" TargetMode="External"/><Relationship Id="rId2" Type="http://schemas.openxmlformats.org/officeDocument/2006/relationships/hyperlink" Target="http://www.codecheck.it/files/20083104259t5drij7teqx2uere9kutgd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057400"/>
            <a:ext cx="74676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Lesson04_student.zip</a:t>
            </a:r>
          </a:p>
          <a:p>
            <a:r>
              <a:rPr lang="en-US" dirty="0"/>
              <a:t>Unzip it</a:t>
            </a:r>
          </a:p>
          <a:p>
            <a:r>
              <a:rPr lang="en-US" dirty="0"/>
              <a:t>Join our class on iClicker after started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Object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382000" cy="5119744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variables store references (locations of objects, or addresses).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object variable can contain references to different objects at different times.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object variables can contain reference to the same object at the sane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8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C9CB-3A05-484A-9CB4-06CFB7C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63B7-5C3F-491B-B97F-78FCFCEE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examOne = new Day(2022, 10, 6);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exam = examOne;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exam.addDays(2);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System.out.println(examOne);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output is</a:t>
            </a:r>
          </a:p>
          <a:p>
            <a:pPr marL="0" indent="0">
              <a:buNone/>
            </a:pPr>
            <a:r>
              <a:rPr lang="en-US" sz="2400" dirty="0"/>
              <a:t>	A.   2022-10-06</a:t>
            </a:r>
          </a:p>
          <a:p>
            <a:pPr marL="0" indent="0">
              <a:buNone/>
            </a:pPr>
            <a:r>
              <a:rPr lang="en-US" sz="2400" dirty="0"/>
              <a:t>	B.   2022-10-08</a:t>
            </a:r>
          </a:p>
          <a:p>
            <a:pPr marL="0" indent="0">
              <a:buNone/>
            </a:pPr>
            <a:r>
              <a:rPr lang="en-US" sz="2400" dirty="0"/>
              <a:t>	C.   None of above</a:t>
            </a:r>
          </a:p>
          <a:p>
            <a:pPr marL="0" indent="0">
              <a:buNone/>
            </a:pPr>
            <a:r>
              <a:rPr lang="en-US" sz="2400" dirty="0"/>
              <a:t>	D.   It does not compile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D2949-FD59-4F57-87CB-14409027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0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C92503C-EE12-4531-8764-9FC7CEBAE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dirty="0"/>
              <a:t>Object Variables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8C0E9419-99C8-4C48-BA5B-F0DD0ED6F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4732337" cy="4724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examOne =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new Day(2022, 10, 6);</a:t>
            </a:r>
          </a:p>
          <a:p>
            <a:pPr marL="457200" indent="-457200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exam = examOne;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exam.addDays(2);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System.out.println(examOne);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B. 2022-10-08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A0718F62-F71D-4E7E-8A56-52C6543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16229-869D-4B7F-A51D-5762279437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 dirty="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5CC4694-6655-4F5D-B29C-42DE268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320" y="1590675"/>
            <a:ext cx="3657600" cy="449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3A2B591-4BB8-4F3E-AFE3-8D9441B8093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62200"/>
            <a:ext cx="1364305" cy="762000"/>
            <a:chOff x="5791200" y="1905000"/>
            <a:chExt cx="1364305" cy="762000"/>
          </a:xfrm>
        </p:grpSpPr>
        <p:sp>
          <p:nvSpPr>
            <p:cNvPr id="31771" name="Rectangle 6">
              <a:extLst>
                <a:ext uri="{FF2B5EF4-FFF2-40B4-BE49-F238E27FC236}">
                  <a16:creationId xmlns:a16="http://schemas.microsoft.com/office/drawing/2014/main" id="{39C91C0E-9AFF-4280-AF06-BCCFB258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860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1772" name="TextBox 7">
              <a:extLst>
                <a:ext uri="{FF2B5EF4-FFF2-40B4-BE49-F238E27FC236}">
                  <a16:creationId xmlns:a16="http://schemas.microsoft.com/office/drawing/2014/main" id="{D2229F45-73BF-466F-AFCA-64F643960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1905000"/>
              <a:ext cx="136430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examOne</a:t>
              </a:r>
            </a:p>
          </p:txBody>
        </p:sp>
      </p:grpSp>
      <p:sp>
        <p:nvSpPr>
          <p:cNvPr id="31769" name="Rectangle 10">
            <a:extLst>
              <a:ext uri="{FF2B5EF4-FFF2-40B4-BE49-F238E27FC236}">
                <a16:creationId xmlns:a16="http://schemas.microsoft.com/office/drawing/2014/main" id="{2DBD3D0E-276B-414B-ACF9-D006B00DE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3D4B7A-4E67-4A5D-8370-25D2DBD1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2022, 10, 6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98327A-1425-4836-9B17-77249799F2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2894012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6584F-A94E-4248-9D2C-0CCD0E1908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33672" y="3048000"/>
            <a:ext cx="953784" cy="1581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52D6CA-4AF4-4A86-A437-24165404B181}"/>
              </a:ext>
            </a:extLst>
          </p:cNvPr>
          <p:cNvCxnSpPr/>
          <p:nvPr/>
        </p:nvCxnSpPr>
        <p:spPr bwMode="auto">
          <a:xfrm>
            <a:off x="6781800" y="1590675"/>
            <a:ext cx="0" cy="449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45D5F19E-09C0-4FC7-8126-CDCF9FF22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662535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ref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295D4154-2426-45AA-8CCB-AB10FF50B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95800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ref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D922F584-7511-4CA6-AB87-D7A44B72C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171890"/>
            <a:ext cx="1364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exam</a:t>
            </a:r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3AD25D0D-BBAA-404E-8605-2484F664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2022, 10, 8</a:t>
            </a:r>
          </a:p>
        </p:txBody>
      </p:sp>
    </p:spTree>
    <p:extLst>
      <p:ext uri="{BB962C8B-B14F-4D97-AF65-F5344CB8AC3E}">
        <p14:creationId xmlns:p14="http://schemas.microsoft.com/office/powerpoint/2010/main" val="662497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9" grpId="0" animBg="1"/>
      <p:bldP spid="15" grpId="0" animBg="1"/>
      <p:bldP spid="22" grpId="0"/>
      <p:bldP spid="24" grpId="0"/>
      <p:bldP spid="25" grpId="0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E28-B108-46FD-B5C3-D799EB13D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en-US" dirty="0"/>
              <a:t>Class ObjectVariables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512D-C6AB-4B7C-B9C7-5DA1CFE6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r>
              <a:rPr lang="en-US" dirty="0"/>
              <a:t>Lesson04Examples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D0F58-E56E-42F1-9208-919E42D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4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38F7-9786-4746-A459-612A3433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Circle on a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28FA-710B-468D-BCEB-5DB10704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83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circle.draw();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5657-BF80-4BB0-AAF9-7EF24F69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633E0-4DA1-409D-9EDF-8FB235A67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819400"/>
            <a:ext cx="1819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4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38F7-9786-4746-A459-612A3433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Default Color: Black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28FA-710B-468D-BCEB-5DB10704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057400"/>
            <a:ext cx="44196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circle.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fill()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5657-BF80-4BB0-AAF9-7EF24F69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CFF01-F247-4BD2-982C-733A7DDE1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124200"/>
            <a:ext cx="1819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288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38F7-9786-4746-A459-612A3433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Setting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28FA-710B-468D-BCEB-5DB10704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8800"/>
            <a:ext cx="7467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circle.setColor(Color.RED);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circle.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fill()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5657-BF80-4BB0-AAF9-7EF24F69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C2CF4-0D0A-46DA-90DE-797B110D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2" y="3429000"/>
            <a:ext cx="18192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4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4176-E702-4B9A-A7DF-84646EDD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Class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6A637-BC53-4B35-9820-2FFE549E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41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Using the Pre-Defined Constants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Color RED = new Color(255, 0, 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Color GREEN = new Color(0, 255, 0);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Color BLUE = new Color(0, 0, 255);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final Color ORANGE = new Color(255, 200, 0);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circle.setColor(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Color.RED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circle.setColor(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circle.setColor(new Color(255, 200, 0));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What color it is?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Do not do it this way!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6C29E-C16F-4A0A-9A36-80874551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4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E28-B108-46FD-B5C3-D799EB13D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CircleOnTriangle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512D-C6AB-4B7C-B9C7-5DA1CFE6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/>
              <a:t>Lesson04Examples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D0F58-E56E-42F1-9208-919E42D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78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A149-3FD4-4240-8BA1-F421DD32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Hw02 Problem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6DB73-FB72-4163-9F37-BAB7B60C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664B8-9479-02CB-7703-F4BAC1D1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362" y="2295525"/>
            <a:ext cx="18192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5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3A12-651D-4484-B3C1-A4F605DD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95400"/>
          </a:xfrm>
        </p:spPr>
        <p:txBody>
          <a:bodyPr/>
          <a:lstStyle/>
          <a:p>
            <a:r>
              <a:rPr lang="en-US" dirty="0"/>
              <a:t>Homework01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5C8A-5870-4EC7-87F6-92DAB040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sz="2800" dirty="0"/>
              <a:t>Due Time and Grace Time</a:t>
            </a:r>
          </a:p>
          <a:p>
            <a:pPr lvl="1"/>
            <a:r>
              <a:rPr lang="en-US" sz="2400" dirty="0"/>
              <a:t>The lowest score for homework will be dropped</a:t>
            </a:r>
          </a:p>
          <a:p>
            <a:endParaRPr lang="en-US" sz="2800" dirty="0"/>
          </a:p>
          <a:p>
            <a:r>
              <a:rPr lang="en-US" sz="2800" dirty="0"/>
              <a:t>Unverified submission</a:t>
            </a:r>
          </a:p>
          <a:p>
            <a:endParaRPr lang="en-US" sz="2800" dirty="0"/>
          </a:p>
          <a:p>
            <a:r>
              <a:rPr lang="en-US" sz="2800" dirty="0"/>
              <a:t>Style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0CC1-DA4D-49CC-B020-A4A2B55B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0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E935-C5FC-4D99-A911-6E4ACA5C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The 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DED0-0010-4051-865B-FD4B2306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course = new String(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CS 46A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language =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num1 = 4;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String is a special data type.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All String methods are accessors and will not change the object.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6158-D6BD-419C-AB2A-BDAAC604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dirty="0"/>
              <a:t>The 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0"/>
            <a:ext cx="6934200" cy="4114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Programming Interface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BlueJ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Help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Java Class Libraries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11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classes in the Java library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String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java.lang.String</a:t>
            </a:r>
          </a:p>
          <a:p>
            <a:pPr lvl="1"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62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dirty="0"/>
              <a:t>Java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8292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package is a collection of classes with a related purpose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java.awt (abstract windowing toolkit)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Rectangle, Image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java.lang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String, Math, System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 is an object we can use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to import a package to use its classes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classes of java.lang are imported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660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Methods of </a:t>
            </a:r>
            <a:r>
              <a:rPr lang="en-US" dirty="0"/>
              <a:t>Class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27892"/>
            <a:ext cx="84582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length()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ublic String toUpperCase()</a:t>
            </a:r>
          </a:p>
          <a:p>
            <a:pPr marL="0" indent="0">
              <a:spcBef>
                <a:spcPct val="0"/>
              </a:spcBef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toLowerCase()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char charAt(int index)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replace(char target,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char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replace(String target,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US" altLang="en-US" sz="2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72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E935-C5FC-4D99-A911-6E4ACA5C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DED0-0010-4051-865B-FD4B2306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language =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"Java";</a:t>
            </a:r>
          </a:p>
          <a:p>
            <a:pPr marL="0" indent="0"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System.out.println(language.length());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indent="0"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System.out.println(language);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</a:t>
            </a:r>
          </a:p>
          <a:p>
            <a:pPr marL="0" indent="0"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System.out.println(language.toUpperCase());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6158-D6BD-419C-AB2A-BDAAC604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6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E935-C5FC-4D99-A911-6E4ACA5C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DED0-0010-4051-865B-FD4B2306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language =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System.out.println(language.toUpperCase());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System.out.println(language);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What is the output?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	A.   JAVA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	B.   Java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	C.   None of the above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	D.   It does not compile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6158-D6BD-419C-AB2A-BDAAC604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4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E935-C5FC-4D99-A911-6E4ACA5C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String Methods Are 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DED0-0010-4051-865B-FD4B2306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language =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System.out.println(language.toUpperCase());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JAVA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System.out.println(language);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What is the output?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	A.   JAVA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B. </a:t>
            </a: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Java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	C.   None of the above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	D.   It does not compile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6158-D6BD-419C-AB2A-BDAAC604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66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7E935-C5FC-4D99-A911-6E4ACA5C4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 dirty="0"/>
              <a:t>All String Methods Are Accessors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DED0-0010-4051-865B-FD4B2306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76200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language =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"Java";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 = language.toUpperCase();</a:t>
            </a:r>
          </a:p>
          <a:p>
            <a:pPr marL="0" indent="0"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System.out.println(str);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JAVA</a:t>
            </a:r>
          </a:p>
          <a:p>
            <a:pPr marL="0" indent="0"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System.out.println(language);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Output: Java</a:t>
            </a:r>
          </a:p>
          <a:p>
            <a:pPr marL="0" indent="0"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language = language.toUpperCase();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language points to a different object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96158-D6BD-419C-AB2A-BDAAC604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6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56"/>
            <a:ext cx="7772400" cy="1143000"/>
          </a:xfrm>
        </p:spPr>
        <p:txBody>
          <a:bodyPr/>
          <a:lstStyle/>
          <a:p>
            <a:r>
              <a:rPr lang="en-US" dirty="0"/>
              <a:t>Testing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5856"/>
            <a:ext cx="8382000" cy="4829288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is a very crucial phase of software development process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testing program verifies that a program/class behaves as expected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specify expected values in the testing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3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0622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 replace()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313795"/>
            <a:ext cx="8001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replace(char oldChar, char newChar)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/>
              <a:t>Returns a string resulting from replacing </a:t>
            </a:r>
            <a:r>
              <a:rPr lang="en-US" sz="2000" b="1" u="sng" dirty="0"/>
              <a:t>all</a:t>
            </a:r>
            <a:r>
              <a:rPr lang="en-US" sz="2000" dirty="0"/>
              <a:t> occurrences of oldChar in this string by newChar.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course = "CS 46A";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System.out.println(course.replace('A', 'B’));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System.out.println("Expected: CS 46B");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str = "2022-09-06";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System.out.println(str.replace('2', 't'));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System.out.println("Expected: t0tt-09-06");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2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2.5 Accessor and Mutator Methods</a:t>
            </a:r>
          </a:p>
          <a:p>
            <a:pPr algn="ctr">
              <a:buFontTx/>
              <a:buNone/>
            </a:pPr>
            <a:r>
              <a:rPr lang="en-US" altLang="en-US" dirty="0"/>
              <a:t>2.6 The API Documentation</a:t>
            </a:r>
          </a:p>
          <a:p>
            <a:pPr algn="ctr">
              <a:buFontTx/>
              <a:buNone/>
            </a:pPr>
            <a:r>
              <a:rPr lang="en-US" altLang="en-US" dirty="0"/>
              <a:t>2.7 Implementing a Test Program</a:t>
            </a:r>
          </a:p>
          <a:p>
            <a:pPr algn="ctr">
              <a:buFontTx/>
              <a:buNone/>
            </a:pPr>
            <a:r>
              <a:rPr lang="en-US" altLang="en-US" dirty="0"/>
              <a:t>2.8 Object References</a:t>
            </a:r>
          </a:p>
        </p:txBody>
      </p:sp>
    </p:spTree>
  </p:cSld>
  <p:clrMapOvr>
    <a:masterClrMapping/>
  </p:clrMapOvr>
  <p:transition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 replace()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567934"/>
            <a:ext cx="8153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replace(String target,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String replacement)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course = "CS 46A";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System.out.println(course.replace("CS",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"SE"));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System.out.println("Expected: SE 46A");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7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A55-A961-4813-9C6C-05B227A4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charAt()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07E8-56D2-49D7-BE98-A75F0F49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char charAt(int index)</a:t>
            </a:r>
          </a:p>
          <a:p>
            <a:pPr marL="0" indent="0">
              <a:spcBef>
                <a:spcPct val="0"/>
              </a:spcBef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</a:rPr>
              <a:t>Returns the char value at the specified index.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/>
              <a:t>Index starts at 0.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course = "CS 46A";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53872-4466-4184-82C3-DFE283CD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79C266-0A6E-4EC7-AD5B-8255D9099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31613"/>
              </p:ext>
            </p:extLst>
          </p:nvPr>
        </p:nvGraphicFramePr>
        <p:xfrm>
          <a:off x="2242458" y="3982720"/>
          <a:ext cx="5225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8556674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278436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358450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77847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80114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290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7427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62C306-7ABC-45FE-9357-7511B31BE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184436"/>
              </p:ext>
            </p:extLst>
          </p:nvPr>
        </p:nvGraphicFramePr>
        <p:xfrm>
          <a:off x="2242458" y="4582160"/>
          <a:ext cx="5225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85566749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2784369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63584502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778473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80114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872902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931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2D076FC-ABF6-4CB5-B7F8-02030EBB6365}"/>
              </a:ext>
            </a:extLst>
          </p:cNvPr>
          <p:cNvSpPr txBox="1"/>
          <p:nvPr/>
        </p:nvSpPr>
        <p:spPr>
          <a:xfrm>
            <a:off x="993429" y="396240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84599-3E03-4968-A6E4-FF0F24101F36}"/>
              </a:ext>
            </a:extLst>
          </p:cNvPr>
          <p:cNvSpPr txBox="1"/>
          <p:nvPr/>
        </p:nvSpPr>
        <p:spPr>
          <a:xfrm>
            <a:off x="990600" y="4491335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300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 charAt()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1219200"/>
            <a:ext cx="7620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course = "CS 46A";  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ch = course.charAt(0);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System.out.println(ch);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System.out.println("Expected:  C");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System.out.println(course.charAt(1));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System.out.println("Expected: S");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System.out.println(course.charAt(5));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System.out.println("Expected: A");</a:t>
            </a:r>
          </a:p>
        </p:txBody>
      </p:sp>
    </p:spTree>
    <p:extLst>
      <p:ext uri="{BB962C8B-B14F-4D97-AF65-F5344CB8AC3E}">
        <p14:creationId xmlns:p14="http://schemas.microsoft.com/office/powerpoint/2010/main" val="298623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599"/>
            <a:ext cx="7772400" cy="1066801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iClicker Question #3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561504"/>
            <a:ext cx="80010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title = "Introduction to Programming";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index = title.length();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System.out.println(title.charAt(index));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Which of the following is correct?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A. The output is ‘g’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B. The output is a blank line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C. It does not compile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D. It compiles, but produces a run time error</a:t>
            </a:r>
          </a:p>
        </p:txBody>
      </p:sp>
    </p:spTree>
    <p:extLst>
      <p:ext uri="{BB962C8B-B14F-4D97-AF65-F5344CB8AC3E}">
        <p14:creationId xmlns:p14="http://schemas.microsoft.com/office/powerpoint/2010/main" val="8810096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3022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Last Char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229381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title =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"Introduction to Programming";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index = title.length() - 1;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System.out.println(title.charAt(index));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System.out.println("Expected: g");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 = title.length();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System.out.println(title.charAt(index));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Run time error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java.lang.StringIndexOutOfBoundsException: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String index out of range: 27</a:t>
            </a:r>
          </a:p>
        </p:txBody>
      </p:sp>
    </p:spTree>
    <p:extLst>
      <p:ext uri="{BB962C8B-B14F-4D97-AF65-F5344CB8AC3E}">
        <p14:creationId xmlns:p14="http://schemas.microsoft.com/office/powerpoint/2010/main" val="32813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E28-B108-46FD-B5C3-D799EB13D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/>
              <a:t>Class MyStringTester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512D-C6AB-4B7C-B9C7-5DA1CFE61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/>
              <a:t>Lesson04Examples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D0F58-E56E-42F1-9208-919E42D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3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Par04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zip file of the lesson contains two BleuJ projects of Par04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Problem A: </a:t>
            </a:r>
            <a:r>
              <a:rPr lang="en-US" sz="2400" dirty="0">
                <a:hlinkClick r:id="rId2"/>
              </a:rPr>
              <a:t>codecheck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www.codecheck.it/files/20083104259t5drij7teqx2uere9kutgdon</a:t>
            </a:r>
            <a:endParaRPr lang="en-US" sz="2400" dirty="0"/>
          </a:p>
          <a:p>
            <a:r>
              <a:rPr lang="en-US" sz="2400" dirty="0"/>
              <a:t>Problem B: </a:t>
            </a:r>
            <a:r>
              <a:rPr lang="en-US" sz="2400" dirty="0">
                <a:hlinkClick r:id="rId3"/>
              </a:rPr>
              <a:t>codecheck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www.codecheck.it/files/21021001249p1b4a9sn32mrm5ubmgr8de1v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09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2DC-C738-4371-A2A0-38CFB006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Stay in the Main room</a:t>
            </a:r>
          </a:p>
          <a:p>
            <a:pPr marL="0" indent="0" algn="ctr">
              <a:buNone/>
            </a:pPr>
            <a:r>
              <a:rPr lang="en-US" dirty="0"/>
              <a:t>Par03 Solutions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Breakout Rooms 1 or 2</a:t>
            </a:r>
          </a:p>
          <a:p>
            <a:pPr marL="0" indent="0" algn="ctr">
              <a:buNone/>
            </a:pPr>
            <a:r>
              <a:rPr lang="en-US" dirty="0"/>
              <a:t>Ask SI Leaders any questions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My Office Hours</a:t>
            </a:r>
          </a:p>
          <a:p>
            <a:pPr marL="0" indent="0" algn="ctr">
              <a:buNone/>
            </a:pPr>
            <a:r>
              <a:rPr lang="en-US" dirty="0"/>
              <a:t>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99ABF-D344-4F2F-9D89-404C285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dirty="0"/>
              <a:t>Class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1371600"/>
            <a:ext cx="7086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Accessor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getDayOfMonth()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getMonth()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getYear()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daysFrom(Day other)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Mutator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addDays(int numberOfDays)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83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dirty="0"/>
              <a:t>Class Picture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295400"/>
            <a:ext cx="7086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Accessor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draw()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ublic int getX()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getY()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getWidth()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getHeight()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                 Mutator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translate(double dx, ...)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grow(double dw, ...)</a:t>
            </a:r>
          </a:p>
        </p:txBody>
      </p:sp>
    </p:spTree>
    <p:extLst>
      <p:ext uri="{BB962C8B-B14F-4D97-AF65-F5344CB8AC3E}">
        <p14:creationId xmlns:p14="http://schemas.microsoft.com/office/powerpoint/2010/main" val="121762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EB67-D62C-4542-B8C8-BCFDF2CF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More 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0A331-71F8-4125-BCBD-2F0ADFA02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7315200" cy="4267200"/>
          </a:xfrm>
        </p:spPr>
        <p:txBody>
          <a:bodyPr/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width = 100;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balance = 200.0;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'A’;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spanish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‘\u00f1’;  // </a:t>
            </a:r>
            <a:r>
              <a:rPr lang="en-US" dirty="0"/>
              <a:t>ñ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A char value could be treated as int</a:t>
            </a:r>
            <a:r>
              <a:rPr lang="en-US" sz="2800" dirty="0">
                <a:cs typeface="Courier New" panose="02070309020205020404" pitchFamily="49" charset="0"/>
              </a:rPr>
              <a:t>	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boolean found = false;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Two possible values: true, false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Key words: true, false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A11F4-990A-4C87-9AFF-39E86D4B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0"/>
            <a:ext cx="7772400" cy="11430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7924800" cy="3352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basic data types store values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variables store references</a:t>
            </a:r>
          </a:p>
          <a:p>
            <a:pPr lvl="1"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locations of objects (addresses)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C448AA33-128A-4C07-979C-6F9E68C4D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C01610-F757-4B02-84DF-391A83B6CC3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dirty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7A35B91-5958-4123-9A3F-92E69C4FF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altLang="en-US" dirty="0"/>
              <a:t>Basic Data Type Variables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5A7AAF9F-B468-41E3-A6DE-B27E26DE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320" y="1295400"/>
            <a:ext cx="3657600" cy="472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86ADE88-6367-4F49-9822-C2A3DC9A3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D5B2001B-A93A-45D0-90D2-F1276FCD6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4478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num1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BB0A0E13-E54D-4835-8187-0F49FEC1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447800"/>
            <a:ext cx="8778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num2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9EE24987-90D1-4710-A5A4-EBF71A256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113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average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C021C49E-1245-4A1C-A646-E9E010332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4478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sum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374B129F-3585-4FA9-AC11-15641403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0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D66F0CBE-0555-4CD2-B0DF-86C592DDF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12" y="1981200"/>
            <a:ext cx="6365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010050D5-A272-4977-9228-19054571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13223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C108F185-9F56-499B-8A1F-3BAE092C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95400"/>
            <a:ext cx="46751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 num2, sum;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double average;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num1 = 4;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num2 = 5;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sum = num1 + num2;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average = sum / 2.0;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14" name="Text Box 22">
            <a:extLst>
              <a:ext uri="{FF2B5EF4-FFF2-40B4-BE49-F238E27FC236}">
                <a16:creationId xmlns:a16="http://schemas.microsoft.com/office/drawing/2014/main" id="{1F6D561B-3C09-41E1-8A04-A41C1838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4</a:t>
            </a: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5CDBFF4D-97A4-4199-8FD5-60C6D02E1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5</a:t>
            </a:r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67579C55-A27F-4471-9315-E67C061B9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1905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9</a:t>
            </a: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DBF265ED-1C62-41B5-A7E9-50D49D49F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810000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/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2673931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7" grpId="0"/>
      <p:bldP spid="35850" grpId="0"/>
      <p:bldP spid="35852" grpId="0"/>
      <p:bldP spid="35854" grpId="0"/>
      <p:bldP spid="35856" grpId="0" animBg="1"/>
      <p:bldP spid="35857" grpId="0" animBg="1"/>
      <p:bldP spid="35858" grpId="0" animBg="1"/>
      <p:bldP spid="14" grpId="0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C92503C-EE12-4531-8764-9FC7CEBAE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dirty="0"/>
              <a:t>Object Variables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8C0E9419-99C8-4C48-BA5B-F0DD0ED6F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4198937" cy="4724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Day d1, d2;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d1 = new Day(2017, 9, 15);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 = d1;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d2 = new Day(2017, 9, 15);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d1 = new Day();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A0718F62-F71D-4E7E-8A56-52C6543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16229-869D-4B7F-A51D-5762279437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 dirty="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5CC4694-6655-4F5D-B29C-42DE268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0320" y="1590675"/>
            <a:ext cx="3657600" cy="449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3A2B591-4BB8-4F3E-AFE3-8D9441B8093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533400" cy="762000"/>
            <a:chOff x="6019800" y="1905000"/>
            <a:chExt cx="533400" cy="762000"/>
          </a:xfrm>
        </p:grpSpPr>
        <p:sp>
          <p:nvSpPr>
            <p:cNvPr id="31771" name="Rectangle 6">
              <a:extLst>
                <a:ext uri="{FF2B5EF4-FFF2-40B4-BE49-F238E27FC236}">
                  <a16:creationId xmlns:a16="http://schemas.microsoft.com/office/drawing/2014/main" id="{39C91C0E-9AFF-4280-AF06-BCCFB258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860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1772" name="TextBox 7">
              <a:extLst>
                <a:ext uri="{FF2B5EF4-FFF2-40B4-BE49-F238E27FC236}">
                  <a16:creationId xmlns:a16="http://schemas.microsoft.com/office/drawing/2014/main" id="{D2229F45-73BF-466F-AFCA-64F643960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905000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d1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8AC2D96C-8D27-405F-9661-4CA0B1CC35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91000"/>
            <a:ext cx="533400" cy="762000"/>
            <a:chOff x="6019800" y="1905000"/>
            <a:chExt cx="533400" cy="762000"/>
          </a:xfrm>
        </p:grpSpPr>
        <p:sp>
          <p:nvSpPr>
            <p:cNvPr id="31769" name="Rectangle 10">
              <a:extLst>
                <a:ext uri="{FF2B5EF4-FFF2-40B4-BE49-F238E27FC236}">
                  <a16:creationId xmlns:a16="http://schemas.microsoft.com/office/drawing/2014/main" id="{2DBD3D0E-276B-414B-ACF9-D006B00DE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860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1770" name="TextBox 11">
              <a:extLst>
                <a:ext uri="{FF2B5EF4-FFF2-40B4-BE49-F238E27FC236}">
                  <a16:creationId xmlns:a16="http://schemas.microsoft.com/office/drawing/2014/main" id="{1A0B15CB-9526-4434-B777-FCA35AA68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905000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d2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0D27187-CE75-4AB7-A28E-D2A7505E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814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2022, 9, 6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3D4B7A-4E67-4A5D-8370-25D2DBD1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  2017, 9, 15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0CAE467-FD96-4EEB-A6AE-CAA2F912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958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/>
              <a:t>2017 , 9, 15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98327A-1425-4836-9B17-77249799F2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2894012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96A44F-9C48-4DF0-B4A5-AC92486337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4724400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6584F-A94E-4248-9D2C-0CCD0E1908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33672" y="3048000"/>
            <a:ext cx="953784" cy="15811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7F43872-2542-4ED7-AA4F-7505842B47FB}"/>
              </a:ext>
            </a:extLst>
          </p:cNvPr>
          <p:cNvSpPr>
            <a:spLocks noChangeArrowheads="1"/>
          </p:cNvSpPr>
          <p:nvPr/>
        </p:nvSpPr>
        <p:spPr bwMode="auto">
          <a:xfrm rot="18152583">
            <a:off x="5679189" y="3740417"/>
            <a:ext cx="1973555" cy="27365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A805B6-A6E1-48AA-8C6F-BEB7FB505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743200"/>
            <a:ext cx="10668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52D6CA-4AF4-4A86-A437-24165404B181}"/>
              </a:ext>
            </a:extLst>
          </p:cNvPr>
          <p:cNvCxnSpPr/>
          <p:nvPr/>
        </p:nvCxnSpPr>
        <p:spPr bwMode="auto">
          <a:xfrm>
            <a:off x="6248400" y="1590675"/>
            <a:ext cx="0" cy="449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45D5F19E-09C0-4FC7-8126-CDCF9FF22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662535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ref1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295D4154-2426-45AA-8CCB-AB10FF50B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95800"/>
            <a:ext cx="679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ref1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71505B-63BC-4578-9E69-75EE65E155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34100" y="2971800"/>
            <a:ext cx="914828" cy="924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12">
            <a:extLst>
              <a:ext uri="{FF2B5EF4-FFF2-40B4-BE49-F238E27FC236}">
                <a16:creationId xmlns:a16="http://schemas.microsoft.com/office/drawing/2014/main" id="{2B7B101E-2B34-4980-8FD3-740EC35E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5" y="4572000"/>
            <a:ext cx="533395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ref2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7A2D6942-BF7C-42A9-B05C-CFDDACE3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743200"/>
            <a:ext cx="533395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ref3</a:t>
            </a:r>
          </a:p>
        </p:txBody>
      </p:sp>
    </p:spTree>
    <p:extLst>
      <p:ext uri="{BB962C8B-B14F-4D97-AF65-F5344CB8AC3E}">
        <p14:creationId xmlns:p14="http://schemas.microsoft.com/office/powerpoint/2010/main" val="3467010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/>
      <p:bldP spid="14" grpId="0" animBg="1"/>
      <p:bldP spid="15" grpId="0" animBg="1"/>
      <p:bldP spid="16" grpId="0" animBg="1"/>
      <p:bldP spid="32" grpId="0" animBg="1"/>
      <p:bldP spid="33" grpId="0" uiExpand="1" animBg="1"/>
      <p:bldP spid="22" grpId="0"/>
      <p:bldP spid="24" grpId="0"/>
      <p:bldP spid="25" grpId="0" animBg="1"/>
      <p:bldP spid="28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37238</TotalTime>
  <Words>1626</Words>
  <Application>Microsoft Office PowerPoint</Application>
  <PresentationFormat>On-screen Show (4:3)</PresentationFormat>
  <Paragraphs>404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Courier New</vt:lpstr>
      <vt:lpstr>Times New Roman</vt:lpstr>
      <vt:lpstr>Default Design</vt:lpstr>
      <vt:lpstr>SJSU CS 46A Introduction to Programming</vt:lpstr>
      <vt:lpstr>Homework01</vt:lpstr>
      <vt:lpstr>SJSU CS 46A Introduction to Programming</vt:lpstr>
      <vt:lpstr>Methods of Class Day</vt:lpstr>
      <vt:lpstr>Methods of Class Picture</vt:lpstr>
      <vt:lpstr>More Basic Data Types</vt:lpstr>
      <vt:lpstr>Variables</vt:lpstr>
      <vt:lpstr>Basic Data Type Variables</vt:lpstr>
      <vt:lpstr>Object Variables</vt:lpstr>
      <vt:lpstr>Object Variables</vt:lpstr>
      <vt:lpstr>iClicker Question #1</vt:lpstr>
      <vt:lpstr>Object Variables</vt:lpstr>
      <vt:lpstr>Class ObjectVariables</vt:lpstr>
      <vt:lpstr>A Circle on a Triangle</vt:lpstr>
      <vt:lpstr>Default Color: Black</vt:lpstr>
      <vt:lpstr>Setting Color</vt:lpstr>
      <vt:lpstr>Class Color</vt:lpstr>
      <vt:lpstr>Class CircleOnTriangle</vt:lpstr>
      <vt:lpstr>Hw02 Problem C</vt:lpstr>
      <vt:lpstr>The String Class</vt:lpstr>
      <vt:lpstr>The API Documentation</vt:lpstr>
      <vt:lpstr>Java Packages</vt:lpstr>
      <vt:lpstr>Some Methods of Class String</vt:lpstr>
      <vt:lpstr>Examples</vt:lpstr>
      <vt:lpstr>iClicker Question #2</vt:lpstr>
      <vt:lpstr>String Methods Are Accessors</vt:lpstr>
      <vt:lpstr>All String Methods Are Accessors</vt:lpstr>
      <vt:lpstr>Testing Programs</vt:lpstr>
      <vt:lpstr>Testing Method replace()</vt:lpstr>
      <vt:lpstr>Testing Method replace()</vt:lpstr>
      <vt:lpstr>Method charAt()</vt:lpstr>
      <vt:lpstr>Testing Method charAt()</vt:lpstr>
      <vt:lpstr>iClicker Question #3</vt:lpstr>
      <vt:lpstr>The Last Char</vt:lpstr>
      <vt:lpstr>Class MyStringTester</vt:lpstr>
      <vt:lpstr>Par04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368</cp:revision>
  <dcterms:created xsi:type="dcterms:W3CDTF">2005-01-15T22:45:09Z</dcterms:created>
  <dcterms:modified xsi:type="dcterms:W3CDTF">2022-09-06T16:58:35Z</dcterms:modified>
</cp:coreProperties>
</file>