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0"/>
  </p:notesMasterIdLst>
  <p:sldIdLst>
    <p:sldId id="344" r:id="rId2"/>
    <p:sldId id="468" r:id="rId3"/>
    <p:sldId id="256" r:id="rId4"/>
    <p:sldId id="359" r:id="rId5"/>
    <p:sldId id="448" r:id="rId6"/>
    <p:sldId id="394" r:id="rId7"/>
    <p:sldId id="421" r:id="rId8"/>
    <p:sldId id="422" r:id="rId9"/>
    <p:sldId id="424" r:id="rId10"/>
    <p:sldId id="458" r:id="rId11"/>
    <p:sldId id="449" r:id="rId12"/>
    <p:sldId id="435" r:id="rId13"/>
    <p:sldId id="436" r:id="rId14"/>
    <p:sldId id="446" r:id="rId15"/>
    <p:sldId id="461" r:id="rId16"/>
    <p:sldId id="462" r:id="rId17"/>
    <p:sldId id="464" r:id="rId18"/>
    <p:sldId id="469" r:id="rId19"/>
    <p:sldId id="293" r:id="rId20"/>
    <p:sldId id="465" r:id="rId21"/>
    <p:sldId id="425" r:id="rId22"/>
    <p:sldId id="437" r:id="rId23"/>
    <p:sldId id="438" r:id="rId24"/>
    <p:sldId id="463" r:id="rId25"/>
    <p:sldId id="379" r:id="rId26"/>
    <p:sldId id="407" r:id="rId27"/>
    <p:sldId id="467" r:id="rId28"/>
    <p:sldId id="452" r:id="rId29"/>
    <p:sldId id="423" r:id="rId30"/>
    <p:sldId id="395" r:id="rId31"/>
    <p:sldId id="426" r:id="rId32"/>
    <p:sldId id="442" r:id="rId33"/>
    <p:sldId id="440" r:id="rId34"/>
    <p:sldId id="427" r:id="rId35"/>
    <p:sldId id="443" r:id="rId36"/>
    <p:sldId id="428" r:id="rId37"/>
    <p:sldId id="429" r:id="rId38"/>
    <p:sldId id="457" r:id="rId39"/>
    <p:sldId id="456" r:id="rId40"/>
    <p:sldId id="404" r:id="rId41"/>
    <p:sldId id="433" r:id="rId42"/>
    <p:sldId id="454" r:id="rId43"/>
    <p:sldId id="459" r:id="rId44"/>
    <p:sldId id="441" r:id="rId45"/>
    <p:sldId id="455" r:id="rId46"/>
    <p:sldId id="460" r:id="rId47"/>
    <p:sldId id="372" r:id="rId48"/>
    <p:sldId id="375" r:id="rId4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99"/>
    <a:srgbClr val="0099CC"/>
    <a:srgbClr val="00FF00"/>
    <a:srgbClr val="00CC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659" autoAdjust="0"/>
  </p:normalViewPr>
  <p:slideViewPr>
    <p:cSldViewPr>
      <p:cViewPr varScale="1">
        <p:scale>
          <a:sx n="70" d="100"/>
          <a:sy n="70" d="100"/>
        </p:scale>
        <p:origin x="1277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998166E-6CC9-4646-9065-04C867E2BB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6190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9765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@return Tag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294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@return Tag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138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591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407CC38-457A-4B1B-92F5-4FE487EF210C}" type="slidenum">
              <a:rPr lang="en-US" altLang="en-US" sz="1200" smtClean="0"/>
              <a:pPr/>
              <a:t>3</a:t>
            </a:fld>
            <a:endParaRPr lang="en-US" altLang="en-US" sz="1200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Sections 2.5 – 2.8</a:t>
            </a:r>
          </a:p>
        </p:txBody>
      </p:sp>
    </p:spTree>
    <p:extLst>
      <p:ext uri="{BB962C8B-B14F-4D97-AF65-F5344CB8AC3E}">
        <p14:creationId xmlns:p14="http://schemas.microsoft.com/office/powerpoint/2010/main" val="1537289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Inside Lesson05_student.zip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690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BlueJ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725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911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767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394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 2 not magic number by our 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271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@return Tag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28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B495C7-4B6C-4EED-A18F-1E47CCA96E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058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A5071-0C16-48A4-97F8-B12A515306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92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CB5B7-E87B-4022-A10A-2746F13D16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435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33AE2C-524E-437E-BF75-946230CEE0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8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93380-9EB5-4641-AAE5-CCB89F51A7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97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4BD2B-CD5E-42DF-BC84-551178DDE1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212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8FB07-6DF7-4360-AEFE-2AE20197D9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43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F36CC-764F-4787-8382-D4175AFBFD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7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A2062-D5BA-470F-86BD-27A39B5572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92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412C9-9DF4-4987-B2B4-7CB48A0A17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654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2A811B-8ABE-4E25-96B3-07486AAD75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42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12AD2EC-FD85-450E-8936-0D31245699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check.it/files/2102132345184hob138yvlgekjliwo7xok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check.it/files/20062118112kxtu60x0savqqt0c9vzvx2km" TargetMode="External"/><Relationship Id="rId2" Type="http://schemas.openxmlformats.org/officeDocument/2006/relationships/hyperlink" Target="http://www.codecheck.it/files/2102132345184hob138yvlgekjliwo7xokr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64B0F-DCAA-4819-AA56-16880A2C7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600200"/>
          </a:xfrm>
        </p:spPr>
        <p:txBody>
          <a:bodyPr/>
          <a:lstStyle/>
          <a:p>
            <a:r>
              <a:rPr lang="en-US" altLang="en-US" dirty="0"/>
              <a:t>SJSU CS 46A</a:t>
            </a:r>
            <a:br>
              <a:rPr lang="en-US" altLang="en-US" dirty="0"/>
            </a:br>
            <a:r>
              <a:rPr lang="en-US" altLang="en-US" dirty="0"/>
              <a:t>Introduction to Programming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AE3F4-DB5D-44DA-8D26-A937BE12E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2057400"/>
            <a:ext cx="7467600" cy="3429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you come in</a:t>
            </a:r>
          </a:p>
          <a:p>
            <a:r>
              <a:rPr lang="en-US" dirty="0"/>
              <a:t>Open Canvas</a:t>
            </a:r>
          </a:p>
          <a:p>
            <a:r>
              <a:rPr lang="en-US" dirty="0"/>
              <a:t>Download Lesson05_student.zip</a:t>
            </a:r>
          </a:p>
          <a:p>
            <a:r>
              <a:rPr lang="en-US" dirty="0"/>
              <a:t>Unzip it</a:t>
            </a:r>
          </a:p>
          <a:p>
            <a:r>
              <a:rPr lang="en-US" dirty="0"/>
              <a:t>Join our class on iClicker after started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BB639-7010-47E5-86AF-12C5D325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040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D20DC-60E4-4911-AA33-E3E18B273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/>
              <a:t>Color Constants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BD8C0-D82B-4B71-A5E8-C5060AF66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38862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Color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// Static constants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final Color RED = new Color(255, 0, 0);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final Color GREEN = new Color(0, 255, 0);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final Color ORANGE = new Color(255, 200, 0);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. . .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circle.setColor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(Color.RED);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circle.setColor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Color.ORANGE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circle.setColor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(new Color(255, 200, 0));  // color ORANGE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C0802-1466-4335-A07E-32A69D946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5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495BA-F113-41C0-AF68-FB55D07D8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/>
              <a:t>Project Par05_A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0D9FD-3BE6-4A78-BC51-9DAC2F97D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524000"/>
            <a:ext cx="6934200" cy="4191000"/>
          </a:xfrm>
        </p:spPr>
        <p:txBody>
          <a:bodyPr/>
          <a:lstStyle/>
          <a:p>
            <a:r>
              <a:rPr lang="en-US" sz="2800" b="1" u="sng" dirty="0"/>
              <a:t>Class Stair</a:t>
            </a:r>
          </a:p>
          <a:p>
            <a:r>
              <a:rPr lang="en-US" sz="2800" dirty="0"/>
              <a:t>Class </a:t>
            </a:r>
            <a:r>
              <a:rPr lang="en-US" sz="2800" dirty="0" err="1"/>
              <a:t>StairTester</a:t>
            </a:r>
            <a:endParaRPr lang="en-US" sz="2800" dirty="0"/>
          </a:p>
          <a:p>
            <a:r>
              <a:rPr lang="en-US" sz="2800" dirty="0"/>
              <a:t>Graphics package</a:t>
            </a:r>
          </a:p>
          <a:p>
            <a:pPr lvl="1"/>
            <a:r>
              <a:rPr lang="en-US" sz="2400" dirty="0"/>
              <a:t>Class Rectangle</a:t>
            </a:r>
          </a:p>
          <a:p>
            <a:pPr lvl="1"/>
            <a:r>
              <a:rPr lang="en-US" sz="2400" dirty="0"/>
              <a:t>Class Shape</a:t>
            </a:r>
          </a:p>
          <a:p>
            <a:pPr lvl="1"/>
            <a:r>
              <a:rPr lang="en-US" sz="2400" dirty="0"/>
              <a:t>Class Color</a:t>
            </a:r>
          </a:p>
          <a:p>
            <a:pPr lvl="1"/>
            <a:r>
              <a:rPr lang="en-US" sz="2400" dirty="0"/>
              <a:t>Class Canvas</a:t>
            </a:r>
          </a:p>
          <a:p>
            <a:r>
              <a:rPr lang="en-US" sz="2800" dirty="0"/>
              <a:t>Codecheck: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ans"/>
              </a:rPr>
              <a:t> </a:t>
            </a:r>
            <a:r>
              <a:rPr lang="en-US" sz="2800" b="0" i="0" dirty="0">
                <a:effectLst/>
                <a:latin typeface="sans"/>
                <a:hlinkClick r:id="rId3"/>
              </a:rPr>
              <a:t>http://www.codecheck.it/files/2102132345184hob138yvlgekjliwo7xokr</a:t>
            </a:r>
            <a:r>
              <a:rPr lang="en-US" sz="2800" b="0" i="0" dirty="0">
                <a:effectLst/>
                <a:latin typeface="sans"/>
              </a:rPr>
              <a:t> 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BAA99-3E11-4AC6-9AD7-8FF78281E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505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6B234-AEE6-415D-B267-BBED684A5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/>
              <a:t>Par05_A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4991E-A8EE-450F-9109-3D60D3301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r>
              <a:rPr lang="en-US" sz="2800" dirty="0"/>
              <a:t>Class Stair: same shape different locations</a:t>
            </a:r>
          </a:p>
          <a:p>
            <a:r>
              <a:rPr lang="en-US" sz="2800" dirty="0"/>
              <a:t>Instance variables</a:t>
            </a:r>
          </a:p>
          <a:p>
            <a:pPr lvl="1"/>
            <a:r>
              <a:rPr lang="en-US" dirty="0"/>
              <a:t>x, y</a:t>
            </a:r>
          </a:p>
          <a:p>
            <a:r>
              <a:rPr lang="en-US" sz="2800" dirty="0"/>
              <a:t>One constructor to i</a:t>
            </a:r>
            <a:r>
              <a:rPr lang="en-US" dirty="0"/>
              <a:t>nitialize instance variables</a:t>
            </a:r>
          </a:p>
          <a:p>
            <a:r>
              <a:rPr lang="en-US" sz="2800" dirty="0"/>
              <a:t>Methods</a:t>
            </a:r>
          </a:p>
          <a:p>
            <a:pPr lvl="1"/>
            <a:r>
              <a:rPr lang="en-US" dirty="0"/>
              <a:t>getX()</a:t>
            </a:r>
          </a:p>
          <a:p>
            <a:pPr lvl="1"/>
            <a:r>
              <a:rPr lang="en-US" dirty="0"/>
              <a:t>draw()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57C937-CE55-4058-A740-D7E198FB4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42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524000"/>
          </a:xfrm>
        </p:spPr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 Instance Variables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7FB406A-6027-423B-8978-8BDFF3A232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4400" y="2451080"/>
            <a:ext cx="75438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Stair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double x, y;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2247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0AF00-450F-41E3-BAA8-DC484099B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/>
              <a:t>Constructor and Method </a:t>
            </a:r>
            <a:r>
              <a:rPr lang="en-US" b="1" u="sng" dirty="0"/>
              <a:t>Stubs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657D8-7296-45EC-B1C4-C0454BDA8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52600"/>
            <a:ext cx="7467600" cy="3733800"/>
          </a:xfrm>
        </p:spPr>
        <p:txBody>
          <a:bodyPr/>
          <a:lstStyle/>
          <a:p>
            <a:r>
              <a:rPr lang="en-US" dirty="0"/>
              <a:t>Header without implementation</a:t>
            </a:r>
          </a:p>
          <a:p>
            <a:r>
              <a:rPr lang="en-US" dirty="0"/>
              <a:t>Will compile and run</a:t>
            </a:r>
          </a:p>
          <a:p>
            <a:r>
              <a:rPr lang="en-US" dirty="0"/>
              <a:t>May pass some Codecheck tests</a:t>
            </a:r>
          </a:p>
          <a:p>
            <a:r>
              <a:rPr lang="en-US" dirty="0"/>
              <a:t>Could receive partial credit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B03673-0695-4659-986F-68DA67F84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39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838200"/>
          </a:xfrm>
        </p:spPr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 Stub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7FB406A-6027-423B-8978-8BDFF3A232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2385031"/>
            <a:ext cx="83058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Stair(double xPos, double yPos)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6212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914400"/>
            <a:ext cx="8305800" cy="609600"/>
          </a:xfrm>
        </p:spPr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getX() Stub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7FB406A-6027-423B-8978-8BDFF3A232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2362200"/>
            <a:ext cx="83058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double getX()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	// must return a double value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9443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85800"/>
            <a:ext cx="8305800" cy="1143000"/>
          </a:xfrm>
        </p:spPr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draw() Stub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7FB406A-6027-423B-8978-8BDFF3A232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19200" y="2448342"/>
            <a:ext cx="71628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draw()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0491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0AAA3-F2CF-3161-24F4-8D606AB36D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Submit Par05_A to Codecheck</a:t>
            </a:r>
            <a:br>
              <a:rPr lang="en-US" dirty="0"/>
            </a:br>
            <a:r>
              <a:rPr lang="en-US" dirty="0"/>
              <a:t>with Stubs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0DAC8-138A-7269-60C3-73F02BD6E8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552AB-CA14-8B41-0A12-99E4A02F3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B495C7-4B6C-4EED-A18F-1E47CCA96E3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610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8D52-0142-4994-B2CD-CCE81BFD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 dirty="0"/>
              <a:t>Course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D357-B494-4CF7-8028-9687CE9F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51014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Basic skills and concepts of computer programming in an object-oriented approach using Java. Classes, methods and argument passing, control structures, iteration. Basic graphical user interface programming. Problem solving, class discovery and </a:t>
            </a:r>
            <a:r>
              <a:rPr lang="en-US" sz="2800" b="1" u="sng" dirty="0"/>
              <a:t>stepwise refinement</a:t>
            </a:r>
            <a:r>
              <a:rPr lang="en-US" sz="2800" dirty="0"/>
              <a:t>. Programming and documentation style. Weekly hands-on activity.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C08E-3E9D-45F8-AD88-62BE0129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246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B0B0-29F6-F000-4C16-6470C5A1A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Pre-Semester Student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8375C-3DE3-E885-F4D8-5022E3352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200" y="1981200"/>
            <a:ext cx="6096000" cy="4114800"/>
          </a:xfrm>
        </p:spPr>
        <p:txBody>
          <a:bodyPr/>
          <a:lstStyle/>
          <a:p>
            <a:r>
              <a:rPr lang="en-US" dirty="0"/>
              <a:t>Peer Connections</a:t>
            </a:r>
          </a:p>
          <a:p>
            <a:r>
              <a:rPr lang="en-US" dirty="0"/>
              <a:t>SI Leaders</a:t>
            </a:r>
          </a:p>
          <a:p>
            <a:r>
              <a:rPr lang="en-US" dirty="0"/>
              <a:t>SI Sessions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36451-CE09-CF52-FA21-DECAFEAC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260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8D52-0142-4994-B2CD-CCE81BFD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 dirty="0"/>
              <a:t>Course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D357-B494-4CF7-8028-9687CE9F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51014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Basic skills and concepts of computer programming in an object-oriented approach using Java. Classes, methods and argument passing, control structures, iteration. Basic graphical user interface programming. Problem solving, class discovery and stepwise refinement. </a:t>
            </a:r>
            <a:r>
              <a:rPr lang="en-US" sz="2800" b="1" u="sng" dirty="0"/>
              <a:t>Programming and documentation style</a:t>
            </a:r>
            <a:r>
              <a:rPr lang="en-US" sz="2800" b="1" dirty="0"/>
              <a:t>.</a:t>
            </a:r>
            <a:r>
              <a:rPr lang="en-US" sz="2800" dirty="0"/>
              <a:t> Weekly hands-on activity.</a:t>
            </a:r>
          </a:p>
          <a:p>
            <a:pPr marL="0" indent="0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b="1" u="sng" dirty="0"/>
              <a:t>Javadoc Comments/Tags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C08E-3E9D-45F8-AD88-62BE0129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81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066800"/>
          </a:xfrm>
        </p:spPr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Comment and Tags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7FB406A-6027-423B-8978-8BDFF3A232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4400" y="1143000"/>
            <a:ext cx="77724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The class models 3-step stairs of the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same shape at different locations.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@author  Qi Yang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@version 2022-09-08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Stair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. . .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8289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838200"/>
          </a:xfrm>
        </p:spPr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 Comment and Tags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7FB406A-6027-423B-8978-8BDFF3A232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30580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Initializes the instance variables to create an object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of class Stair.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@param  xPos the x-coordinate of the upper-left corner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@param  yPos the y-coordinate of the upper-left corner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Stair(double xPos, double yPos)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3265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85800"/>
            <a:ext cx="8305800" cy="609600"/>
          </a:xfrm>
        </p:spPr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getX() Comment and Tags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7FB406A-6027-423B-8978-8BDFF3A232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828800"/>
            <a:ext cx="83058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Gets the x coordinate of the upper-left corner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of this stair.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@return the x coordinate of the upper-left corner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double getX()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3930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7200"/>
            <a:ext cx="8305800" cy="1143000"/>
          </a:xfrm>
        </p:spPr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draw() Comment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7FB406A-6027-423B-8978-8BDFF3A232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19200" y="1709678"/>
            <a:ext cx="71628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Draws this stair at the specified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location (x, y).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draw()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655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8D52-0142-4994-B2CD-CCE81BFD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42856"/>
            <a:ext cx="7772400" cy="1143000"/>
          </a:xfrm>
        </p:spPr>
        <p:txBody>
          <a:bodyPr/>
          <a:lstStyle/>
          <a:p>
            <a:r>
              <a:rPr lang="en-US" dirty="0"/>
              <a:t>The Javadoc Utility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D357-B494-4CF7-8028-9687CE9F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3810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BlueJ, pressing CTRL+J to switch between Source Code and Documentation and generate the Java documentation</a:t>
            </a:r>
          </a:p>
          <a:p>
            <a:pPr>
              <a:spcBef>
                <a:spcPct val="0"/>
              </a:spcBef>
            </a:pPr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Inside the project folder</a:t>
            </a:r>
          </a:p>
          <a:p>
            <a:pPr lvl="1"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Sub-folder of doc</a:t>
            </a:r>
          </a:p>
          <a:p>
            <a:pPr lvl="1"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index.html and *.html for each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C08E-3E9D-45F8-AD88-62BE0129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338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219200"/>
          </a:xfrm>
        </p:spPr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Javadoc Comments and Tags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7FB406A-6027-423B-8978-8BDFF3A232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00200" y="1530727"/>
            <a:ext cx="7162800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Class comment</a:t>
            </a:r>
          </a:p>
          <a:p>
            <a:pPr lvl="1">
              <a:spcBef>
                <a:spcPct val="0"/>
              </a:spcBef>
            </a:pPr>
            <a:r>
              <a:rPr lang="en-US" altLang="en-US" sz="3200" dirty="0">
                <a:solidFill>
                  <a:srgbClr val="000000"/>
                </a:solidFill>
                <a:cs typeface="Courier New" panose="02070309020205020404" pitchFamily="49" charset="0"/>
              </a:rPr>
              <a:t>Description</a:t>
            </a:r>
          </a:p>
          <a:p>
            <a:pPr lvl="1">
              <a:spcBef>
                <a:spcPct val="0"/>
              </a:spcBef>
            </a:pPr>
            <a:r>
              <a:rPr lang="en-US" altLang="en-US" sz="3200" dirty="0">
                <a:solidFill>
                  <a:srgbClr val="000000"/>
                </a:solidFill>
                <a:cs typeface="Courier New" panose="02070309020205020404" pitchFamily="49" charset="0"/>
              </a:rPr>
              <a:t>@author</a:t>
            </a:r>
          </a:p>
          <a:p>
            <a:pPr lvl="1">
              <a:spcBef>
                <a:spcPct val="0"/>
              </a:spcBef>
            </a:pPr>
            <a:r>
              <a:rPr lang="en-US" altLang="en-US" sz="3200" dirty="0">
                <a:solidFill>
                  <a:srgbClr val="000000"/>
                </a:solidFill>
                <a:cs typeface="Courier New" panose="02070309020205020404" pitchFamily="49" charset="0"/>
              </a:rPr>
              <a:t>@version</a:t>
            </a:r>
          </a:p>
          <a:p>
            <a:pPr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Constructor and method comment</a:t>
            </a:r>
          </a:p>
          <a:p>
            <a:pPr lvl="1">
              <a:spcBef>
                <a:spcPct val="0"/>
              </a:spcBef>
            </a:pPr>
            <a:r>
              <a:rPr lang="en-US" altLang="en-US" sz="3200" dirty="0">
                <a:solidFill>
                  <a:srgbClr val="000000"/>
                </a:solidFill>
                <a:cs typeface="Courier New" panose="02070309020205020404" pitchFamily="49" charset="0"/>
              </a:rPr>
              <a:t>Description</a:t>
            </a:r>
          </a:p>
          <a:p>
            <a:pPr lvl="1">
              <a:spcBef>
                <a:spcPct val="0"/>
              </a:spcBef>
            </a:pPr>
            <a:r>
              <a:rPr lang="en-US" altLang="en-US" sz="3200" dirty="0">
                <a:solidFill>
                  <a:srgbClr val="000000"/>
                </a:solidFill>
                <a:cs typeface="Courier New" panose="02070309020205020404" pitchFamily="49" charset="0"/>
              </a:rPr>
              <a:t>@param</a:t>
            </a:r>
          </a:p>
          <a:p>
            <a:pPr lvl="1">
              <a:spcBef>
                <a:spcPct val="0"/>
              </a:spcBef>
            </a:pPr>
            <a:r>
              <a:rPr lang="en-US" altLang="en-US" sz="3200" dirty="0">
                <a:solidFill>
                  <a:srgbClr val="000000"/>
                </a:solidFill>
                <a:cs typeface="Courier New" panose="02070309020205020404" pitchFamily="49" charset="0"/>
              </a:rPr>
              <a:t>@return</a:t>
            </a:r>
          </a:p>
        </p:txBody>
      </p:sp>
    </p:spTree>
    <p:extLst>
      <p:ext uri="{BB962C8B-B14F-4D97-AF65-F5344CB8AC3E}">
        <p14:creationId xmlns:p14="http://schemas.microsoft.com/office/powerpoint/2010/main" val="927883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0A7AA-1481-4CDE-9629-C13CA3E5DD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Implementing Classes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4EA391-25DC-4E68-9753-3DD31FA537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C98F31-E151-4C21-BA88-A2C827C08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B495C7-4B6C-4EED-A18F-1E47CCA96E3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460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CE32D-F920-410E-A90A-2A99B8D15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dirty="0"/>
              <a:t>iClicker Question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9637-8C61-48C6-8C24-9EF1532D2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43000"/>
            <a:ext cx="7391400" cy="5105400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Stair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private double x, y;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Stair(double xPos, double yPos)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double x = xPos;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double y = yPos;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dirty="0"/>
              <a:t>The above implementation is correct.</a:t>
            </a:r>
          </a:p>
          <a:p>
            <a:pPr marL="1314450" lvl="2" indent="-514350">
              <a:buAutoNum type="alphaUcPeriod"/>
            </a:pPr>
            <a:r>
              <a:rPr lang="en-US" dirty="0"/>
              <a:t>True             B.    False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B28D3-1F46-4D48-BD27-EC3D94E8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9284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CE32D-F920-410E-A90A-2A99B8D15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dirty="0"/>
              <a:t>Instance and Local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9637-8C61-48C6-8C24-9EF1532D2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43000"/>
            <a:ext cx="7391400" cy="5105400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Stair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private double x, y; // instance variables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Stair(double xPos, double yPos)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2000" u="sng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x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xPos;	// local variable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2000" u="sng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y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yPos; 	// local variable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dirty="0"/>
              <a:t>The above implementation is correct.</a:t>
            </a:r>
          </a:p>
          <a:p>
            <a:pPr marL="1314450" lvl="2" indent="-514350">
              <a:buAutoNum type="alphaUcPeriod"/>
            </a:pPr>
            <a:r>
              <a:rPr lang="en-US" dirty="0"/>
              <a:t>True             B.    </a:t>
            </a:r>
            <a:r>
              <a:rPr lang="en-US" b="1" u="sng" dirty="0"/>
              <a:t>False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B28D3-1F46-4D48-BD27-EC3D94E8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72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DEC6BF-E53E-482F-A7C7-2140104CB8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676400"/>
          </a:xfrm>
        </p:spPr>
        <p:txBody>
          <a:bodyPr/>
          <a:lstStyle/>
          <a:p>
            <a:r>
              <a:rPr lang="en-US" altLang="en-US" dirty="0"/>
              <a:t>SJSU CS 46A</a:t>
            </a:r>
            <a:br>
              <a:rPr lang="en-US" altLang="en-US" dirty="0"/>
            </a:br>
            <a:r>
              <a:rPr lang="en-US" altLang="en-US" dirty="0"/>
              <a:t>Introduction to Programming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7772400" cy="35052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dirty="0"/>
              <a:t>Chapter 2: Using Objects</a:t>
            </a:r>
          </a:p>
          <a:p>
            <a:pPr algn="ctr">
              <a:buFontTx/>
              <a:buNone/>
            </a:pPr>
            <a:r>
              <a:rPr lang="en-US" altLang="en-US" dirty="0"/>
              <a:t>Chapter 3: Implementing Classes</a:t>
            </a:r>
          </a:p>
          <a:p>
            <a:pPr algn="ctr">
              <a:buFontTx/>
              <a:buNone/>
            </a:pPr>
            <a:endParaRPr lang="en-US" altLang="en-US" sz="1000" dirty="0"/>
          </a:p>
          <a:p>
            <a:pPr algn="ctr">
              <a:buFontTx/>
              <a:buNone/>
            </a:pPr>
            <a:r>
              <a:rPr lang="en-US" altLang="en-US" sz="2600" dirty="0"/>
              <a:t>3.1 Instance Variables and Encapsulation</a:t>
            </a:r>
          </a:p>
          <a:p>
            <a:pPr algn="ctr">
              <a:buFontTx/>
              <a:buNone/>
            </a:pPr>
            <a:r>
              <a:rPr lang="en-US" altLang="en-US" sz="2600" dirty="0"/>
              <a:t>3.2 Specifying the Public Interface of a Class</a:t>
            </a:r>
          </a:p>
          <a:p>
            <a:pPr algn="ctr">
              <a:buFontTx/>
              <a:buNone/>
            </a:pPr>
            <a:r>
              <a:rPr lang="en-US" altLang="en-US" sz="2600" dirty="0"/>
              <a:t>3.3 Providing the Class Implementation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Initializing Instance Variables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7FB406A-6027-423B-8978-8BDFF3A232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1000" y="1193018"/>
            <a:ext cx="8382000" cy="4598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Stair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double x, y;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Stair(double xPos, double yPos)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// double x = xPos;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// double y = yPos;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x = xPos;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y = yPos;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48578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Method getX()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7FB406A-6027-423B-8978-8BDFF3A232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353705"/>
            <a:ext cx="7924800" cy="405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Stair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double x, y;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double getX()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 x;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52502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Method draw()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7FB406A-6027-423B-8978-8BDFF3A232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3000" y="1423245"/>
            <a:ext cx="73914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Draws this stair at the specified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location (x, y).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draw()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000000"/>
                </a:solidFill>
                <a:cs typeface="Courier New" panose="02070309020205020404" pitchFamily="49" charset="0"/>
              </a:rPr>
              <a:t>Draw diagram on a scratch paper</a:t>
            </a:r>
          </a:p>
        </p:txBody>
      </p:sp>
    </p:spTree>
    <p:extLst>
      <p:ext uri="{BB962C8B-B14F-4D97-AF65-F5344CB8AC3E}">
        <p14:creationId xmlns:p14="http://schemas.microsoft.com/office/powerpoint/2010/main" val="38477124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BA1DEE-9BFD-4C30-995B-B4EFA49FD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5A2062-D5BA-470F-86BD-27A39B557280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2F0B47C-0E5F-4137-89A2-38B5856977E7}"/>
              </a:ext>
            </a:extLst>
          </p:cNvPr>
          <p:cNvCxnSpPr/>
          <p:nvPr/>
        </p:nvCxnSpPr>
        <p:spPr bwMode="auto">
          <a:xfrm>
            <a:off x="533400" y="1676400"/>
            <a:ext cx="8077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2C685AC-F6D8-4404-978A-7177C39A650D}"/>
              </a:ext>
            </a:extLst>
          </p:cNvPr>
          <p:cNvCxnSpPr/>
          <p:nvPr/>
        </p:nvCxnSpPr>
        <p:spPr bwMode="auto">
          <a:xfrm>
            <a:off x="1752600" y="533400"/>
            <a:ext cx="0" cy="5638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5C01C0A-F2E6-4FF7-A3EA-3E4A886541D4}"/>
              </a:ext>
            </a:extLst>
          </p:cNvPr>
          <p:cNvSpPr txBox="1"/>
          <p:nvPr/>
        </p:nvSpPr>
        <p:spPr>
          <a:xfrm>
            <a:off x="632295" y="1962090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(x, y)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322093F-D832-4A65-9BCF-614932DFD2E0}"/>
              </a:ext>
            </a:extLst>
          </p:cNvPr>
          <p:cNvSpPr txBox="1"/>
          <p:nvPr/>
        </p:nvSpPr>
        <p:spPr>
          <a:xfrm>
            <a:off x="3810000" y="149185"/>
            <a:ext cx="273235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Location: (x, y)</a:t>
            </a:r>
          </a:p>
          <a:p>
            <a:r>
              <a:rPr lang="en-US" dirty="0"/>
              <a:t>Step Height: 20</a:t>
            </a:r>
          </a:p>
          <a:p>
            <a:r>
              <a:rPr lang="en-US" dirty="0"/>
              <a:t>Step1 Width: 20</a:t>
            </a:r>
          </a:p>
          <a:p>
            <a:r>
              <a:rPr lang="en-US" dirty="0"/>
              <a:t>Width Increment: 20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AC3A1E-F188-445B-92DE-6B3E991CBEE2}"/>
              </a:ext>
            </a:extLst>
          </p:cNvPr>
          <p:cNvSpPr/>
          <p:nvPr/>
        </p:nvSpPr>
        <p:spPr bwMode="auto">
          <a:xfrm>
            <a:off x="2286000" y="2514600"/>
            <a:ext cx="914398" cy="91437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8DC22A-86BF-475D-8834-643278A6CA40}"/>
              </a:ext>
            </a:extLst>
          </p:cNvPr>
          <p:cNvSpPr txBox="1"/>
          <p:nvPr/>
        </p:nvSpPr>
        <p:spPr>
          <a:xfrm>
            <a:off x="152400" y="2895600"/>
            <a:ext cx="1268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(x, y + 20)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B975EEA-DA7A-4F20-AEDE-C6B1FBA328A4}"/>
              </a:ext>
            </a:extLst>
          </p:cNvPr>
          <p:cNvCxnSpPr>
            <a:cxnSpLocks/>
          </p:cNvCxnSpPr>
          <p:nvPr/>
        </p:nvCxnSpPr>
        <p:spPr bwMode="auto">
          <a:xfrm>
            <a:off x="1371600" y="3200400"/>
            <a:ext cx="8382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B44DF57-D358-4C7C-ACA3-26EA10401E0A}"/>
              </a:ext>
            </a:extLst>
          </p:cNvPr>
          <p:cNvSpPr txBox="1"/>
          <p:nvPr/>
        </p:nvSpPr>
        <p:spPr>
          <a:xfrm>
            <a:off x="152400" y="3810000"/>
            <a:ext cx="1268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(x, y + 40)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AA7B8E2-48D5-488C-9CC1-64CBB6431D67}"/>
              </a:ext>
            </a:extLst>
          </p:cNvPr>
          <p:cNvCxnSpPr>
            <a:cxnSpLocks/>
          </p:cNvCxnSpPr>
          <p:nvPr/>
        </p:nvCxnSpPr>
        <p:spPr bwMode="auto">
          <a:xfrm>
            <a:off x="1371600" y="4114800"/>
            <a:ext cx="8382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AD01848-30A9-4182-B567-51845FDA495B}"/>
              </a:ext>
            </a:extLst>
          </p:cNvPr>
          <p:cNvSpPr/>
          <p:nvPr/>
        </p:nvSpPr>
        <p:spPr bwMode="auto">
          <a:xfrm>
            <a:off x="2285999" y="3428977"/>
            <a:ext cx="1828797" cy="91435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122A85-6FC7-4F2F-A887-3378E575D604}"/>
              </a:ext>
            </a:extLst>
          </p:cNvPr>
          <p:cNvSpPr/>
          <p:nvPr/>
        </p:nvSpPr>
        <p:spPr bwMode="auto">
          <a:xfrm>
            <a:off x="2286000" y="4343399"/>
            <a:ext cx="2720501" cy="91435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1B108F4-C92E-405D-9C97-327E1F07A4BD}"/>
              </a:ext>
            </a:extLst>
          </p:cNvPr>
          <p:cNvCxnSpPr>
            <a:cxnSpLocks/>
          </p:cNvCxnSpPr>
          <p:nvPr/>
        </p:nvCxnSpPr>
        <p:spPr bwMode="auto">
          <a:xfrm>
            <a:off x="1371600" y="2286000"/>
            <a:ext cx="8382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2CE5F7B-16A3-47A7-A552-67FE6A75FC8C}"/>
              </a:ext>
            </a:extLst>
          </p:cNvPr>
          <p:cNvSpPr txBox="1"/>
          <p:nvPr/>
        </p:nvSpPr>
        <p:spPr>
          <a:xfrm>
            <a:off x="5334000" y="2667000"/>
            <a:ext cx="3724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Rectangle(x, y, 20, 20)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1775F3-EA04-4853-B816-1305F5C20345}"/>
              </a:ext>
            </a:extLst>
          </p:cNvPr>
          <p:cNvSpPr txBox="1"/>
          <p:nvPr/>
        </p:nvSpPr>
        <p:spPr>
          <a:xfrm>
            <a:off x="5334000" y="3638490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Rectangle(x, y + 20,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40, 20)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958984-1038-4AE4-ADB3-738CC1D395C9}"/>
              </a:ext>
            </a:extLst>
          </p:cNvPr>
          <p:cNvSpPr txBox="1"/>
          <p:nvPr/>
        </p:nvSpPr>
        <p:spPr>
          <a:xfrm>
            <a:off x="5334000" y="4629090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Rectangle(x, y + 40,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60, 20)</a:t>
            </a:r>
          </a:p>
        </p:txBody>
      </p:sp>
    </p:spTree>
    <p:extLst>
      <p:ext uri="{BB962C8B-B14F-4D97-AF65-F5344CB8AC3E}">
        <p14:creationId xmlns:p14="http://schemas.microsoft.com/office/powerpoint/2010/main" val="1561367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/>
      <p:bldP spid="27" grpId="0"/>
      <p:bldP spid="17" grpId="0"/>
      <p:bldP spid="18" grpId="0"/>
      <p:bldP spid="1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Method draw()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7FB406A-6027-423B-8978-8BDFF3A232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1219200"/>
            <a:ext cx="8305800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Draws this stair at the specified location (x, y).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draw()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Rectangle step1 = new Rectangle(x, y, 20, 20);  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step1.draw();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Rectangle step2 = new Rectangle(x, y + 20, 40, 20);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step2.draw();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Rectangle step3 = new Rectangle(x, y + 40, 60, 20);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step3.draw();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ctr">
              <a:spcBef>
                <a:spcPct val="0"/>
              </a:spcBef>
              <a:buNone/>
            </a:pPr>
            <a:r>
              <a:rPr lang="en-US" altLang="en-US" sz="2400" b="1" dirty="0">
                <a:solidFill>
                  <a:srgbClr val="000000"/>
                </a:solidFill>
                <a:cs typeface="Courier New" panose="02070309020205020404" pitchFamily="49" charset="0"/>
              </a:rPr>
              <a:t>No Magic Numbers!</a:t>
            </a:r>
          </a:p>
        </p:txBody>
      </p:sp>
    </p:spTree>
    <p:extLst>
      <p:ext uri="{BB962C8B-B14F-4D97-AF65-F5344CB8AC3E}">
        <p14:creationId xmlns:p14="http://schemas.microsoft.com/office/powerpoint/2010/main" val="250394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Magic Numbers!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7FB406A-6027-423B-8978-8BDFF3A232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219200"/>
            <a:ext cx="8305800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Draws this stair at the specified location (x, y).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draw()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Rectangle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stairOne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Rectangle(x, y, </a:t>
            </a:r>
            <a:r>
              <a:rPr lang="en-US" altLang="en-US" sz="1800" b="1" u="sng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1" u="sng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stairOne.draw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Rectangle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stairTwo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Rectangle(x, y + </a:t>
            </a:r>
            <a:r>
              <a:rPr lang="en-US" altLang="en-US" sz="1800" b="1" u="sng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1" u="sng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1" u="sng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stairTwo.draw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Rectangle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stairThree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Rectangle(x, y + </a:t>
            </a:r>
            <a:r>
              <a:rPr lang="en-US" altLang="en-US" sz="1800" b="1" u="sng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1" u="sng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1" u="sng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stairThree.draw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ctr">
              <a:spcBef>
                <a:spcPct val="0"/>
              </a:spcBef>
              <a:buNone/>
            </a:pPr>
            <a:r>
              <a:rPr lang="en-US" altLang="en-US" sz="2400" b="1" dirty="0">
                <a:solidFill>
                  <a:srgbClr val="000000"/>
                </a:solidFill>
                <a:cs typeface="Courier New" panose="02070309020205020404" pitchFamily="49" charset="0"/>
              </a:rPr>
              <a:t>Magic Numbers: Hard coded numbers in a program</a:t>
            </a:r>
          </a:p>
        </p:txBody>
      </p:sp>
    </p:spTree>
    <p:extLst>
      <p:ext uri="{BB962C8B-B14F-4D97-AF65-F5344CB8AC3E}">
        <p14:creationId xmlns:p14="http://schemas.microsoft.com/office/powerpoint/2010/main" val="7914049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C6CF6-3C6D-4445-9370-E13F6D9C0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dirty="0"/>
              <a:t>Public Static Constants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D2E01-9DFB-4B28-BE9F-9B3C12FB6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3000"/>
            <a:ext cx="8001000" cy="44196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Stair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// Store one copy of the constants for the class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double STEP_HEIGHT = 20;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double STEP1_WIDTH = 20;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double WIDTH_INCREMENT = 20;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// Store one copy of instance variables for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// each object. It is instance if not static.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private double x, y;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. . 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C5D67-7552-4B7A-8418-2D16199C6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3776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7FB406A-6027-423B-8978-8BDFF3A232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2400" y="457200"/>
            <a:ext cx="8839200" cy="529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US" altLang="en-US" b="1" dirty="0">
                <a:solidFill>
                  <a:srgbClr val="000000"/>
                </a:solidFill>
                <a:cs typeface="Courier New" panose="02070309020205020404" pitchFamily="49" charset="0"/>
              </a:rPr>
              <a:t>No Magic Numbers Starting with Hw03!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draw()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Rectangle step1 = new Rectangle(x, y, STEP1_WIDTH,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STEP_HEIGHT);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step1.draw();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Rectangle step2 = new Rectangle(x, y + STEP_HEIGHT,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STEP1_WIDTH + WIDTH_INCREMENT,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STEP_HEIGHT);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step2.draw();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Rectangle step3 = new Rectangle(x, y + 2 * STEP_HEIGHT,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STEP1_WIDTH + 2 * WIDTH_INCREMENT,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STEP_HEIGHT);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step3.draw();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93565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BB7B6-AD70-454D-895E-D56C68120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Advantage of Constants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EADFD-5BCE-421F-9B60-A341AF3C4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the customer wants to change the height from 20 to 30?</a:t>
            </a:r>
          </a:p>
          <a:p>
            <a:endParaRPr lang="en-US" dirty="0"/>
          </a:p>
          <a:p>
            <a:r>
              <a:rPr lang="en-US" dirty="0"/>
              <a:t>What if the customer wants to change the width of step1 from 20 to 40?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9324D-12BE-4A8F-8D4B-CC1A6971B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343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BA50-AD80-4BD9-9B1A-0494243C4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447800"/>
          </a:xfrm>
        </p:spPr>
        <p:txBody>
          <a:bodyPr/>
          <a:lstStyle/>
          <a:p>
            <a:r>
              <a:rPr lang="en-US" dirty="0"/>
              <a:t>When to Declare Constants?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1A6A5-EBE1-4F89-BE09-A02D4872D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52600"/>
            <a:ext cx="8153400" cy="4343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dirty="0"/>
              <a:t>Depending on the problems!</a:t>
            </a:r>
          </a:p>
          <a:p>
            <a:r>
              <a:rPr lang="en-US" dirty="0"/>
              <a:t>Par05 Problem A: three constants</a:t>
            </a:r>
          </a:p>
          <a:p>
            <a:r>
              <a:rPr lang="en-US" dirty="0"/>
              <a:t>Par05 Problem B: no constants</a:t>
            </a:r>
          </a:p>
          <a:p>
            <a:r>
              <a:rPr lang="en-US" dirty="0"/>
              <a:t>Hw02: no constants</a:t>
            </a:r>
          </a:p>
          <a:p>
            <a:r>
              <a:rPr lang="en-US" dirty="0"/>
              <a:t>Hw03: Problem 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EECB2-F547-4658-A72F-E5C64840F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673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Par03_B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7FB406A-6027-423B-8978-8BDFF3A232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4800" y="1343084"/>
            <a:ext cx="84582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StairViewer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  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   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Rectangle step1 = new Rectangle(20, 10, 20, 20);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step1.draw();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Rectangle step2 = new Rectangle(20, 30, 40, 20);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step2.draw();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Rectangle step3 = new Rectangle(20, 50, 60, 20);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step3.draw();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48369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8B2C-F3AA-4233-BA60-B3466C373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r>
              <a:rPr lang="en-US" dirty="0"/>
              <a:t>Par05_B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D5574-49B4-4077-A7E9-A3075811E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495800"/>
          </a:xfrm>
        </p:spPr>
        <p:txBody>
          <a:bodyPr/>
          <a:lstStyle/>
          <a:p>
            <a:r>
              <a:rPr lang="en-US" sz="2400" dirty="0"/>
              <a:t>BlueJ project provided</a:t>
            </a:r>
          </a:p>
          <a:p>
            <a:pPr lvl="1"/>
            <a:r>
              <a:rPr lang="en-US" sz="2000" dirty="0"/>
              <a:t>Class Product: Implement the class to represent various types of products with a name and a price.</a:t>
            </a:r>
          </a:p>
          <a:p>
            <a:pPr lvl="1"/>
            <a:r>
              <a:rPr lang="en-US" sz="2000" dirty="0"/>
              <a:t>Class ProductTester: do not change it in any way</a:t>
            </a:r>
          </a:p>
          <a:p>
            <a:r>
              <a:rPr lang="en-US" sz="2400" dirty="0"/>
              <a:t>No constants</a:t>
            </a:r>
          </a:p>
          <a:p>
            <a:r>
              <a:rPr lang="en-US" sz="2400" dirty="0"/>
              <a:t>One constructor</a:t>
            </a:r>
          </a:p>
          <a:p>
            <a:r>
              <a:rPr lang="en-US" sz="2400" dirty="0"/>
              <a:t>Methods</a:t>
            </a:r>
          </a:p>
          <a:p>
            <a:pPr lvl="1"/>
            <a:r>
              <a:rPr lang="en-US" sz="2000" dirty="0"/>
              <a:t>getName() Gets the name of the product</a:t>
            </a:r>
          </a:p>
          <a:p>
            <a:pPr lvl="1"/>
            <a:r>
              <a:rPr lang="en-US" sz="2000" dirty="0"/>
              <a:t>getPrice() Gets the price of the product</a:t>
            </a:r>
          </a:p>
          <a:p>
            <a:pPr lvl="1"/>
            <a:r>
              <a:rPr lang="en-US" sz="2000" dirty="0"/>
              <a:t>setPrice(double newPrice) Resets the price of the product to newPrice</a:t>
            </a:r>
          </a:p>
          <a:p>
            <a:r>
              <a:rPr lang="en-US" sz="2400" dirty="0"/>
              <a:t>Stubs for class Product are provided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5AA89-D5D6-49C7-AEE2-C7FC0F35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88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CE32D-F920-410E-A90A-2A99B8D15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/>
              <a:t>iClicker Question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9637-8C61-48C6-8C24-9EF1532D2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153400" cy="4495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Product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String name;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double price;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. . .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/>
              <a:t>Class Product should declare two instance variables as above.</a:t>
            </a:r>
          </a:p>
          <a:p>
            <a:pPr marL="0" indent="0">
              <a:buNone/>
            </a:pPr>
            <a:endParaRPr lang="en-US" sz="1600" dirty="0"/>
          </a:p>
          <a:p>
            <a:pPr marL="514350" indent="-514350">
              <a:buAutoNum type="alphaUcPeriod"/>
            </a:pPr>
            <a:r>
              <a:rPr lang="en-US" sz="2400" dirty="0"/>
              <a:t>True</a:t>
            </a:r>
          </a:p>
          <a:p>
            <a:pPr marL="514350" indent="-514350">
              <a:buAutoNum type="alphaUcPeriod"/>
            </a:pPr>
            <a:r>
              <a:rPr lang="en-US" sz="2400" dirty="0"/>
              <a:t>False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B28D3-1F46-4D48-BD27-EC3D94E8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4839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CE32D-F920-410E-A90A-2A99B8D15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dirty="0"/>
              <a:t>Must Be private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9637-8C61-48C6-8C24-9EF1532D2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1534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Product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String name;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double price;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. . .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400" dirty="0"/>
              <a:t>Class Product should declare two instance variables as above.</a:t>
            </a:r>
          </a:p>
          <a:p>
            <a:pPr marL="0" indent="0">
              <a:buNone/>
            </a:pPr>
            <a:endParaRPr lang="en-US" sz="1200" dirty="0"/>
          </a:p>
          <a:p>
            <a:pPr marL="514350" indent="-514350">
              <a:buAutoNum type="alphaUcPeriod"/>
            </a:pPr>
            <a:r>
              <a:rPr lang="en-US" sz="2400" dirty="0"/>
              <a:t>True</a:t>
            </a:r>
          </a:p>
          <a:p>
            <a:pPr marL="514350" indent="-514350">
              <a:buAutoNum type="alphaUcPeriod"/>
            </a:pPr>
            <a:r>
              <a:rPr lang="en-US" sz="2400" b="1" dirty="0"/>
              <a:t>False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B28D3-1F46-4D48-BD27-EC3D94E8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8018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CE32D-F920-410E-A90A-2A99B8D15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1143000"/>
          </a:xfrm>
        </p:spPr>
        <p:txBody>
          <a:bodyPr/>
          <a:lstStyle/>
          <a:p>
            <a:r>
              <a:rPr lang="en-US" dirty="0"/>
              <a:t>Must Be private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9637-8C61-48C6-8C24-9EF1532D2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2362200"/>
            <a:ext cx="6400800" cy="3581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Product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private String name;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private double price;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. . .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B28D3-1F46-4D48-BD27-EC3D94E8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3244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CE32D-F920-410E-A90A-2A99B8D15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/>
              <a:t>iClicker Question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9637-8C61-48C6-8C24-9EF1532D2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1534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 Gets the price of the product.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double getPrice()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price;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/>
              <a:t>Method getPrice() of class Product should be completed as above.</a:t>
            </a:r>
          </a:p>
          <a:p>
            <a:pPr marL="0" indent="0">
              <a:buNone/>
            </a:pPr>
            <a:endParaRPr lang="en-US" sz="1800" dirty="0"/>
          </a:p>
          <a:p>
            <a:pPr marL="514350" indent="-514350">
              <a:buAutoNum type="alphaUcPeriod"/>
            </a:pPr>
            <a:r>
              <a:rPr lang="en-US" sz="1800" dirty="0"/>
              <a:t>True</a:t>
            </a:r>
          </a:p>
          <a:p>
            <a:pPr marL="514350" indent="-514350">
              <a:buAutoNum type="alphaUcPeriod"/>
            </a:pPr>
            <a:r>
              <a:rPr lang="en-US" sz="1800" dirty="0"/>
              <a:t>False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B28D3-1F46-4D48-BD27-EC3D94E8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6286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CE32D-F920-410E-A90A-2A99B8D15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/>
              <a:t>Missing Tag @return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9637-8C61-48C6-8C24-9EF1532D2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1534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 Gets the price of this product.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double getPrice()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price;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/>
              <a:t>Method getPrice() of class Product should be completed as above.</a:t>
            </a:r>
          </a:p>
          <a:p>
            <a:pPr marL="0" indent="0">
              <a:buNone/>
            </a:pPr>
            <a:endParaRPr lang="en-US" sz="1800" dirty="0"/>
          </a:p>
          <a:p>
            <a:pPr marL="514350" indent="-514350">
              <a:buAutoNum type="alphaUcPeriod"/>
            </a:pPr>
            <a:r>
              <a:rPr lang="en-US" sz="1800" dirty="0"/>
              <a:t>True</a:t>
            </a:r>
          </a:p>
          <a:p>
            <a:pPr marL="514350" indent="-514350">
              <a:buAutoNum type="alphaUcPeriod"/>
            </a:pPr>
            <a:r>
              <a:rPr lang="en-US" sz="1800" b="1" dirty="0"/>
              <a:t>False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B28D3-1F46-4D48-BD27-EC3D94E8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5840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CE32D-F920-410E-A90A-2A99B8D15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/>
              <a:t>Javadoc Tag @return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9637-8C61-48C6-8C24-9EF1532D2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1534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 Gets the price of the product.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@return the price of this product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double getPrice()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price;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B28D3-1F46-4D48-BD27-EC3D94E8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236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8B2C-F3AA-4233-BA60-B3466C373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/>
              <a:t>Participation Exercise Par05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D5574-49B4-4077-A7E9-A3075811E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8800"/>
            <a:ext cx="8229600" cy="3733800"/>
          </a:xfrm>
        </p:spPr>
        <p:txBody>
          <a:bodyPr/>
          <a:lstStyle/>
          <a:p>
            <a:r>
              <a:rPr lang="en-US" dirty="0"/>
              <a:t>Par05_A: </a:t>
            </a:r>
            <a:r>
              <a:rPr lang="en-US" b="0" i="0" dirty="0">
                <a:solidFill>
                  <a:srgbClr val="000000"/>
                </a:solidFill>
                <a:effectLst/>
                <a:latin typeface="sans"/>
              </a:rPr>
              <a:t> </a:t>
            </a:r>
            <a:r>
              <a:rPr lang="en-US" b="0" i="0" dirty="0">
                <a:effectLst/>
                <a:latin typeface="sans"/>
                <a:hlinkClick r:id="rId2"/>
              </a:rPr>
              <a:t>http://www.codecheck.it/files/2102132345184hob138yvlgekjliwo7xokr</a:t>
            </a:r>
            <a:r>
              <a:rPr lang="en-US" b="0" i="0" dirty="0">
                <a:effectLst/>
                <a:latin typeface="sans"/>
              </a:rPr>
              <a:t> </a:t>
            </a:r>
            <a:endParaRPr lang="en-US" dirty="0"/>
          </a:p>
          <a:p>
            <a:r>
              <a:rPr lang="en-US" dirty="0"/>
              <a:t>Par05_B: </a:t>
            </a:r>
            <a:r>
              <a:rPr lang="en-US" dirty="0">
                <a:hlinkClick r:id="rId3"/>
              </a:rPr>
              <a:t>http://www.codecheck.it/files/20062118112kxtu60x0savqqt0c9vzvx2km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5AA89-D5D6-49C7-AEE2-C7FC0F35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0097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B92DC-C738-4371-A2A0-38CFB006F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38200"/>
            <a:ext cx="7772400" cy="50292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Stay in the Main room</a:t>
            </a:r>
          </a:p>
          <a:p>
            <a:pPr marL="0" indent="0" algn="ctr">
              <a:buNone/>
            </a:pPr>
            <a:r>
              <a:rPr lang="en-US" dirty="0"/>
              <a:t>Par04 Solutions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Breakout Rooms 1 or 2</a:t>
            </a:r>
          </a:p>
          <a:p>
            <a:pPr marL="0" indent="0" algn="ctr">
              <a:buNone/>
            </a:pPr>
            <a:r>
              <a:rPr lang="en-US" dirty="0"/>
              <a:t>Ask SI Leaders any questions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My Office Hours</a:t>
            </a:r>
          </a:p>
          <a:p>
            <a:pPr marL="0" indent="0" algn="ctr">
              <a:buNone/>
            </a:pPr>
            <a:r>
              <a:rPr lang="en-US" dirty="0"/>
              <a:t>8 – 9 pm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99ABF-D344-4F2F-9D89-404C28507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865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38D71-3EF0-4121-83D9-C1817C598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447801"/>
            <a:ext cx="7772400" cy="2152650"/>
          </a:xfrm>
        </p:spPr>
        <p:txBody>
          <a:bodyPr/>
          <a:lstStyle/>
          <a:p>
            <a:r>
              <a:rPr lang="en-US" altLang="en-US" sz="4400" dirty="0">
                <a:solidFill>
                  <a:srgbClr val="000000"/>
                </a:solidFill>
                <a:cs typeface="Courier New" panose="02070309020205020404" pitchFamily="49" charset="0"/>
              </a:rPr>
              <a:t>What if we want to draw multiple stairs of the same shape but at different locations?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6192-8934-4B38-A356-180FA83900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400" b="1" dirty="0"/>
              <a:t>Create a Class!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CD2B0-2409-4370-8F52-7625655DE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B495C7-4B6C-4EED-A18F-1E47CCA96E3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91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2F08E3-029D-4A03-8072-62B009C33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5A2062-D5BA-470F-86BD-27A39B55728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661757F-6181-42AB-B677-8E5F8C40A3B0}"/>
              </a:ext>
            </a:extLst>
          </p:cNvPr>
          <p:cNvGrpSpPr/>
          <p:nvPr/>
        </p:nvGrpSpPr>
        <p:grpSpPr>
          <a:xfrm>
            <a:off x="1981200" y="1600200"/>
            <a:ext cx="1371600" cy="1143000"/>
            <a:chOff x="990600" y="1600200"/>
            <a:chExt cx="1371600" cy="1143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2EA00F6-0A99-4625-ABA7-74CC65186080}"/>
                </a:ext>
              </a:extLst>
            </p:cNvPr>
            <p:cNvSpPr/>
            <p:nvPr/>
          </p:nvSpPr>
          <p:spPr bwMode="auto">
            <a:xfrm>
              <a:off x="990600" y="1600200"/>
              <a:ext cx="457200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0CEE53F-AE9B-46FA-83F1-F4C297EEDF24}"/>
                </a:ext>
              </a:extLst>
            </p:cNvPr>
            <p:cNvSpPr/>
            <p:nvPr/>
          </p:nvSpPr>
          <p:spPr bwMode="auto">
            <a:xfrm>
              <a:off x="990600" y="1981200"/>
              <a:ext cx="914400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19119E2-9794-49C4-B014-93E7786987D2}"/>
                </a:ext>
              </a:extLst>
            </p:cNvPr>
            <p:cNvSpPr/>
            <p:nvPr/>
          </p:nvSpPr>
          <p:spPr bwMode="auto">
            <a:xfrm>
              <a:off x="990600" y="2362200"/>
              <a:ext cx="1371600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C98EBE6-1396-44D9-9604-9992E1B69709}"/>
              </a:ext>
            </a:extLst>
          </p:cNvPr>
          <p:cNvGrpSpPr/>
          <p:nvPr/>
        </p:nvGrpSpPr>
        <p:grpSpPr>
          <a:xfrm>
            <a:off x="5562600" y="1600200"/>
            <a:ext cx="1371600" cy="1143000"/>
            <a:chOff x="990600" y="1600200"/>
            <a:chExt cx="1371600" cy="1143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B2D3011-7623-4FA1-9EC1-39CF658F57EC}"/>
                </a:ext>
              </a:extLst>
            </p:cNvPr>
            <p:cNvSpPr/>
            <p:nvPr/>
          </p:nvSpPr>
          <p:spPr bwMode="auto">
            <a:xfrm>
              <a:off x="990600" y="1600200"/>
              <a:ext cx="457200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FCBF107-DFEA-4091-B675-3373273EBFBF}"/>
                </a:ext>
              </a:extLst>
            </p:cNvPr>
            <p:cNvSpPr/>
            <p:nvPr/>
          </p:nvSpPr>
          <p:spPr bwMode="auto">
            <a:xfrm>
              <a:off x="990600" y="1981200"/>
              <a:ext cx="914400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61BA76E-EA17-4C4B-A4AD-731379014F95}"/>
                </a:ext>
              </a:extLst>
            </p:cNvPr>
            <p:cNvSpPr/>
            <p:nvPr/>
          </p:nvSpPr>
          <p:spPr bwMode="auto">
            <a:xfrm>
              <a:off x="990600" y="2362200"/>
              <a:ext cx="1371600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537FAFC-E2C0-414D-8C53-29C475811A98}"/>
              </a:ext>
            </a:extLst>
          </p:cNvPr>
          <p:cNvGrpSpPr/>
          <p:nvPr/>
        </p:nvGrpSpPr>
        <p:grpSpPr>
          <a:xfrm>
            <a:off x="4038600" y="3581400"/>
            <a:ext cx="1371600" cy="1143000"/>
            <a:chOff x="990600" y="1600200"/>
            <a:chExt cx="1371600" cy="1143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A81EDF9-C8FD-4394-99C0-1DF815460FEE}"/>
                </a:ext>
              </a:extLst>
            </p:cNvPr>
            <p:cNvSpPr/>
            <p:nvPr/>
          </p:nvSpPr>
          <p:spPr bwMode="auto">
            <a:xfrm>
              <a:off x="990600" y="1600200"/>
              <a:ext cx="457200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642C3B5-FB50-46DB-AC5E-877382946076}"/>
                </a:ext>
              </a:extLst>
            </p:cNvPr>
            <p:cNvSpPr/>
            <p:nvPr/>
          </p:nvSpPr>
          <p:spPr bwMode="auto">
            <a:xfrm>
              <a:off x="990600" y="1981200"/>
              <a:ext cx="914400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BC73A67-D28A-4ED4-85F0-784BB8FBB217}"/>
                </a:ext>
              </a:extLst>
            </p:cNvPr>
            <p:cNvSpPr/>
            <p:nvPr/>
          </p:nvSpPr>
          <p:spPr bwMode="auto">
            <a:xfrm>
              <a:off x="990600" y="2362200"/>
              <a:ext cx="1371600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3E3F7BE-22FA-4891-A847-09DD4CEF3EAE}"/>
              </a:ext>
            </a:extLst>
          </p:cNvPr>
          <p:cNvGrpSpPr/>
          <p:nvPr/>
        </p:nvGrpSpPr>
        <p:grpSpPr>
          <a:xfrm>
            <a:off x="1524000" y="3505200"/>
            <a:ext cx="1371600" cy="1143000"/>
            <a:chOff x="990600" y="1600200"/>
            <a:chExt cx="1371600" cy="1143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31D26F6-79A1-448C-9B10-30D55BB4906F}"/>
                </a:ext>
              </a:extLst>
            </p:cNvPr>
            <p:cNvSpPr/>
            <p:nvPr/>
          </p:nvSpPr>
          <p:spPr bwMode="auto">
            <a:xfrm>
              <a:off x="990600" y="1600200"/>
              <a:ext cx="457200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B6A3A33-6E39-43E1-84BA-E32B4FC3E908}"/>
                </a:ext>
              </a:extLst>
            </p:cNvPr>
            <p:cNvSpPr/>
            <p:nvPr/>
          </p:nvSpPr>
          <p:spPr bwMode="auto">
            <a:xfrm>
              <a:off x="990600" y="1981200"/>
              <a:ext cx="914400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26CE388-E689-4CD5-AF1E-99D480A5C4A0}"/>
                </a:ext>
              </a:extLst>
            </p:cNvPr>
            <p:cNvSpPr/>
            <p:nvPr/>
          </p:nvSpPr>
          <p:spPr bwMode="auto">
            <a:xfrm>
              <a:off x="990600" y="2362200"/>
              <a:ext cx="1371600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89A994A-D6E9-47D3-A297-1A91342BBC06}"/>
              </a:ext>
            </a:extLst>
          </p:cNvPr>
          <p:cNvSpPr txBox="1"/>
          <p:nvPr/>
        </p:nvSpPr>
        <p:spPr>
          <a:xfrm>
            <a:off x="1981200" y="990600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(0, 10)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0AD98D-53FE-461B-8AEF-2C78DC38CFCC}"/>
              </a:ext>
            </a:extLst>
          </p:cNvPr>
          <p:cNvSpPr txBox="1"/>
          <p:nvPr/>
        </p:nvSpPr>
        <p:spPr>
          <a:xfrm>
            <a:off x="5181600" y="990600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(140, 10)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3F504A-8106-47BF-861B-A81DEF9D24F3}"/>
              </a:ext>
            </a:extLst>
          </p:cNvPr>
          <p:cNvSpPr txBox="1"/>
          <p:nvPr/>
        </p:nvSpPr>
        <p:spPr>
          <a:xfrm>
            <a:off x="3657600" y="3043535"/>
            <a:ext cx="1301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(80, 110)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0E42F7-132B-475A-B13B-42A39B25E470}"/>
              </a:ext>
            </a:extLst>
          </p:cNvPr>
          <p:cNvSpPr txBox="1"/>
          <p:nvPr/>
        </p:nvSpPr>
        <p:spPr>
          <a:xfrm>
            <a:off x="1371600" y="2967335"/>
            <a:ext cx="1404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(-20, 110)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D63646-293B-4BE3-B3D0-3EA6CBA5FC5F}"/>
              </a:ext>
            </a:extLst>
          </p:cNvPr>
          <p:cNvSpPr txBox="1"/>
          <p:nvPr/>
        </p:nvSpPr>
        <p:spPr>
          <a:xfrm>
            <a:off x="1143000" y="4953000"/>
            <a:ext cx="70920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 class assuming a given location (x, y)</a:t>
            </a:r>
          </a:p>
          <a:p>
            <a:r>
              <a:rPr lang="en-US" dirty="0"/>
              <a:t>Create objects (instances) when the locations are known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23E076-0993-4B9D-B264-9E5C0F0FA0A9}"/>
              </a:ext>
            </a:extLst>
          </p:cNvPr>
          <p:cNvSpPr txBox="1"/>
          <p:nvPr/>
        </p:nvSpPr>
        <p:spPr>
          <a:xfrm>
            <a:off x="3260308" y="228600"/>
            <a:ext cx="3241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Instance variables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76FD33A-4DC0-4058-A1CD-F858372E53BF}"/>
              </a:ext>
            </a:extLst>
          </p:cNvPr>
          <p:cNvCxnSpPr>
            <a:cxnSpLocks/>
            <a:endCxn id="21" idx="3"/>
          </p:cNvCxnSpPr>
          <p:nvPr/>
        </p:nvCxnSpPr>
        <p:spPr bwMode="auto">
          <a:xfrm flipH="1">
            <a:off x="2986603" y="914400"/>
            <a:ext cx="747197" cy="3070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E004EBA-2804-423C-BD6D-2EEAD3F7DD36}"/>
              </a:ext>
            </a:extLst>
          </p:cNvPr>
          <p:cNvCxnSpPr/>
          <p:nvPr/>
        </p:nvCxnSpPr>
        <p:spPr bwMode="auto">
          <a:xfrm>
            <a:off x="5181600" y="842665"/>
            <a:ext cx="381000" cy="2241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81D0943-5B15-49C6-A932-7FC954DE4458}"/>
              </a:ext>
            </a:extLst>
          </p:cNvPr>
          <p:cNvCxnSpPr/>
          <p:nvPr/>
        </p:nvCxnSpPr>
        <p:spPr bwMode="auto">
          <a:xfrm>
            <a:off x="4419600" y="1143000"/>
            <a:ext cx="0" cy="17481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21972943-E744-44AE-8152-4BA0ADCB9FA5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1189683" y="1172518"/>
            <a:ext cx="2192635" cy="1219200"/>
          </a:xfrm>
          <a:prstGeom prst="bentConnector3">
            <a:avLst>
              <a:gd name="adj1" fmla="val -151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2659903E-6C52-4FAB-8CBC-C25F0B70CA7A}"/>
              </a:ext>
            </a:extLst>
          </p:cNvPr>
          <p:cNvSpPr/>
          <p:nvPr/>
        </p:nvSpPr>
        <p:spPr bwMode="auto">
          <a:xfrm>
            <a:off x="1524000" y="3505200"/>
            <a:ext cx="457200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32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6" grpId="0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D20DC-60E4-4911-AA33-E3E18B273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76200"/>
            <a:ext cx="8534400" cy="1143000"/>
          </a:xfrm>
        </p:spPr>
        <p:txBody>
          <a:bodyPr/>
          <a:lstStyle/>
          <a:p>
            <a:r>
              <a:rPr lang="en-US" sz="4400" dirty="0"/>
              <a:t>Class Rectangle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BD8C0-D82B-4B71-A5E8-C5060AF66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7620000" cy="44196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Rectangle step1 = new Rectangle(20, 10, 20, 20);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Rectangle step2 = new Rectangle(20, 30, 40, 20);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Rectangle step3 = new Rectangle(20, 50, 60, 20);</a:t>
            </a:r>
            <a:endParaRPr lang="en-US" sz="1800" dirty="0"/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Rectangle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// instance variables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double x;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double y;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double width;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double height;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. . .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C0802-1466-4335-A07E-32A69D946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31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D20DC-60E4-4911-AA33-E3E18B273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/>
              <a:t>Class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BD8C0-D82B-4B71-A5E8-C5060AF66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990600"/>
            <a:ext cx="6705600" cy="44958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Day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year;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month;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date;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. . .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Day aDay = new Day();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Day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examOne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new Day(2022, 10, 6);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year = 2022, month = 11, day = 15;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Day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examTwo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new Day(year, month, day);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C0802-1466-4335-A07E-32A69D946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55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6B234-AEE6-415D-B267-BBED684A5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990600"/>
          </a:xfrm>
        </p:spPr>
        <p:txBody>
          <a:bodyPr/>
          <a:lstStyle/>
          <a:p>
            <a:r>
              <a:rPr lang="en-US" dirty="0"/>
              <a:t>Implementing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4991E-A8EE-450F-9109-3D60D3301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00" y="1371600"/>
            <a:ext cx="5791200" cy="4495800"/>
          </a:xfrm>
        </p:spPr>
        <p:txBody>
          <a:bodyPr/>
          <a:lstStyle/>
          <a:p>
            <a:r>
              <a:rPr lang="en-US" sz="2400" dirty="0"/>
              <a:t>Instance variables</a:t>
            </a:r>
          </a:p>
          <a:p>
            <a:pPr lvl="1"/>
            <a:r>
              <a:rPr lang="en-US" sz="2400" dirty="0"/>
              <a:t>private (Encapsulation)</a:t>
            </a:r>
          </a:p>
          <a:p>
            <a:r>
              <a:rPr lang="en-US" sz="2400" dirty="0"/>
              <a:t>Constructors</a:t>
            </a:r>
          </a:p>
          <a:p>
            <a:pPr lvl="1"/>
            <a:r>
              <a:rPr lang="en-US" sz="2400" dirty="0"/>
              <a:t>Initializing instance variables</a:t>
            </a:r>
          </a:p>
          <a:p>
            <a:pPr lvl="1"/>
            <a:r>
              <a:rPr lang="en-US" sz="2400" dirty="0"/>
              <a:t>public</a:t>
            </a:r>
          </a:p>
          <a:p>
            <a:r>
              <a:rPr lang="en-US" sz="2400" dirty="0"/>
              <a:t>Methods</a:t>
            </a:r>
          </a:p>
          <a:p>
            <a:pPr lvl="1"/>
            <a:r>
              <a:rPr lang="en-US" sz="2400" dirty="0"/>
              <a:t>Public</a:t>
            </a:r>
          </a:p>
          <a:p>
            <a:r>
              <a:rPr lang="en-US" sz="2400" dirty="0"/>
              <a:t>Constants (fields)</a:t>
            </a:r>
          </a:p>
          <a:p>
            <a:pPr lvl="1"/>
            <a:r>
              <a:rPr lang="en-US" sz="2400" dirty="0"/>
              <a:t>public static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57C937-CE55-4058-A740-D7E198FB4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85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34428</TotalTime>
  <Words>2164</Words>
  <Application>Microsoft Office PowerPoint</Application>
  <PresentationFormat>On-screen Show (4:3)</PresentationFormat>
  <Paragraphs>504</Paragraphs>
  <Slides>48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Courier New</vt:lpstr>
      <vt:lpstr>sans</vt:lpstr>
      <vt:lpstr>Times New Roman</vt:lpstr>
      <vt:lpstr>Default Design</vt:lpstr>
      <vt:lpstr>SJSU CS 46A Introduction to Programming</vt:lpstr>
      <vt:lpstr>Pre-Semester Student Survey</vt:lpstr>
      <vt:lpstr>SJSU CS 46A Introduction to Programming</vt:lpstr>
      <vt:lpstr>Example: Par03_B</vt:lpstr>
      <vt:lpstr>What if we want to draw multiple stairs of the same shape but at different locations?</vt:lpstr>
      <vt:lpstr>PowerPoint Presentation</vt:lpstr>
      <vt:lpstr>Class Rectangle</vt:lpstr>
      <vt:lpstr>Class Day</vt:lpstr>
      <vt:lpstr>Implementing Classes</vt:lpstr>
      <vt:lpstr>Color Constants</vt:lpstr>
      <vt:lpstr>Project Par05_A</vt:lpstr>
      <vt:lpstr>Par05_A</vt:lpstr>
      <vt:lpstr>Private Instance Variables</vt:lpstr>
      <vt:lpstr>Constructor and Method Stubs</vt:lpstr>
      <vt:lpstr>Constructor Stub</vt:lpstr>
      <vt:lpstr>Method getX() Stub</vt:lpstr>
      <vt:lpstr>Method draw() Stub</vt:lpstr>
      <vt:lpstr>Submit Par05_A to Codecheck with Stubs</vt:lpstr>
      <vt:lpstr>Course Description</vt:lpstr>
      <vt:lpstr>Course Description</vt:lpstr>
      <vt:lpstr>Class Comment and Tags</vt:lpstr>
      <vt:lpstr>Constructor Comment and Tags</vt:lpstr>
      <vt:lpstr>Method getX() Comment and Tags</vt:lpstr>
      <vt:lpstr>Method draw() Comment</vt:lpstr>
      <vt:lpstr>The Javadoc Utility</vt:lpstr>
      <vt:lpstr>Javadoc Comments and Tags</vt:lpstr>
      <vt:lpstr>Implementing Classes</vt:lpstr>
      <vt:lpstr>iClicker Question #1</vt:lpstr>
      <vt:lpstr>Instance and Local Variables</vt:lpstr>
      <vt:lpstr>Initializing Instance Variables</vt:lpstr>
      <vt:lpstr>Implementing Method getX()</vt:lpstr>
      <vt:lpstr>Implementing Method draw()</vt:lpstr>
      <vt:lpstr>PowerPoint Presentation</vt:lpstr>
      <vt:lpstr>Implementing Method draw()</vt:lpstr>
      <vt:lpstr>No Magic Numbers!</vt:lpstr>
      <vt:lpstr>Public Static Constants</vt:lpstr>
      <vt:lpstr>PowerPoint Presentation</vt:lpstr>
      <vt:lpstr>One Advantage of Constants</vt:lpstr>
      <vt:lpstr>When to Declare Constants?</vt:lpstr>
      <vt:lpstr>Par05_B</vt:lpstr>
      <vt:lpstr>iClicker Question #2</vt:lpstr>
      <vt:lpstr>Must Be private</vt:lpstr>
      <vt:lpstr>Must Be private</vt:lpstr>
      <vt:lpstr>iClicker Question #3</vt:lpstr>
      <vt:lpstr>Missing Tag @return</vt:lpstr>
      <vt:lpstr>Javadoc Tag @return </vt:lpstr>
      <vt:lpstr>Participation Exercise Par05</vt:lpstr>
      <vt:lpstr>PowerPoint Presentation</vt:lpstr>
    </vt:vector>
  </TitlesOfParts>
  <Company>AVISTA Incorporated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CS143: Programming in C++</dc:title>
  <dc:creator>qyang</dc:creator>
  <cp:lastModifiedBy>Qi Yang</cp:lastModifiedBy>
  <cp:revision>395</cp:revision>
  <dcterms:created xsi:type="dcterms:W3CDTF">2005-01-15T22:45:09Z</dcterms:created>
  <dcterms:modified xsi:type="dcterms:W3CDTF">2022-09-08T00:00:11Z</dcterms:modified>
</cp:coreProperties>
</file>