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344" r:id="rId2"/>
    <p:sldId id="514" r:id="rId3"/>
    <p:sldId id="256" r:id="rId4"/>
    <p:sldId id="419" r:id="rId5"/>
    <p:sldId id="495" r:id="rId6"/>
    <p:sldId id="504" r:id="rId7"/>
    <p:sldId id="418" r:id="rId8"/>
    <p:sldId id="483" r:id="rId9"/>
    <p:sldId id="511" r:id="rId10"/>
    <p:sldId id="436" r:id="rId11"/>
    <p:sldId id="501" r:id="rId12"/>
    <p:sldId id="433" r:id="rId13"/>
    <p:sldId id="496" r:id="rId14"/>
    <p:sldId id="493" r:id="rId15"/>
    <p:sldId id="494" r:id="rId16"/>
    <p:sldId id="503" r:id="rId17"/>
    <p:sldId id="505" r:id="rId18"/>
    <p:sldId id="473" r:id="rId19"/>
    <p:sldId id="507" r:id="rId20"/>
    <p:sldId id="506" r:id="rId21"/>
    <p:sldId id="359" r:id="rId22"/>
    <p:sldId id="377" r:id="rId23"/>
    <p:sldId id="497" r:id="rId24"/>
    <p:sldId id="498" r:id="rId25"/>
    <p:sldId id="476" r:id="rId26"/>
    <p:sldId id="499" r:id="rId27"/>
    <p:sldId id="502" r:id="rId28"/>
    <p:sldId id="491" r:id="rId29"/>
    <p:sldId id="510" r:id="rId30"/>
    <p:sldId id="508" r:id="rId31"/>
    <p:sldId id="489" r:id="rId32"/>
    <p:sldId id="478" r:id="rId33"/>
    <p:sldId id="479" r:id="rId34"/>
    <p:sldId id="512" r:id="rId35"/>
    <p:sldId id="480" r:id="rId36"/>
    <p:sldId id="513" r:id="rId37"/>
    <p:sldId id="372" r:id="rId38"/>
    <p:sldId id="37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659" autoAdjust="0"/>
  </p:normalViewPr>
  <p:slideViewPr>
    <p:cSldViewPr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3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Hiding implementation details</a:t>
            </a:r>
          </a:p>
          <a:p>
            <a:pPr lvl="1"/>
            <a:r>
              <a:rPr lang="en-US" dirty="0"/>
              <a:t>Private instance variables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8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0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0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variables have no initial values</a:t>
            </a:r>
          </a:p>
          <a:p>
            <a:r>
              <a:rPr lang="en-US" dirty="0"/>
              <a:t>Does not compile!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85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Tracing stairTwo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0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0622233468u3f661ufr2mzdjwaa6monkz" TargetMode="External"/><Relationship Id="rId2" Type="http://schemas.openxmlformats.org/officeDocument/2006/relationships/hyperlink" Target="http://www.codecheck.it/files/21021505538vbmc5o6qkie7g3c75anefcr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0"/>
            <a:ext cx="71628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Lesson06_student.zip</a:t>
            </a:r>
          </a:p>
          <a:p>
            <a:r>
              <a:rPr lang="en-US" dirty="0"/>
              <a:t>Unzip it</a:t>
            </a:r>
          </a:p>
          <a:p>
            <a:r>
              <a:rPr lang="en-US" sz="3200" dirty="0"/>
              <a:t>Join our class on iClicker after started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Instance Variables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676400"/>
            <a:ext cx="7924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STEP_HEIGHT = 20;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STEP1_WIDTH = 20;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WIDTH_INCREMENT = 20;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double x, y;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Color stairColor;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224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Existing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double x, y;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Color stairColor;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Stair(double xPos, double yPos)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xPos;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yPos;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double x, y;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Color stairColor;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Stair(double xPos, double yPos, Color theColor)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xPos;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yPos;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theColor = stairColor;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The body of the new constructor can be implemented as above.</a:t>
            </a:r>
          </a:p>
          <a:p>
            <a:pPr marL="0" indent="0">
              <a:buNone/>
            </a:pPr>
            <a:r>
              <a:rPr lang="en-US" sz="2400" dirty="0"/>
              <a:t>               A.   True           B.  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83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double x, y;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Color stairColor;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Stair(double xPos, double yPos, Color theColor)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xPos;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yPos;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theColor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= stairColor;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8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incorrect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stairColor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theColor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right to left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The body of the new constructor can be implemented as above.</a:t>
            </a:r>
          </a:p>
          <a:p>
            <a:pPr marL="0" indent="0">
              <a:buNone/>
            </a:pPr>
            <a:r>
              <a:rPr lang="en-US" sz="2400" dirty="0"/>
              <a:t>               A.   True           B.   </a:t>
            </a:r>
            <a:r>
              <a:rPr lang="en-US" sz="2400" b="1" dirty="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9386-CE62-449F-9718-ECE97CD4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Method setColor()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F1A8-0546-47A7-8FFD-42C9F87A8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 Sets the stair color to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the new color for this stair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setColor(Color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stairColor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newColor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41C1F-EAA5-4E69-AF3A-FB544A80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17AE-D58C-4D78-870B-422A90B3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Method draw()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CA6F-03EF-41D0-8AE6-5ACCBEF7F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draw()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Rectangle step1 = new Rectangle(x, y, STEP1_WIDTH,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STEP_HEIGHT);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Rectangle step2 = new Rectangle(x, y + STEP_HEIGHT,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STEP1_WIDTH + WIDTH_INCREMENT, STEP_HEIGHT);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Rectangle step3 = new Rectangle(x, y + 2 * STEP_HEIGHT,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STEP1_WIDTH + 2 * WIDTH_INCREMENT, STEP_HEIGHT);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step1.setColor(stairColor);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step1.fill();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step2.setColor(stairColor);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step2.fill();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step3.setColor(stairColor);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step3.fill();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F1F8-2C5A-4B7B-A8F5-FB057C09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2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AAF8-8B45-48A4-A839-544C40CC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toString()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17E6-7F75-459D-B4B6-A836F645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the method for all classes with a default implementation</a:t>
            </a:r>
          </a:p>
          <a:p>
            <a:r>
              <a:rPr lang="en-US" dirty="0"/>
              <a:t>Run </a:t>
            </a:r>
            <a:r>
              <a:rPr lang="en-US" dirty="0" err="1"/>
              <a:t>StairTester</a:t>
            </a:r>
            <a:r>
              <a:rPr lang="en-US" dirty="0"/>
              <a:t> with method toString() not implemented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1E944-251D-4E95-A095-7FC63872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5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AAF8-8B45-48A4-A839-544C40CC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 toString()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17E6-7F75-459D-B4B6-A836F645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provides the method for all classes with a default implementation</a:t>
            </a:r>
          </a:p>
          <a:p>
            <a:r>
              <a:rPr lang="en-US" dirty="0"/>
              <a:t>We could change (override) it in any way we want</a:t>
            </a:r>
          </a:p>
          <a:p>
            <a:r>
              <a:rPr lang="en-US" dirty="0"/>
              <a:t>Returning a string as below 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Stair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[X:20.0,Y:10.0,Color:255,0,0]"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1E944-251D-4E95-A095-7FC63872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9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 Method toString()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339335"/>
            <a:ext cx="8686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Stair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[X:20.0,Y:10.0,Color:255,0,0]"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"Stair[X:" + x + ",Y:" + y +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",Color:" +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stairColor.getRed() + "," +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stairColor.getGreen() + "," +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stairColor.getBlue() + "]";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954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CDFB-C367-4295-A101-395B74F7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StairTester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33AB-8998-4301-BA67-9829C783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Good!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4714E-B61C-4DE7-B47A-9D8A3BF3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5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A76F-0F6D-6E84-4D6C-D9CD54DEC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 Day to Add/Drop</a:t>
            </a:r>
            <a:br>
              <a:rPr lang="en-US" dirty="0"/>
            </a:br>
            <a:r>
              <a:rPr lang="en-US" dirty="0"/>
              <a:t>Instructor Drop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14400-2165-D0A8-4386-AAC6AC47E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/>
              <a:t>09-15-2022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72789-A33F-611A-AE78-F054ABF4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CDFB-C367-4295-A101-395B74F7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Par05StairTester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33AB-8998-4301-BA67-9829C7830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Run Time Error!</a:t>
            </a:r>
          </a:p>
          <a:p>
            <a:pPr marL="0" indent="0" algn="ctr">
              <a:buNone/>
            </a:pPr>
            <a:r>
              <a:rPr lang="en-US" dirty="0" err="1"/>
              <a:t>java.lang.NullPointerException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4714E-B61C-4DE7-B47A-9D8A3BF3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3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Objects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8800"/>
            <a:ext cx="7620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To understand the semantics of a program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Object cards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BlueJ debugger (Section 6.10)</a:t>
            </a:r>
          </a:p>
        </p:txBody>
      </p:sp>
    </p:spTree>
    <p:extLst>
      <p:ext uri="{BB962C8B-B14F-4D97-AF65-F5344CB8AC3E}">
        <p14:creationId xmlns:p14="http://schemas.microsoft.com/office/powerpoint/2010/main" val="270106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Points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707178"/>
            <a:ext cx="80010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To stop the execution at the specified statement (not executing the statement)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The line will be in 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RED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color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Setting break points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Click the line number on the left edge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Tools then </a:t>
            </a:r>
            <a:r>
              <a:rPr lang="en-US" alt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Set/Clear Breakpoint (CTRL+B)</a:t>
            </a:r>
          </a:p>
        </p:txBody>
      </p:sp>
    </p:spTree>
    <p:extLst>
      <p:ext uri="{BB962C8B-B14F-4D97-AF65-F5344CB8AC3E}">
        <p14:creationId xmlns:p14="http://schemas.microsoft.com/office/powerpoint/2010/main" val="121762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9979"/>
            <a:ext cx="7772400" cy="909221"/>
          </a:xfrm>
        </p:spPr>
        <p:txBody>
          <a:bodyPr/>
          <a:lstStyle/>
          <a:p>
            <a:r>
              <a:rPr lang="en-US" altLang="en-US" sz="4400" dirty="0">
                <a:solidFill>
                  <a:srgbClr val="000000"/>
                </a:solidFill>
                <a:cs typeface="Courier New" panose="02070309020205020404" pitchFamily="49" charset="0"/>
              </a:rPr>
              <a:t>Debugging Commands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1143000"/>
            <a:ext cx="7086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Step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Execute the statement and go to the next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Step Into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Go to the beginning of the method if the statement contains a method call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The same as Step if no method call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Continue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Execute all statements until the next Breakpoint or the end of the program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Terminate</a:t>
            </a:r>
          </a:p>
        </p:txBody>
      </p:sp>
    </p:spTree>
    <p:extLst>
      <p:ext uri="{BB962C8B-B14F-4D97-AF65-F5344CB8AC3E}">
        <p14:creationId xmlns:p14="http://schemas.microsoft.com/office/powerpoint/2010/main" val="3896297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3A3B-0E35-4E91-A884-1C832EB2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000000"/>
                </a:solidFill>
                <a:cs typeface="Courier New" panose="02070309020205020404" pitchFamily="49" charset="0"/>
              </a:rPr>
              <a:t>Displayed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1DC0-928A-4FA5-96BD-B4AB94EC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0"/>
            <a:ext cx="6096000" cy="3962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Call sequence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Static constants (variables)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Instance variables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Local and parameter variables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Object references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BFFC8-5A85-4C93-921D-719CCABA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2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CB15-AD29-4CAD-A8A5-FF1CF19B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/>
              <a:t>Debugging Par05StairTester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ED7F-CCD2-4AC4-B895-FF35E8CE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r>
              <a:rPr lang="en-US" sz="2800" dirty="0"/>
              <a:t>Add a breakpoint at line #11 creating </a:t>
            </a:r>
            <a:r>
              <a:rPr lang="en-US" sz="2800" dirty="0" err="1"/>
              <a:t>stairOne</a:t>
            </a:r>
            <a:endParaRPr lang="en-US" sz="2800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Stair stairOne = new Stair(20, 10);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800" dirty="0"/>
              <a:t>Step one by one to find which statement caused the run time error</a:t>
            </a:r>
          </a:p>
          <a:p>
            <a:endParaRPr lang="en-US" sz="2800" dirty="0"/>
          </a:p>
          <a:p>
            <a:r>
              <a:rPr lang="en-US" sz="2800" dirty="0"/>
              <a:t>Step Into at the statement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D152-20A6-4C4F-AAAC-85DE5078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36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66800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Variables Have Default Values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1679376"/>
            <a:ext cx="7239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double x, y;        //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Color stairColor;   //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Stair(double xPos, double yPos)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x = xPos;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 = yPos;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3848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r>
              <a:rPr lang="en-US" dirty="0"/>
              <a:t>Modifying Existing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48006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double x, y;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Color stairColor;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Stair(double xPos, double yPos)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xPos;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yPos;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stairColor = Color.BLACK;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7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1B96-42E1-4F54-A10D-7A7BEF04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2362200"/>
          </a:xfrm>
        </p:spPr>
        <p:txBody>
          <a:bodyPr/>
          <a:lstStyle/>
          <a:p>
            <a:r>
              <a:rPr lang="en-US" dirty="0"/>
              <a:t>We always set the initial values for the instance variables </a:t>
            </a:r>
            <a:br>
              <a:rPr lang="en-US" dirty="0"/>
            </a:br>
            <a:r>
              <a:rPr lang="en-US" dirty="0"/>
              <a:t>inside the constructors.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4B416-E01C-4F88-AF9C-CA1287BA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AE0637-A40C-4FC6-B245-C530177D13D6}"/>
              </a:ext>
            </a:extLst>
          </p:cNvPr>
          <p:cNvSpPr txBox="1"/>
          <p:nvPr/>
        </p:nvSpPr>
        <p:spPr>
          <a:xfrm>
            <a:off x="838200" y="3733800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We do not do it this way.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private Color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stairColor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Color.BLACK;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79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770D-8B37-436D-85FC-0E6FFB2C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BlueJ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1D57-5E45-404D-88AB-5BF5B990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Enjoy the debugger!</a:t>
            </a:r>
          </a:p>
          <a:p>
            <a:pPr algn="ctr"/>
            <a:r>
              <a:rPr lang="en-US" dirty="0"/>
              <a:t>Lab04 Friday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22184-FA93-467C-B3C3-033E3E20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0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124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3.4 Unit Testing</a:t>
            </a:r>
          </a:p>
          <a:p>
            <a:pPr algn="ctr">
              <a:buFontTx/>
              <a:buNone/>
            </a:pPr>
            <a:r>
              <a:rPr lang="en-US" altLang="en-US" dirty="0"/>
              <a:t>3.5 Tracing Objects</a:t>
            </a:r>
          </a:p>
          <a:p>
            <a:pPr algn="ctr">
              <a:buFontTx/>
              <a:buNone/>
            </a:pPr>
            <a:r>
              <a:rPr lang="en-US" altLang="en-US" dirty="0"/>
              <a:t>3.6 Local Variables</a:t>
            </a:r>
          </a:p>
          <a:p>
            <a:pPr algn="ctr">
              <a:buFontTx/>
              <a:buNone/>
            </a:pPr>
            <a:r>
              <a:rPr lang="en-US" altLang="en-US" dirty="0"/>
              <a:t>3.7 The this Reference</a:t>
            </a:r>
          </a:p>
        </p:txBody>
      </p:sp>
    </p:spTree>
  </p:cSld>
  <p:clrMapOvr>
    <a:masterClrMapping/>
  </p:clrMapOvr>
  <p:transition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8497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and Local Variables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594248"/>
            <a:ext cx="7467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Instance variables can be accessed from anywhere inside the class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Could use reference </a:t>
            </a:r>
            <a:r>
              <a:rPr lang="en-US" altLang="en-US" sz="2400" i="1" dirty="0">
                <a:solidFill>
                  <a:srgbClr val="000000"/>
                </a:solidFill>
                <a:cs typeface="Courier New" panose="02070309020205020404" pitchFamily="49" charset="0"/>
              </a:rPr>
              <a:t>this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Local variables can be accessed only inside the constructor or method where they are declared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solidFill>
                  <a:srgbClr val="000000"/>
                </a:solidFill>
                <a:cs typeface="Courier New" panose="02070309020205020404" pitchFamily="49" charset="0"/>
              </a:rPr>
              <a:t>Parameters are special 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3510082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56597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Have No Default Values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7800" y="2099370"/>
            <a:ext cx="7467600" cy="361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s;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 not compile!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s;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536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DB7-D6B7-403C-8010-A6C08CA0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dirty="0"/>
              <a:t>Par06_B: Class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1B2A-D0B4-44D3-B0FA-EC354A77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class models students with a name and a total score.</a:t>
            </a:r>
          </a:p>
          <a:p>
            <a:r>
              <a:rPr lang="en-US" sz="2800" dirty="0"/>
              <a:t>No constants </a:t>
            </a:r>
          </a:p>
          <a:p>
            <a:r>
              <a:rPr lang="en-US" sz="2800" dirty="0"/>
              <a:t>Instance variables: name, totalScore</a:t>
            </a:r>
          </a:p>
          <a:p>
            <a:r>
              <a:rPr lang="en-US" sz="2800" dirty="0"/>
              <a:t>One constructor</a:t>
            </a:r>
          </a:p>
          <a:p>
            <a:r>
              <a:rPr lang="en-US" sz="2800" dirty="0"/>
              <a:t>Public instance methods</a:t>
            </a:r>
          </a:p>
          <a:p>
            <a:pPr lvl="1"/>
            <a:r>
              <a:rPr lang="en-US" dirty="0"/>
              <a:t>getName()</a:t>
            </a:r>
          </a:p>
          <a:p>
            <a:pPr lvl="1"/>
            <a:r>
              <a:rPr lang="en-US" dirty="0"/>
              <a:t>getTotalScore()</a:t>
            </a:r>
          </a:p>
          <a:p>
            <a:pPr lvl="1"/>
            <a:r>
              <a:rPr lang="en-US" dirty="0"/>
              <a:t>addScore()</a:t>
            </a:r>
          </a:p>
          <a:p>
            <a:pPr lvl="1"/>
            <a:r>
              <a:rPr lang="en-US" dirty="0"/>
              <a:t>startAssignment()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6E3B5-280D-4491-A6A0-BD7D0AFA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Class Student has one constructor that initializes the student’s name and sets totalScore to zero.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header of the constructor of class Student should be ____. 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Student(String theName, int theScore)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Student(String theName)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524000"/>
          </a:xfrm>
        </p:spPr>
        <p:txBody>
          <a:bodyPr/>
          <a:lstStyle/>
          <a:p>
            <a:r>
              <a:rPr lang="en-US" dirty="0"/>
              <a:t>The Default Value Does Not Need a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3657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Class Student has one constructor that initializes the student’s name and sets totalScore to zero.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header of the constructor of class Student should be ____. 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Student(String theName, int theScore)</a:t>
            </a:r>
          </a:p>
          <a:p>
            <a:pPr marL="514350" indent="-514350">
              <a:buFontTx/>
              <a:buAutoNum type="alphaUcPeriod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Student(String theName)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60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startAssignment(String assignment)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000" dirty="0"/>
              <a:t>Method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startAssignment </a:t>
            </a:r>
            <a:r>
              <a:rPr lang="en-US" sz="2000" dirty="0"/>
              <a:t>returns a string such as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"Yes, Frank will start Par06 today!"</a:t>
            </a:r>
          </a:p>
          <a:p>
            <a:pPr marL="0" indent="0">
              <a:buNone/>
            </a:pPr>
            <a:r>
              <a:rPr lang="en-US" sz="2000" dirty="0"/>
              <a:t>assuming the student’s name is “Frank”, and the parameter assignment is “Par06”. 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body of method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startAssignment</a:t>
            </a:r>
            <a:r>
              <a:rPr lang="en-US" sz="2000" dirty="0"/>
              <a:t> should be ____. 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"Yes, " + this.name + " will start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this.assignment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" today!";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B.  return "Yes, " + name + " will start " + assignment + " today!";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C.  Neither A or B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D.  Both A and B</a:t>
            </a:r>
          </a:p>
          <a:p>
            <a:pPr>
              <a:buAutoNum type="alphaUcPeriod" startAt="4"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16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The Reference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startAssignment(String assignment)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000" dirty="0"/>
              <a:t>Method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startAssignment </a:t>
            </a:r>
            <a:r>
              <a:rPr lang="en-US" sz="2000" dirty="0"/>
              <a:t>returns a string such as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"Yes, Frank will start Par06 today!"</a:t>
            </a:r>
          </a:p>
          <a:p>
            <a:pPr marL="0" indent="0">
              <a:buNone/>
            </a:pPr>
            <a:r>
              <a:rPr lang="en-US" sz="2000" dirty="0"/>
              <a:t>assuming the student’s name is “Frank”, and the parameter assignment is “Par06”. 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The body of method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startAssignment</a:t>
            </a:r>
            <a:r>
              <a:rPr lang="en-US" sz="2000" dirty="0"/>
              <a:t> should be ____. 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"Yes, " + this.name + " will start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this.assignment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" today!";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B.  return "Yes, " + name + " will start " + assignment + " today!";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C.  Neither A or B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D.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Both A and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83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Par06_A: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ns"/>
              </a:rPr>
              <a:t> 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www.codecheck.it/files/21021505538vbmc5o6qkie7g3c75anefcrl </a:t>
            </a:r>
            <a:endParaRPr lang="en-US" sz="2800" dirty="0"/>
          </a:p>
          <a:p>
            <a:r>
              <a:rPr lang="en-US" sz="2800" dirty="0"/>
              <a:t>Par06_B: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www.codecheck.it/files/200622233468u3f661ufr2mzdjwaa6monkz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2DC-C738-4371-A2A0-38CFB006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Stay in the Main room</a:t>
            </a:r>
          </a:p>
          <a:p>
            <a:pPr marL="0" indent="0" algn="ctr">
              <a:buNone/>
            </a:pPr>
            <a:r>
              <a:rPr lang="en-US" dirty="0"/>
              <a:t>Par05 Solutions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Breakout Rooms 1 or 2</a:t>
            </a:r>
          </a:p>
          <a:p>
            <a:pPr marL="0" indent="0" algn="ctr">
              <a:buNone/>
            </a:pPr>
            <a:r>
              <a:rPr lang="en-US" dirty="0"/>
              <a:t>Ask SI Leaders any questions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My Office Hours</a:t>
            </a:r>
          </a:p>
          <a:p>
            <a:pPr marL="0" indent="0" algn="ctr">
              <a:buNone/>
            </a:pPr>
            <a:r>
              <a:rPr lang="en-US" dirty="0"/>
              <a:t>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99ABF-D344-4F2F-9D89-404C285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8D53-FB98-4B03-A154-36D5082C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C24A-E04B-4573-880F-5EAB68816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733800"/>
          </a:xfrm>
        </p:spPr>
        <p:txBody>
          <a:bodyPr/>
          <a:lstStyle/>
          <a:p>
            <a:r>
              <a:rPr lang="en-US" dirty="0"/>
              <a:t>A unit test verifies that a class works correctly in isolation, outside a complete program.</a:t>
            </a:r>
          </a:p>
          <a:p>
            <a:endParaRPr lang="en-US" dirty="0"/>
          </a:p>
          <a:p>
            <a:r>
              <a:rPr lang="en-US" dirty="0"/>
              <a:t>Our tester programs are doing unit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F10D3-58F9-4FBE-A712-E7C4EFB0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0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CC28-F0F1-4522-A1BC-EF4F25FB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Stepwise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4E4F-0D79-46CE-B768-959C0869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05000"/>
            <a:ext cx="6629400" cy="3581400"/>
          </a:xfrm>
        </p:spPr>
        <p:txBody>
          <a:bodyPr/>
          <a:lstStyle/>
          <a:p>
            <a:r>
              <a:rPr lang="en-US" dirty="0"/>
              <a:t>Stubs</a:t>
            </a:r>
          </a:p>
          <a:p>
            <a:r>
              <a:rPr lang="en-US" dirty="0"/>
              <a:t>Class upgrading or modification</a:t>
            </a:r>
          </a:p>
          <a:p>
            <a:pPr lvl="1"/>
            <a:r>
              <a:rPr lang="en-US" dirty="0"/>
              <a:t>Additional features</a:t>
            </a:r>
          </a:p>
          <a:p>
            <a:pPr lvl="1"/>
            <a:r>
              <a:rPr lang="en-US" dirty="0"/>
              <a:t>Better implementations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CB4A3-E3A1-41EC-B9CA-8ACC4845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2999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Par06_A: Class Stair (Upgraded)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524000"/>
            <a:ext cx="7543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3-Step Stairs with a color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957E6-9A8E-4316-BC87-73E52F39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2895600"/>
            <a:ext cx="181927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63E32-3F2B-44A2-9A3B-FA811187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5" y="2895600"/>
            <a:ext cx="1819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2999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Par06_A: Class Stair (Upgraded)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794569"/>
            <a:ext cx="75438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Additional instance variable for color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Additional constructor to set color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Modifying method draw()</a:t>
            </a:r>
          </a:p>
          <a:p>
            <a:pPr>
              <a:spcBef>
                <a:spcPct val="0"/>
              </a:spcBef>
            </a:pPr>
            <a:r>
              <a:rPr lang="en-US" altLang="en-US" sz="3600" dirty="0">
                <a:solidFill>
                  <a:srgbClr val="000000"/>
                </a:solidFill>
                <a:cs typeface="Courier New" panose="02070309020205020404" pitchFamily="49" charset="0"/>
              </a:rPr>
              <a:t>Additional methods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 err="1">
                <a:solidFill>
                  <a:srgbClr val="000000"/>
                </a:solidFill>
                <a:cs typeface="Courier New" panose="02070309020205020404" pitchFamily="49" charset="0"/>
              </a:rPr>
              <a:t>setColor</a:t>
            </a:r>
            <a:r>
              <a:rPr lang="en-US" alt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ct val="0"/>
              </a:spcBef>
            </a:pPr>
            <a:r>
              <a:rPr lang="en-US" altLang="en-US" sz="3200" dirty="0">
                <a:solidFill>
                  <a:srgbClr val="000000"/>
                </a:solidFill>
                <a:cs typeface="Courier New" panose="02070309020205020404" pitchFamily="49" charset="0"/>
              </a:rPr>
              <a:t>toString()</a:t>
            </a:r>
          </a:p>
        </p:txBody>
      </p:sp>
    </p:spTree>
    <p:extLst>
      <p:ext uri="{BB962C8B-B14F-4D97-AF65-F5344CB8AC3E}">
        <p14:creationId xmlns:p14="http://schemas.microsoft.com/office/powerpoint/2010/main" val="108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Comment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700748"/>
            <a:ext cx="7391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class models 3-step stairs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a color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at any locations.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@author  Qi Yang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@version 2022-09-13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12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066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Constants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984177"/>
            <a:ext cx="7924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Stair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STEP_HEIGHT = 20;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STEP1_WIDTH = 20;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final int WIDTH_INCREMENT = 20;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742961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31374</TotalTime>
  <Words>1663</Words>
  <Application>Microsoft Office PowerPoint</Application>
  <PresentationFormat>On-screen Show (4:3)</PresentationFormat>
  <Paragraphs>361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Courier New</vt:lpstr>
      <vt:lpstr>sans</vt:lpstr>
      <vt:lpstr>Times New Roman</vt:lpstr>
      <vt:lpstr>Default Design</vt:lpstr>
      <vt:lpstr>SJSU CS 46A Introduction to Programming</vt:lpstr>
      <vt:lpstr>Last Day to Add/Drop Instructor Drop</vt:lpstr>
      <vt:lpstr>SJSU CS 46A Introduction to Programming</vt:lpstr>
      <vt:lpstr>Unit Testing</vt:lpstr>
      <vt:lpstr>Stepwise Refinement</vt:lpstr>
      <vt:lpstr>Par06_A: Class Stair (Upgraded)</vt:lpstr>
      <vt:lpstr>Par06_A: Class Stair (Upgraded)</vt:lpstr>
      <vt:lpstr>Class Comment</vt:lpstr>
      <vt:lpstr>Public Static Constants</vt:lpstr>
      <vt:lpstr>Private Instance Variables</vt:lpstr>
      <vt:lpstr>Existing Constructor</vt:lpstr>
      <vt:lpstr>iClicker Question #1</vt:lpstr>
      <vt:lpstr>Assignment Statement</vt:lpstr>
      <vt:lpstr>Method setColor()</vt:lpstr>
      <vt:lpstr>Method draw()</vt:lpstr>
      <vt:lpstr>Method toString()</vt:lpstr>
      <vt:lpstr>Overriding Method toString()</vt:lpstr>
      <vt:lpstr>Overriding Method toString()</vt:lpstr>
      <vt:lpstr>Run StairTester</vt:lpstr>
      <vt:lpstr>Run Par05StairTester</vt:lpstr>
      <vt:lpstr>Tracking Objects</vt:lpstr>
      <vt:lpstr>Break Points</vt:lpstr>
      <vt:lpstr>Debugging Commands</vt:lpstr>
      <vt:lpstr>Displayed Information</vt:lpstr>
      <vt:lpstr>Debugging Par05StairTester</vt:lpstr>
      <vt:lpstr>Instance Variables Have Default Values</vt:lpstr>
      <vt:lpstr>Modifying Existing Constructor</vt:lpstr>
      <vt:lpstr>We always set the initial values for the instance variables  inside the constructors.</vt:lpstr>
      <vt:lpstr>BlueJ Debugger</vt:lpstr>
      <vt:lpstr>Instance and Local Variables</vt:lpstr>
      <vt:lpstr>Local Variables Have No Default Values</vt:lpstr>
      <vt:lpstr>Par06_B: Class Student</vt:lpstr>
      <vt:lpstr>iClicker Question #2</vt:lpstr>
      <vt:lpstr>The Default Value Does Not Need a Parameter</vt:lpstr>
      <vt:lpstr>iClicker Question #3</vt:lpstr>
      <vt:lpstr>The Reference this</vt:lpstr>
      <vt:lpstr>Participation Exercise Par06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400</cp:revision>
  <dcterms:created xsi:type="dcterms:W3CDTF">2005-01-15T22:45:09Z</dcterms:created>
  <dcterms:modified xsi:type="dcterms:W3CDTF">2022-09-13T16:18:28Z</dcterms:modified>
</cp:coreProperties>
</file>