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0"/>
  </p:notesMasterIdLst>
  <p:sldIdLst>
    <p:sldId id="344" r:id="rId2"/>
    <p:sldId id="256" r:id="rId3"/>
    <p:sldId id="485" r:id="rId4"/>
    <p:sldId id="408" r:id="rId5"/>
    <p:sldId id="486" r:id="rId6"/>
    <p:sldId id="490" r:id="rId7"/>
    <p:sldId id="497" r:id="rId8"/>
    <p:sldId id="488" r:id="rId9"/>
    <p:sldId id="479" r:id="rId10"/>
    <p:sldId id="503" r:id="rId11"/>
    <p:sldId id="293" r:id="rId12"/>
    <p:sldId id="489" r:id="rId13"/>
    <p:sldId id="427" r:id="rId14"/>
    <p:sldId id="429" r:id="rId15"/>
    <p:sldId id="396" r:id="rId16"/>
    <p:sldId id="491" r:id="rId17"/>
    <p:sldId id="504" r:id="rId18"/>
    <p:sldId id="498" r:id="rId19"/>
    <p:sldId id="501" r:id="rId20"/>
    <p:sldId id="492" r:id="rId21"/>
    <p:sldId id="395" r:id="rId22"/>
    <p:sldId id="436" r:id="rId23"/>
    <p:sldId id="496" r:id="rId24"/>
    <p:sldId id="435" r:id="rId25"/>
    <p:sldId id="419" r:id="rId26"/>
    <p:sldId id="493" r:id="rId27"/>
    <p:sldId id="437" r:id="rId28"/>
    <p:sldId id="499" r:id="rId29"/>
    <p:sldId id="494" r:id="rId30"/>
    <p:sldId id="420" r:id="rId31"/>
    <p:sldId id="421" r:id="rId32"/>
    <p:sldId id="500" r:id="rId33"/>
    <p:sldId id="434" r:id="rId34"/>
    <p:sldId id="412" r:id="rId35"/>
    <p:sldId id="432" r:id="rId36"/>
    <p:sldId id="372" r:id="rId37"/>
    <p:sldId id="483" r:id="rId38"/>
    <p:sldId id="375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999"/>
    <a:srgbClr val="0099CC"/>
    <a:srgbClr val="00FF00"/>
    <a:srgbClr val="00CCFF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161" autoAdjust="0"/>
  </p:normalViewPr>
  <p:slideViewPr>
    <p:cSldViewPr>
      <p:cViewPr varScale="1">
        <p:scale>
          <a:sx n="64" d="100"/>
          <a:sy n="64" d="100"/>
        </p:scale>
        <p:origin x="2030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998166E-6CC9-4646-9065-04C867E2BBA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61902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2407CC38-457A-4B1B-92F5-4FE487EF210C}" type="slidenum">
              <a:rPr lang="en-US" altLang="en-US" sz="1200" smtClean="0"/>
              <a:pPr/>
              <a:t>2</a:t>
            </a:fld>
            <a:endParaRPr lang="en-US" altLang="en-US" sz="1200" dirty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/>
              <a:t>Sections 2.5 – 2.8</a:t>
            </a:r>
          </a:p>
        </p:txBody>
      </p:sp>
    </p:spTree>
    <p:extLst>
      <p:ext uri="{BB962C8B-B14F-4D97-AF65-F5344CB8AC3E}">
        <p14:creationId xmlns:p14="http://schemas.microsoft.com/office/powerpoint/2010/main" val="15372899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93002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591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need to look at Java Class Libraries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4601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Using BlueJ Debugger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22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Using BlueJ Debugger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05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classes, starting with lower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541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Million</a:t>
            </a:r>
          </a:p>
          <a:p>
            <a:r>
              <a:rPr lang="en-US" dirty="0"/>
              <a:t>Trillion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sz="1200" dirty="0"/>
              <a:t>The output is one trillion when the input number is one million.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intNum = in.nextInt();  will not work: Both must be long!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Could call method </a:t>
            </a:r>
            <a:r>
              <a:rPr lang="en-US" altLang="en-US" sz="12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nextLong</a:t>
            </a:r>
            <a:r>
              <a:rPr lang="en-US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sz="12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0536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228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5586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998166E-6CC9-4646-9065-04C867E2BBAC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897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B495C7-4B6C-4EED-A18F-1E47CCA96E3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05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A5071-0C16-48A4-97F8-B12A515306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7925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94CB5B7-E87B-4022-A10A-2746F13D162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35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33AE2C-524E-437E-BF75-946230CEE0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689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3380-9EB5-4641-AAE5-CCB89F51A7E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97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04BD2B-CD5E-42DF-BC84-551178DDE13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212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8FB07-6DF7-4360-AEFE-2AE20197D9F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4431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9F36CC-764F-4787-8382-D4175AFBFDF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07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5A2062-D5BA-470F-86BD-27A39B55728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924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7412C9-9DF4-4987-B2B4-7CB48A0A17E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565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2A811B-8ABE-4E25-96B3-07486AAD755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3423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Week1: Wednesday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r>
              <a:rPr lang="en-US" dirty="0"/>
              <a:t>UWP - Qi Yang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D12AD2EC-FD85-450E-8936-0D31245699E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GqBQrUYua4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odecheck.it/files/2102200516abnkmmq40nc3pr7j13pm8tbbj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codecheck.it/files/20062417123djm7qp3qnd2ezrisct5snstj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64B0F-DCAA-4819-AA56-16880A2C7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AE3F4-DB5D-44DA-8D26-A937BE12E9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981200"/>
            <a:ext cx="6934200" cy="3657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When you come in</a:t>
            </a:r>
          </a:p>
          <a:p>
            <a:r>
              <a:rPr lang="en-US" dirty="0"/>
              <a:t>Open Canvas</a:t>
            </a:r>
          </a:p>
          <a:p>
            <a:r>
              <a:rPr lang="en-US" dirty="0"/>
              <a:t>Download Lesson07_student.zip</a:t>
            </a:r>
          </a:p>
          <a:p>
            <a:r>
              <a:rPr lang="en-US" dirty="0"/>
              <a:t>Unzip it </a:t>
            </a:r>
          </a:p>
          <a:p>
            <a:r>
              <a:rPr lang="en-US" sz="3200" dirty="0"/>
              <a:t>Join our class on iClicker after started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CBB639-7010-47E5-86AF-12C5D3259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40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Overflow!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114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intNum = in.nextInt();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square = intNum * intNum;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square of " + intNum +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" is " + square + ".");</a:t>
            </a: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The output is ________ when the input number is 1000000.</a:t>
            </a:r>
          </a:p>
          <a:p>
            <a:pPr marL="0" indent="0">
              <a:buNone/>
            </a:pPr>
            <a:endParaRPr lang="en-US" sz="1000" dirty="0"/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square of 1000000 is 1000000000000.</a:t>
            </a:r>
          </a:p>
          <a:p>
            <a:pPr marL="514350" indent="-514350">
              <a:buFontTx/>
              <a:buAutoNum type="alphaUcPeriod"/>
            </a:pPr>
            <a:r>
              <a:rPr lang="en-US" sz="2400" b="1" u="sng" dirty="0">
                <a:latin typeface="Courier New" panose="02070309020205020404" pitchFamily="49" charset="0"/>
                <a:cs typeface="Courier New" panose="02070309020205020404" pitchFamily="49" charset="0"/>
              </a:rPr>
              <a:t>The square of 1000000 is -727379968.</a:t>
            </a:r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67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E8D52-0142-4994-B2CD-CCE81BFD2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42856"/>
            <a:ext cx="7772400" cy="1143000"/>
          </a:xfrm>
        </p:spPr>
        <p:txBody>
          <a:bodyPr/>
          <a:lstStyle/>
          <a:p>
            <a:r>
              <a:rPr lang="en-US" dirty="0"/>
              <a:t>Primitive Data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C08E-3E9D-45F8-AD88-62BE01297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0AD544B-0E25-4C60-B85B-344870C1C41C}"/>
              </a:ext>
            </a:extLst>
          </p:cNvPr>
          <p:cNvGraphicFramePr>
            <a:graphicFrameLocks noGrp="1"/>
          </p:cNvGraphicFramePr>
          <p:nvPr/>
        </p:nvGraphicFramePr>
        <p:xfrm>
          <a:off x="304800" y="1905000"/>
          <a:ext cx="8534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3239232165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6345487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40262459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5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-2,147,483,648 . . . 2,147,483,647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70002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byte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-128 . . . 127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6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-32,768 . . . 32,767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3747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-9,223,372T . . . 9,223,372T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1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 range of ±10</a:t>
                      </a:r>
                      <a:r>
                        <a:rPr lang="en-US" baseline="30000" dirty="0"/>
                        <a:t>308 </a:t>
                      </a:r>
                      <a:r>
                        <a:rPr lang="en-US" baseline="0" dirty="0"/>
                        <a:t>and about 15 significant decimal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580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 range of ±10</a:t>
                      </a:r>
                      <a:r>
                        <a:rPr lang="en-US" baseline="30000" dirty="0"/>
                        <a:t>38 </a:t>
                      </a:r>
                      <a:r>
                        <a:rPr lang="en-US" baseline="0" dirty="0"/>
                        <a:t>and about 7 significant decimal digits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513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Unicode (extension of ASCII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bytes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013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Two possible values: true or false (not string)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1279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624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Data Type 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114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intNum = in.nextInt();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 square = intNum * intNum;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square of " + intNum +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" is " + square + ".");</a:t>
            </a: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square of 1000000 is 1000000000000.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3600" dirty="0">
                <a:cs typeface="Courier New" panose="02070309020205020404" pitchFamily="49" charset="0"/>
              </a:rPr>
              <a:t>Overflow when using int.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81578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000" y="1371600"/>
            <a:ext cx="85344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intNum = in.nextInt();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an integer: ");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DO NOT display input prompt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AFTER 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reading the input!</a:t>
            </a:r>
          </a:p>
        </p:txBody>
      </p:sp>
    </p:spTree>
    <p:extLst>
      <p:ext uri="{BB962C8B-B14F-4D97-AF65-F5344CB8AC3E}">
        <p14:creationId xmlns:p14="http://schemas.microsoft.com/office/powerpoint/2010/main" val="957312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" y="1447800"/>
            <a:ext cx="8991600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System.out.println("Enter an integer: ");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intNum = in.nextInt();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DO NOT use println() for input prompt!</a:t>
            </a:r>
          </a:p>
          <a:p>
            <a:pPr marL="0" indent="0" algn="ctr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Use </a:t>
            </a:r>
            <a:r>
              <a:rPr lang="en-US" altLang="en-US" u="sng" dirty="0">
                <a:solidFill>
                  <a:srgbClr val="000000"/>
                </a:solidFill>
                <a:cs typeface="Courier New" panose="02070309020205020404" pitchFamily="49" charset="0"/>
              </a:rPr>
              <a:t>print()</a:t>
            </a:r>
            <a:r>
              <a:rPr lang="en-US" altLang="en-US" dirty="0">
                <a:solidFill>
                  <a:srgbClr val="000000"/>
                </a:solidFill>
                <a:cs typeface="Courier New" panose="02070309020205020404" pitchFamily="49" charset="0"/>
              </a:rPr>
              <a:t> to stay on the same line.</a:t>
            </a:r>
          </a:p>
        </p:txBody>
      </p:sp>
    </p:spTree>
    <p:extLst>
      <p:ext uri="{BB962C8B-B14F-4D97-AF65-F5344CB8AC3E}">
        <p14:creationId xmlns:p14="http://schemas.microsoft.com/office/powerpoint/2010/main" val="217492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Arithmetic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293912"/>
            <a:ext cx="83058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an input prompt to get three integers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three integers: ");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three integers and store them in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three int variables num1, num2, and num3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12 3 4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num1 = in.nextInt();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num2 = in.nextInt();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num3 = in.nextInt();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num1 / num2 * num3;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result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result is " + result + ".");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782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iClicker Question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114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num1 / num2 * num3;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result is " + result + ".");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The output is ________ when the input numbers are 12, 3 and 4.</a:t>
            </a:r>
          </a:p>
          <a:p>
            <a:pPr marL="0" indent="0">
              <a:buNone/>
            </a:pPr>
            <a:endParaRPr lang="en-US" sz="1000" dirty="0"/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result is 1.</a:t>
            </a:r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result is 16.</a:t>
            </a:r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477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Operators * and 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114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num1 / num2 * num3;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result is " + result + ".");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The output is ________ when the input numbers are 12, 3 and 4.</a:t>
            </a:r>
          </a:p>
          <a:p>
            <a:pPr marL="0" indent="0">
              <a:buNone/>
            </a:pPr>
            <a:endParaRPr lang="en-US" sz="1000" dirty="0"/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result is 1.</a:t>
            </a:r>
          </a:p>
          <a:p>
            <a:pPr marL="514350" indent="-514350">
              <a:buFontTx/>
              <a:buAutoNum type="alphaUcPeriod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result is 16.</a:t>
            </a:r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864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CF8A-927F-4C98-A6A1-FE384BC9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Lesson07_Examples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5D54-FCB3-4FF2-A553-153977BC8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altLang="en-US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OperatorPrecedence</a:t>
            </a: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52A55-F9BC-45BB-94D8-A7AC65DB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27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Using () to Change the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114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result = num1 /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(num2 * num3)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result is " + result + ".");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The output is ________ when the input numbers are 12, 3 and 4.</a:t>
            </a:r>
          </a:p>
          <a:p>
            <a:pPr marL="0" indent="0">
              <a:buNone/>
            </a:pPr>
            <a:endParaRPr lang="en-US" sz="1000" dirty="0"/>
          </a:p>
          <a:p>
            <a:pPr marL="514350" indent="-514350">
              <a:buFontTx/>
              <a:buAutoNum type="alphaUcPeriod"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The result is 1.</a:t>
            </a:r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result is 16.</a:t>
            </a:r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133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DEC6BF-E53E-482F-A7C7-2140104CB8A4}" type="slidenum">
              <a:rPr lang="en-US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dirty="0"/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7772400" cy="1828800"/>
          </a:xfrm>
        </p:spPr>
        <p:txBody>
          <a:bodyPr/>
          <a:lstStyle/>
          <a:p>
            <a:r>
              <a:rPr lang="en-US" altLang="en-US" dirty="0"/>
              <a:t>SJSU CS 46A</a:t>
            </a:r>
            <a:br>
              <a:rPr lang="en-US" altLang="en-US" dirty="0"/>
            </a:br>
            <a:r>
              <a:rPr lang="en-US" altLang="en-US" dirty="0"/>
              <a:t>Introduction to Programming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819400"/>
            <a:ext cx="7772400" cy="3048000"/>
          </a:xfrm>
        </p:spPr>
        <p:txBody>
          <a:bodyPr/>
          <a:lstStyle/>
          <a:p>
            <a:pPr algn="ctr">
              <a:buFontTx/>
              <a:buNone/>
            </a:pPr>
            <a:r>
              <a:rPr lang="en-US" altLang="en-US" dirty="0"/>
              <a:t>4.1 Numbers</a:t>
            </a:r>
          </a:p>
          <a:p>
            <a:pPr algn="ctr">
              <a:buFontTx/>
              <a:buNone/>
            </a:pPr>
            <a:r>
              <a:rPr lang="en-US" altLang="en-US" dirty="0"/>
              <a:t>4.2 Arithmetic</a:t>
            </a:r>
          </a:p>
          <a:p>
            <a:pPr algn="ctr">
              <a:buFontTx/>
              <a:buNone/>
            </a:pPr>
            <a:r>
              <a:rPr lang="en-US" altLang="en-US" dirty="0"/>
              <a:t>4.3.1 Reading Input</a:t>
            </a:r>
          </a:p>
        </p:txBody>
      </p:sp>
    </p:spTree>
  </p:cSld>
  <p:clrMapOvr>
    <a:masterClrMapping/>
  </p:clrMapOvr>
  <p:transition>
    <p:zoom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8C8FA-9182-4E9F-AF29-FFD64B87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Operator Precedence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2284-29DC-4960-8D99-425241E64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0" y="1828800"/>
            <a:ext cx="6324600" cy="4114800"/>
          </a:xfrm>
        </p:spPr>
        <p:txBody>
          <a:bodyPr/>
          <a:lstStyle/>
          <a:p>
            <a:r>
              <a:rPr lang="en-US" dirty="0"/>
              <a:t>Same as in Math</a:t>
            </a:r>
          </a:p>
          <a:p>
            <a:r>
              <a:rPr lang="en-US" dirty="0"/>
              <a:t>Low: +, - (from left to right)</a:t>
            </a:r>
          </a:p>
          <a:p>
            <a:r>
              <a:rPr lang="en-US" dirty="0"/>
              <a:t>High: *, /  (from left to right)</a:t>
            </a:r>
          </a:p>
          <a:p>
            <a:r>
              <a:rPr lang="en-US" dirty="0"/>
              <a:t>Highest: ()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0D067-4F3B-444E-9809-C95E96DD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65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52400"/>
            <a:ext cx="86868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Division</a:t>
            </a:r>
            <a:b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6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Quotient</a:t>
            </a:r>
            <a:r>
              <a:rPr lang="en-US" altLang="en-US" sz="3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3600" b="1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Remainder</a:t>
            </a:r>
            <a:endParaRPr lang="en-US" sz="3600" b="1" u="sn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620083"/>
            <a:ext cx="86106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an input prompt to get two integers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two integers: ");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two integers and store them in int variables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num1 = in.nextInt();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num2 = in.nextInt();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quotient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quotient is " +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 / num2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remainder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remainder is " +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num1 % num2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541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1B42395-3762-46E0-A6DA-E1157444B7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1622" y="643466"/>
            <a:ext cx="4860755" cy="5571067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7E1E5E2-7F44-44B0-B2DF-D5DC436D4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A05A2062-D5BA-470F-86BD-27A39B557280}" type="slidenum">
              <a:rPr lang="en-US" smtClean="0"/>
              <a:pPr>
                <a:spcAft>
                  <a:spcPts val="600"/>
                </a:spcAft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5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61B09-6CBF-4A77-BFB0-E8BF9B2E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Integer Division: </a:t>
            </a:r>
            <a:r>
              <a:rPr lang="en-US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Both Integers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4988C-A1BF-44A6-8034-66AB046D7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981200"/>
            <a:ext cx="2819400" cy="3276600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    num1          num2</a:t>
            </a:r>
          </a:p>
          <a:p>
            <a:pPr marL="0" indent="0">
              <a:buNone/>
            </a:pPr>
            <a:r>
              <a:rPr lang="en-US" sz="2400" dirty="0"/>
              <a:t>(dividend)    (divisor)</a:t>
            </a:r>
          </a:p>
          <a:p>
            <a:pPr marL="0" indent="0">
              <a:buNone/>
            </a:pPr>
            <a:r>
              <a:rPr lang="en-US" sz="2400" dirty="0"/>
              <a:t>       7                3 </a:t>
            </a:r>
          </a:p>
          <a:p>
            <a:pPr marL="0" indent="0">
              <a:buNone/>
            </a:pPr>
            <a:r>
              <a:rPr lang="en-US" sz="2400" dirty="0"/>
              <a:t>       3                7</a:t>
            </a:r>
          </a:p>
          <a:p>
            <a:pPr marL="0" indent="0">
              <a:buNone/>
            </a:pPr>
            <a:r>
              <a:rPr lang="en-US" sz="2400" dirty="0"/>
              <a:t>   143              10</a:t>
            </a:r>
          </a:p>
          <a:p>
            <a:pPr marL="0" indent="0">
              <a:buNone/>
            </a:pPr>
            <a:r>
              <a:rPr lang="en-US" sz="2400" dirty="0"/>
              <a:t>    14               10 </a:t>
            </a:r>
          </a:p>
          <a:p>
            <a:pPr marL="0" indent="0">
              <a:buNone/>
            </a:pPr>
            <a:r>
              <a:rPr lang="en-US" sz="2400" dirty="0"/>
              <a:t>      1               10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D208DE-D6E5-48F4-B67A-629858077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466E3B-983E-4777-9E6A-5FBC21776C50}"/>
              </a:ext>
            </a:extLst>
          </p:cNvPr>
          <p:cNvSpPr txBox="1">
            <a:spLocks/>
          </p:cNvSpPr>
          <p:nvPr/>
        </p:nvSpPr>
        <p:spPr bwMode="auto">
          <a:xfrm>
            <a:off x="5943600" y="1981200"/>
            <a:ext cx="213360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kern="0" dirty="0"/>
              <a:t>num1 % num2</a:t>
            </a:r>
          </a:p>
          <a:p>
            <a:pPr marL="0" indent="0">
              <a:buFontTx/>
              <a:buNone/>
            </a:pPr>
            <a:r>
              <a:rPr lang="en-US" sz="2400" kern="0" dirty="0"/>
              <a:t>   (remainder)</a:t>
            </a:r>
          </a:p>
          <a:p>
            <a:pPr marL="0" indent="0">
              <a:buFontTx/>
              <a:buNone/>
            </a:pPr>
            <a:r>
              <a:rPr lang="en-US" sz="2400" kern="0" dirty="0"/>
              <a:t>          1</a:t>
            </a:r>
          </a:p>
          <a:p>
            <a:pPr marL="0" indent="0">
              <a:buFontTx/>
              <a:buNone/>
            </a:pPr>
            <a:r>
              <a:rPr lang="en-US" sz="2400" kern="0" dirty="0"/>
              <a:t>          3</a:t>
            </a:r>
          </a:p>
          <a:p>
            <a:pPr marL="0" indent="0">
              <a:buFontTx/>
              <a:buNone/>
            </a:pPr>
            <a:r>
              <a:rPr lang="en-US" sz="2400" kern="0" dirty="0"/>
              <a:t>          3</a:t>
            </a:r>
          </a:p>
          <a:p>
            <a:pPr marL="0" indent="0">
              <a:buFontTx/>
              <a:buNone/>
            </a:pPr>
            <a:r>
              <a:rPr lang="en-US" sz="2400" kern="0" dirty="0"/>
              <a:t>          4</a:t>
            </a:r>
          </a:p>
          <a:p>
            <a:pPr marL="0" indent="0">
              <a:buFontTx/>
              <a:buNone/>
            </a:pPr>
            <a:r>
              <a:rPr lang="en-US" sz="2400" kern="0" dirty="0"/>
              <a:t>          1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AD4574-E0EE-47DD-840C-1C87164EAA0A}"/>
              </a:ext>
            </a:extLst>
          </p:cNvPr>
          <p:cNvSpPr txBox="1">
            <a:spLocks/>
          </p:cNvSpPr>
          <p:nvPr/>
        </p:nvSpPr>
        <p:spPr bwMode="auto">
          <a:xfrm>
            <a:off x="3733800" y="1981199"/>
            <a:ext cx="1981200" cy="31242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kern="0" dirty="0"/>
              <a:t>num1 / num2</a:t>
            </a:r>
          </a:p>
          <a:p>
            <a:pPr marL="0" indent="0">
              <a:buFontTx/>
              <a:buNone/>
            </a:pPr>
            <a:r>
              <a:rPr lang="en-US" sz="2400" kern="0" dirty="0"/>
              <a:t>    (quotient)</a:t>
            </a:r>
          </a:p>
          <a:p>
            <a:pPr marL="0" indent="0">
              <a:buFontTx/>
              <a:buNone/>
            </a:pPr>
            <a:r>
              <a:rPr lang="en-US" sz="2400" kern="0" dirty="0"/>
              <a:t>         2            </a:t>
            </a:r>
          </a:p>
          <a:p>
            <a:pPr marL="0" indent="0">
              <a:buFontTx/>
              <a:buNone/>
            </a:pPr>
            <a:r>
              <a:rPr lang="en-US" sz="2400" kern="0" dirty="0"/>
              <a:t>         0            </a:t>
            </a:r>
          </a:p>
          <a:p>
            <a:pPr marL="0" indent="0">
              <a:buFontTx/>
              <a:buNone/>
            </a:pPr>
            <a:r>
              <a:rPr lang="en-US" sz="2400" kern="0" dirty="0"/>
              <a:t>       14       </a:t>
            </a:r>
          </a:p>
          <a:p>
            <a:pPr marL="0" indent="0">
              <a:buFontTx/>
              <a:buNone/>
            </a:pPr>
            <a:r>
              <a:rPr lang="en-US" sz="2400" kern="0" dirty="0"/>
              <a:t>         1         </a:t>
            </a:r>
          </a:p>
          <a:p>
            <a:pPr marL="0" indent="0">
              <a:buFontTx/>
              <a:buNone/>
            </a:pPr>
            <a:r>
              <a:rPr lang="en-US" sz="2400" kern="0" dirty="0"/>
              <a:t>         0      </a:t>
            </a:r>
          </a:p>
        </p:txBody>
      </p:sp>
    </p:spTree>
    <p:extLst>
      <p:ext uri="{BB962C8B-B14F-4D97-AF65-F5344CB8AC3E}">
        <p14:creationId xmlns:p14="http://schemas.microsoft.com/office/powerpoint/2010/main" val="3877621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A3A5-625C-46B8-B40E-5E24C19CA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990600"/>
            <a:ext cx="7772400" cy="1143000"/>
          </a:xfrm>
        </p:spPr>
        <p:txBody>
          <a:bodyPr/>
          <a:lstStyle/>
          <a:p>
            <a:r>
              <a:rPr lang="en-US" dirty="0"/>
              <a:t>Long 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0D12-6D6F-4FA9-81F0-39D514C87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3276600"/>
          </a:xfrm>
        </p:spPr>
        <p:txBody>
          <a:bodyPr/>
          <a:lstStyle/>
          <a:p>
            <a:pPr marL="0" indent="0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4000" dirty="0"/>
              <a:t>Click </a:t>
            </a:r>
            <a:r>
              <a:rPr lang="en-US" sz="4000" dirty="0">
                <a:hlinkClick r:id="rId2"/>
              </a:rPr>
              <a:t>Here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B1E2E-59C3-4D77-883D-E9D2687B9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7905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319749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 Cast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0600" y="1331416"/>
            <a:ext cx="7315200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num1, num2;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integer division: num1 / num2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Double division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result = num1 /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(double)num2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Integer part of the double number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You lose all decimal digits!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sz="2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intResult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(int)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</p:txBody>
      </p:sp>
    </p:spTree>
    <p:extLst>
      <p:ext uri="{BB962C8B-B14F-4D97-AF65-F5344CB8AC3E}">
        <p14:creationId xmlns:p14="http://schemas.microsoft.com/office/powerpoint/2010/main" val="4200481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28600"/>
            <a:ext cx="86868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Double Division: at least one double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8382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two integers: ");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num1 = in.nextInt();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num2 = in.nextInt();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the double quotient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double quotient is " +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(double)num1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/ num2);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double quotient is " +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num1 /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(double) num2)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2120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1"/>
            <a:ext cx="7772400" cy="100984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iClicker Question #3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392328"/>
            <a:ext cx="8077200" cy="4505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num1 = in.nextInt();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num2 = in.nextInt();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quotient = (double)(num1 / num2);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quotient is " + quotient);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000" dirty="0"/>
              <a:t>The output is ________ when the input numbers are 3 and 4.</a:t>
            </a:r>
          </a:p>
          <a:p>
            <a:pPr marL="0" indent="0">
              <a:buNone/>
            </a:pPr>
            <a:endParaRPr lang="en-US" sz="900" dirty="0"/>
          </a:p>
          <a:p>
            <a:pPr marL="514350" indent="-51435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0</a:t>
            </a:r>
          </a:p>
          <a:p>
            <a:pPr marL="514350" indent="-51435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0.75</a:t>
            </a:r>
          </a:p>
          <a:p>
            <a:pPr marL="514350" indent="-51435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The 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quotient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is 0.0</a:t>
            </a:r>
          </a:p>
          <a:p>
            <a:pPr marL="514350" indent="-514350">
              <a:buFontTx/>
              <a:buAutoNum type="alphaUcPeriod"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</a:p>
        </p:txBody>
      </p:sp>
    </p:spTree>
    <p:extLst>
      <p:ext uri="{BB962C8B-B14F-4D97-AF65-F5344CB8AC3E}">
        <p14:creationId xmlns:p14="http://schemas.microsoft.com/office/powerpoint/2010/main" val="7422046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37960"/>
            <a:ext cx="7772400" cy="100984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Casting Before Division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535668"/>
            <a:ext cx="80772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integer division!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quotient = (double)(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num1 / num2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3 / 4: 0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quotient: 0.0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division!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quotient =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(double)num1 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 num2;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9917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29ACA-8BCB-43D8-B5FB-40113FFB5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Java Class Math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A8F58-55ED-4DB7-8E57-7E712EC37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114800"/>
          </a:xfrm>
        </p:spPr>
        <p:txBody>
          <a:bodyPr/>
          <a:lstStyle/>
          <a:p>
            <a:r>
              <a:rPr lang="en-US" dirty="0"/>
              <a:t>In package </a:t>
            </a:r>
            <a:r>
              <a:rPr lang="en-US" dirty="0" err="1"/>
              <a:t>java.lang</a:t>
            </a:r>
            <a:endParaRPr lang="en-US" dirty="0"/>
          </a:p>
          <a:p>
            <a:r>
              <a:rPr lang="en-US" dirty="0"/>
              <a:t>All classes in package </a:t>
            </a:r>
            <a:r>
              <a:rPr lang="en-US" dirty="0" err="1"/>
              <a:t>java.lang</a:t>
            </a:r>
            <a:r>
              <a:rPr lang="en-US" dirty="0"/>
              <a:t> are imported automatically</a:t>
            </a:r>
          </a:p>
          <a:p>
            <a:r>
              <a:rPr lang="en-US" dirty="0"/>
              <a:t>The class provides many useful constants and methods</a:t>
            </a:r>
          </a:p>
          <a:p>
            <a:r>
              <a:rPr lang="en-US" dirty="0"/>
              <a:t>The constants and methods are public and </a:t>
            </a:r>
            <a:r>
              <a:rPr lang="en-US" b="1" dirty="0"/>
              <a:t>static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3B911-83FC-4C75-848A-ACA214653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331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B474-363F-4EE4-B4F3-381FEEE0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dirty="0"/>
              <a:t>Java Class 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E82E0-295D-4D94-AB36-14842ADA12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066800"/>
            <a:ext cx="7772400" cy="5181600"/>
          </a:xfrm>
        </p:spPr>
        <p:txBody>
          <a:bodyPr/>
          <a:lstStyle/>
          <a:p>
            <a:r>
              <a:rPr lang="en-US" dirty="0"/>
              <a:t>In package </a:t>
            </a:r>
            <a:r>
              <a:rPr lang="en-US" dirty="0" err="1"/>
              <a:t>java.util</a:t>
            </a:r>
            <a:endParaRPr lang="en-US" dirty="0"/>
          </a:p>
          <a:p>
            <a:r>
              <a:rPr lang="en-US" dirty="0"/>
              <a:t>Must import the class before using it</a:t>
            </a:r>
          </a:p>
          <a:p>
            <a:r>
              <a:rPr lang="en-US" dirty="0"/>
              <a:t>Java Class Libraries</a:t>
            </a:r>
          </a:p>
          <a:p>
            <a:r>
              <a:rPr lang="en-US" dirty="0"/>
              <a:t>Some useful methods</a:t>
            </a:r>
          </a:p>
          <a:p>
            <a:pPr lvl="1"/>
            <a:r>
              <a:rPr lang="en-US" dirty="0"/>
              <a:t>public int nextInt()</a:t>
            </a:r>
          </a:p>
          <a:p>
            <a:pPr lvl="1"/>
            <a:r>
              <a:rPr lang="en-US" dirty="0"/>
              <a:t>public double nextDouble()</a:t>
            </a:r>
          </a:p>
          <a:p>
            <a:pPr lvl="1"/>
            <a:r>
              <a:rPr lang="en-US" dirty="0"/>
              <a:t>public String next()</a:t>
            </a:r>
          </a:p>
          <a:p>
            <a:pPr lvl="1"/>
            <a:r>
              <a:rPr lang="en-US" dirty="0"/>
              <a:t>public String nextLine()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4CF913-5A35-45F9-9500-76B771DCF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293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73809"/>
            <a:ext cx="7772400" cy="873991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Function round()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600200"/>
            <a:ext cx="82296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System.out.print("Enter a double number: ");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dblNum = in.nextDouble();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Math.round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(dblNum));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output: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 when the input is 3.49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when the input is 3.5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when the input is 3.9</a:t>
            </a:r>
          </a:p>
        </p:txBody>
      </p:sp>
    </p:spTree>
    <p:extLst>
      <p:ext uri="{BB962C8B-B14F-4D97-AF65-F5344CB8AC3E}">
        <p14:creationId xmlns:p14="http://schemas.microsoft.com/office/powerpoint/2010/main" val="243301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7609"/>
            <a:ext cx="7772400" cy="873991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Math Functions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0" y="1419285"/>
            <a:ext cx="8001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dblNum = in.nextDouble();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System.out.println(Math.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(dblNum));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5.0 when input was 25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1.4142135623730951 when input was 2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System.out.println(Math.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(2, 3));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2</a:t>
            </a:r>
            <a:r>
              <a:rPr lang="en-US" altLang="en-US" sz="2400" baseline="30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8.0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System.out.println(Math.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pow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(dblNum, 0.5));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same as sqrt(dblNum)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548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CF8A-927F-4C98-A6A1-FE384BC9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Lesson07_Examples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5D54-FCB3-4FF2-A553-153977BC8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Arithmetic</a:t>
            </a:r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52A55-F9BC-45BB-94D8-A7AC65DB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4156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97609"/>
            <a:ext cx="7772400" cy="873991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Constant Math.PI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1451550"/>
            <a:ext cx="7772400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radius, area;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Read radius from the keyboard;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area =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Math.PI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radius * radius;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Math.PI * 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Math.pow(radius, 2)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Math.PI * (</a:t>
            </a:r>
            <a:r>
              <a:rPr lang="en-US" altLang="en-US" sz="28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radius * radius</a:t>
            </a: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result could be different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Exchange and try it again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8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to pass Codecheck tests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8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49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Operators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67000" y="1371600"/>
            <a:ext cx="57912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Increment operator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count + 1;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++;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Decrement operator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= count – 1;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--;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total + 5;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+= 5;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= total – num;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-= num;</a:t>
            </a:r>
          </a:p>
        </p:txBody>
      </p:sp>
    </p:spTree>
    <p:extLst>
      <p:ext uri="{BB962C8B-B14F-4D97-AF65-F5344CB8AC3E}">
        <p14:creationId xmlns:p14="http://schemas.microsoft.com/office/powerpoint/2010/main" val="3181821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Style and Syntax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28800" y="1371600"/>
            <a:ext cx="64008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Either way is good!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++;  			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count++;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Either way is good!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count--;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 --;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Syntax error!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The two together “+=” is an operator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total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5;</a:t>
            </a:r>
          </a:p>
        </p:txBody>
      </p:sp>
    </p:spTree>
    <p:extLst>
      <p:ext uri="{BB962C8B-B14F-4D97-AF65-F5344CB8AC3E}">
        <p14:creationId xmlns:p14="http://schemas.microsoft.com/office/powerpoint/2010/main" val="1266506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dirty="0"/>
              <a:t>Par07_A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524000"/>
            <a:ext cx="8534400" cy="388620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       Circle Circumference = 2πr</a:t>
            </a:r>
          </a:p>
          <a:p>
            <a:pPr marL="400050" lvl="1" indent="0">
              <a:buNone/>
            </a:pPr>
            <a:r>
              <a:rPr lang="en-US" sz="3200" dirty="0"/>
              <a:t>   Circle Area = πr</a:t>
            </a:r>
            <a:r>
              <a:rPr lang="en-US" sz="3200" baseline="30000" dirty="0"/>
              <a:t>2</a:t>
            </a:r>
          </a:p>
          <a:p>
            <a:pPr marL="400050" lvl="1" indent="0">
              <a:buNone/>
            </a:pPr>
            <a:r>
              <a:rPr lang="en-US" sz="3200" dirty="0"/>
              <a:t>   Sphere Surface area =  4πr</a:t>
            </a:r>
            <a:r>
              <a:rPr lang="en-US" sz="3200" baseline="30000" dirty="0"/>
              <a:t>2</a:t>
            </a:r>
            <a:endParaRPr lang="en-US" sz="3200" dirty="0"/>
          </a:p>
          <a:p>
            <a:pPr marL="400050" lvl="1" indent="0">
              <a:buNone/>
            </a:pPr>
            <a:r>
              <a:rPr lang="en-US" sz="3200" dirty="0"/>
              <a:t>   Sphere Volume = (4/3) πr</a:t>
            </a:r>
            <a:r>
              <a:rPr lang="en-US" sz="3200" baseline="30000" dirty="0"/>
              <a:t>3</a:t>
            </a:r>
          </a:p>
          <a:p>
            <a:pPr marL="400050" lvl="1" indent="0">
              <a:buNone/>
            </a:pPr>
            <a:endParaRPr lang="en-US" sz="3200" baseline="30000" dirty="0"/>
          </a:p>
          <a:p>
            <a:pPr marL="400050" lvl="1" indent="0">
              <a:buNone/>
            </a:pPr>
            <a:r>
              <a:rPr lang="en-US" sz="3200" dirty="0"/>
              <a:t>You can use the numbers in the formulas.</a:t>
            </a:r>
          </a:p>
          <a:p>
            <a:pPr marL="400050" lvl="1" indent="0">
              <a:buNone/>
            </a:pPr>
            <a:r>
              <a:rPr lang="en-US" sz="3200" dirty="0"/>
              <a:t>They are not considered as “magic numbers”.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0097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28B2C-F3AA-4233-BA60-B3466C373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dirty="0"/>
              <a:t>Participation Exercise Par07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D5574-49B4-4077-A7E9-A3075811E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76400"/>
            <a:ext cx="8229600" cy="4114800"/>
          </a:xfrm>
        </p:spPr>
        <p:txBody>
          <a:bodyPr/>
          <a:lstStyle/>
          <a:p>
            <a:r>
              <a:rPr lang="en-US" sz="2800" dirty="0"/>
              <a:t>Par07_A: 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sans"/>
              </a:rPr>
              <a:t> </a:t>
            </a:r>
          </a:p>
          <a:p>
            <a:pPr marL="0" indent="0">
              <a:buNone/>
            </a:pPr>
            <a:r>
              <a:rPr lang="en-US" sz="2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http://www.codecheck.it/files/2102200516abnkmmq40nc3pr7j13pm8tbbj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Par07_B:</a:t>
            </a:r>
          </a:p>
          <a:p>
            <a:pPr marL="0" indent="0">
              <a:buNone/>
            </a:pPr>
            <a:r>
              <a:rPr lang="en-US" sz="2800" dirty="0">
                <a:hlinkClick r:id="rId4"/>
              </a:rPr>
              <a:t>http://www.codecheck.it/files/20062417123djm7qp3qnd2ezrisct5snstj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5AA89-D5D6-49C7-AEE2-C7FC0F350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228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92DC-C738-4371-A2A0-38CFB006F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029200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Stay in the Main room</a:t>
            </a:r>
          </a:p>
          <a:p>
            <a:pPr marL="0" indent="0" algn="ctr">
              <a:buNone/>
            </a:pPr>
            <a:r>
              <a:rPr lang="en-US" dirty="0"/>
              <a:t>Par06 Solutions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Breakout Rooms 1 or 2</a:t>
            </a:r>
          </a:p>
          <a:p>
            <a:pPr marL="0" indent="0" algn="ctr">
              <a:buNone/>
            </a:pPr>
            <a:r>
              <a:rPr lang="en-US" dirty="0"/>
              <a:t>Ask SI Leaders any questions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My Office Hours</a:t>
            </a:r>
          </a:p>
          <a:p>
            <a:pPr marL="0" indent="0" algn="ctr">
              <a:buNone/>
            </a:pPr>
            <a:r>
              <a:rPr lang="en-US" dirty="0"/>
              <a:t>8 – 9 pm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499ABF-D344-4F2F-9D89-404C28507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865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1"/>
            <a:ext cx="7772400" cy="838200"/>
          </a:xfrm>
        </p:spPr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Creating a Scanner Object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066800"/>
            <a:ext cx="82296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java.util.Scanner;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/**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Examples to use class Scanner to read input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from the keyboard.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@author  Qi Yang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@version 2022-09-15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*/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class OverFlow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public static void main(String[] args)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// System.in: the keyboard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Scanner in = new Scanner(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System.in</a:t>
            </a: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6404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38200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Integers From the Keyboard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343085"/>
            <a:ext cx="82296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Create a Scanner object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Scanner in = new Scanner(System.in);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Read an integer and store it in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an int variable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intNum = </a:t>
            </a:r>
            <a:r>
              <a:rPr lang="en-US" altLang="en-US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in.nextInt()</a:t>
            </a: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185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Calculating and Displaying the Square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216223"/>
            <a:ext cx="8229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Scanner in = new Scanner(System.in);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intNum = in.nextInt(); 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Calculate the square of intNum and store it in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an int variable square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square = intNum * intNum;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Display the square of intNum 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System.out.println("The square of " + intNum +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" is " + square + ".");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07447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CF8A-927F-4C98-A6A1-FE384BC90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Lesson07_Examples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5D54-FCB3-4FF2-A553-153977BC81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Class </a:t>
            </a:r>
            <a:r>
              <a:rPr lang="en-US" dirty="0" err="1"/>
              <a:t>InputUsingScanner</a:t>
            </a:r>
            <a:endParaRPr lang="en-US" dirty="0"/>
          </a:p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52A55-F9BC-45BB-94D8-A7AC65DB4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06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93772-6268-4EB3-B562-8CF959DF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28601"/>
            <a:ext cx="7772400" cy="838200"/>
          </a:xfrm>
        </p:spPr>
        <p:txBody>
          <a:bodyPr/>
          <a:lstStyle/>
          <a:p>
            <a:r>
              <a:rPr lang="en-US" altLang="en-US" sz="4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to Have an Input Prompt</a:t>
            </a:r>
            <a:endParaRPr lang="en-US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2C32-7849-4644-9E27-1BB87FED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7FB406A-6027-423B-8978-8BDFF3A232D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3400" y="1141512"/>
            <a:ext cx="8229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static void main(String[] args)    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Create a Scanner object to get input from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the keyboard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Scanner in = new Scanner(System.in);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Display an input prompt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System.out.print("Enter an integer: ");</a:t>
            </a:r>
          </a:p>
          <a:p>
            <a:pPr marL="0" indent="0">
              <a:spcBef>
                <a:spcPct val="0"/>
              </a:spcBef>
              <a:buNone/>
            </a:pP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Read an integer and store it in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// an int variable intNum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int intNum = in.nextInt();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. . .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48896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CE32D-F920-410E-A90A-2A99B8D15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dirty="0"/>
              <a:t>iClicker Question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69637-8C61-48C6-8C24-9EF1532D2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0"/>
            <a:ext cx="8686800" cy="4114800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intNum = in.nextInt();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square = intNum * intNum;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System.out.println("The square of " + intNum + </a:t>
            </a:r>
          </a:p>
          <a:p>
            <a:pPr marL="0" indent="0">
              <a:spcBef>
                <a:spcPct val="0"/>
              </a:spcBef>
              <a:buNone/>
            </a:pPr>
            <a:r>
              <a:rPr lang="en-US" altLang="en-US" sz="2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" is " + square + ".");</a:t>
            </a:r>
          </a:p>
          <a:p>
            <a:pPr marL="0" indent="0">
              <a:spcBef>
                <a:spcPct val="0"/>
              </a:spcBef>
              <a:buNone/>
            </a:pPr>
            <a:endParaRPr lang="en-US" sz="1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sz="2400" dirty="0"/>
              <a:t>The output is ________ when the input number is 1000000.</a:t>
            </a:r>
          </a:p>
          <a:p>
            <a:pPr marL="0" indent="0">
              <a:buNone/>
            </a:pPr>
            <a:endParaRPr lang="en-US" sz="1000" dirty="0"/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square of 1000000 is 1000000000000.</a:t>
            </a:r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 square of 1000000 is -727379968.</a:t>
            </a:r>
          </a:p>
          <a:p>
            <a:pPr marL="514350" indent="-514350">
              <a:buFontTx/>
              <a:buAutoNum type="alphaUcPeriod"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None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FB28D3-1F46-4D48-BD27-EC3D94E8C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33AE2C-524E-437E-BF75-946230CEE0D8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71053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9090</TotalTime>
  <Words>1980</Words>
  <Application>Microsoft Office PowerPoint</Application>
  <PresentationFormat>On-screen Show (4:3)</PresentationFormat>
  <Paragraphs>448</Paragraphs>
  <Slides>38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Courier New</vt:lpstr>
      <vt:lpstr>sans</vt:lpstr>
      <vt:lpstr>Times New Roman</vt:lpstr>
      <vt:lpstr>Default Design</vt:lpstr>
      <vt:lpstr>SJSU CS 46A Introduction to Programming</vt:lpstr>
      <vt:lpstr>SJSU CS 46A Introduction to Programming</vt:lpstr>
      <vt:lpstr>Java Class Scanner</vt:lpstr>
      <vt:lpstr>Creating a Scanner Object</vt:lpstr>
      <vt:lpstr>Reading Integers From the Keyboard</vt:lpstr>
      <vt:lpstr>Calculating and Displaying the Square</vt:lpstr>
      <vt:lpstr>Lesson07_Examples</vt:lpstr>
      <vt:lpstr>Better to Have an Input Prompt</vt:lpstr>
      <vt:lpstr>iClicker Question #1</vt:lpstr>
      <vt:lpstr>Overflow!</vt:lpstr>
      <vt:lpstr>Primitive Data Types</vt:lpstr>
      <vt:lpstr>Data Type long</vt:lpstr>
      <vt:lpstr>PowerPoint Presentation</vt:lpstr>
      <vt:lpstr>PowerPoint Presentation</vt:lpstr>
      <vt:lpstr>Arithmetic Operators</vt:lpstr>
      <vt:lpstr>iClicker Question #2</vt:lpstr>
      <vt:lpstr>Operators * and /</vt:lpstr>
      <vt:lpstr>Lesson07_Examples</vt:lpstr>
      <vt:lpstr>Using () to Change the Order</vt:lpstr>
      <vt:lpstr>Operator Precedence</vt:lpstr>
      <vt:lpstr>Integer Division Quotient and Remainder</vt:lpstr>
      <vt:lpstr>PowerPoint Presentation</vt:lpstr>
      <vt:lpstr>Integer Division: Both Integers</vt:lpstr>
      <vt:lpstr>Long Division</vt:lpstr>
      <vt:lpstr>Type Cast</vt:lpstr>
      <vt:lpstr>Double Division: at least one double</vt:lpstr>
      <vt:lpstr>iClicker Question #3</vt:lpstr>
      <vt:lpstr>Casting Before Division</vt:lpstr>
      <vt:lpstr>Java Class Math</vt:lpstr>
      <vt:lpstr>Math Function round()</vt:lpstr>
      <vt:lpstr>Other Math Functions</vt:lpstr>
      <vt:lpstr>Lesson07_Examples</vt:lpstr>
      <vt:lpstr>Constant Math.PI</vt:lpstr>
      <vt:lpstr>Other Operators</vt:lpstr>
      <vt:lpstr>Style and Syntax</vt:lpstr>
      <vt:lpstr>Par07_A</vt:lpstr>
      <vt:lpstr>Participation Exercise Par07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SJSU CS 46A Introduction to Programming</dc:title>
  <dc:creator>Qi Yang</dc:creator>
  <cp:lastModifiedBy>Qi Yang</cp:lastModifiedBy>
  <cp:revision>73</cp:revision>
  <dcterms:created xsi:type="dcterms:W3CDTF">2020-09-14T21:53:15Z</dcterms:created>
  <dcterms:modified xsi:type="dcterms:W3CDTF">2022-09-15T17:32:55Z</dcterms:modified>
</cp:coreProperties>
</file>