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sldIdLst>
    <p:sldId id="344" r:id="rId2"/>
    <p:sldId id="256" r:id="rId3"/>
    <p:sldId id="496" r:id="rId4"/>
    <p:sldId id="478" r:id="rId5"/>
    <p:sldId id="497" r:id="rId6"/>
    <p:sldId id="514" r:id="rId7"/>
    <p:sldId id="516" r:id="rId8"/>
    <p:sldId id="518" r:id="rId9"/>
    <p:sldId id="515" r:id="rId10"/>
    <p:sldId id="517" r:id="rId11"/>
    <p:sldId id="498" r:id="rId12"/>
    <p:sldId id="378" r:id="rId13"/>
    <p:sldId id="400" r:id="rId14"/>
    <p:sldId id="523" r:id="rId15"/>
    <p:sldId id="500" r:id="rId16"/>
    <p:sldId id="524" r:id="rId17"/>
    <p:sldId id="502" r:id="rId18"/>
    <p:sldId id="525" r:id="rId19"/>
    <p:sldId id="408" r:id="rId20"/>
    <p:sldId id="424" r:id="rId21"/>
    <p:sldId id="526" r:id="rId22"/>
    <p:sldId id="527" r:id="rId23"/>
    <p:sldId id="507" r:id="rId24"/>
    <p:sldId id="503" r:id="rId25"/>
    <p:sldId id="519" r:id="rId26"/>
    <p:sldId id="479" r:id="rId27"/>
    <p:sldId id="504" r:id="rId28"/>
    <p:sldId id="505" r:id="rId29"/>
    <p:sldId id="530" r:id="rId30"/>
    <p:sldId id="419" r:id="rId31"/>
    <p:sldId id="528" r:id="rId32"/>
    <p:sldId id="529" r:id="rId33"/>
    <p:sldId id="520" r:id="rId34"/>
    <p:sldId id="483" r:id="rId35"/>
    <p:sldId id="521" r:id="rId36"/>
    <p:sldId id="510" r:id="rId37"/>
    <p:sldId id="513" r:id="rId38"/>
    <p:sldId id="476" r:id="rId39"/>
    <p:sldId id="494" r:id="rId40"/>
    <p:sldId id="375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9CC"/>
    <a:srgbClr val="00FF00"/>
    <a:srgbClr val="00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3659" autoAdjust="0"/>
  </p:normalViewPr>
  <p:slideViewPr>
    <p:cSldViewPr>
      <p:cViewPr varScale="1">
        <p:scale>
          <a:sx n="70" d="100"/>
          <a:sy n="70" d="100"/>
        </p:scale>
        <p:origin x="108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8166E-6CC9-4646-9065-04C867E2B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2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Sections 2.5 – 2.8</a:t>
            </a:r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2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of System.out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74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%f: double, float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78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76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length for %f: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4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Million</a:t>
            </a:r>
          </a:p>
          <a:p>
            <a:r>
              <a:rPr lang="en-US" dirty="0"/>
              <a:t>Trillion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20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31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9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Input: “ CS 46A in Java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9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Input: “ CS 46A in Java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57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34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05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60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45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34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Line:  CS 46A in Java  </a:t>
            </a:r>
          </a:p>
          <a:p>
            <a:r>
              <a:rPr lang="en-US" dirty="0"/>
              <a:t>Word: 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1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95C7-4B6C-4EED-A18F-1E47CCA96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5071-0C16-48A4-97F8-B12A51530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B5B7-E87B-4022-A10A-2746F13D1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AE2C-524E-437E-BF75-946230CEE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3380-9EB5-4641-AAE5-CCB89F51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BD2B-CD5E-42DF-BC84-551178DDE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B07-6DF7-4360-AEFE-2AE2019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36CC-764F-4787-8382-D4175AFBF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2062-D5BA-470F-86BD-27A39B557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12C9-9DF4-4987-B2B4-7CB48A0A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811B-8ABE-4E25-96B3-07486AAD7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2AD2EC-FD85-450E-8936-0D3124569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heck.it/files/2006252353a5ns5nfvr4rjry8n66s5utwsd" TargetMode="External"/><Relationship Id="rId2" Type="http://schemas.openxmlformats.org/officeDocument/2006/relationships/hyperlink" Target="http://www.codecheck.it/files/21022201422mcxzqdsm6gsyi02zvkux619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B0F-DCAA-4819-AA56-16880A2C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E3F4-DB5D-44DA-8D26-A937BE12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81200"/>
            <a:ext cx="6934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come in</a:t>
            </a:r>
          </a:p>
          <a:p>
            <a:r>
              <a:rPr lang="en-US" dirty="0"/>
              <a:t>Open Canvas</a:t>
            </a:r>
          </a:p>
          <a:p>
            <a:r>
              <a:rPr lang="en-US" dirty="0"/>
              <a:t>Download Lesson08_student.zip</a:t>
            </a:r>
          </a:p>
          <a:p>
            <a:r>
              <a:rPr lang="en-US" dirty="0"/>
              <a:t>Unzip it</a:t>
            </a:r>
          </a:p>
          <a:p>
            <a:r>
              <a:rPr lang="en-US" sz="3200" dirty="0"/>
              <a:t>Join our class on iClicker after started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B639-7010-47E5-86AF-12C5D32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4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4C7C-F123-4A22-BE55-C4D68CC1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The Escape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EDC95-24D4-4D89-A5AB-3F7A53978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05000"/>
            <a:ext cx="76200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The escape character (back slash): \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It changes the meaning of the next character.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" </a:t>
            </a:r>
            <a:r>
              <a:rPr lang="en-US" sz="2800" dirty="0">
                <a:cs typeface="Courier New" panose="02070309020205020404" pitchFamily="49" charset="0"/>
              </a:rPr>
              <a:t>the start or end of a string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\" </a:t>
            </a:r>
            <a:r>
              <a:rPr lang="en-US" sz="2800" dirty="0">
                <a:cs typeface="Courier New" panose="02070309020205020404" pitchFamily="49" charset="0"/>
              </a:rPr>
              <a:t>a double quote inside string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 </a:t>
            </a:r>
            <a:r>
              <a:rPr lang="en-US" sz="2800" dirty="0">
                <a:cs typeface="Courier New" panose="02070309020205020404" pitchFamily="49" charset="0"/>
              </a:rPr>
              <a:t>lowercase n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\n </a:t>
            </a:r>
            <a:r>
              <a:rPr lang="en-US" sz="2800" dirty="0">
                <a:cs typeface="Courier New" panose="02070309020205020404" pitchFamily="49" charset="0"/>
              </a:rPr>
              <a:t>next line character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992AA-969C-4796-A2FA-5C22036B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9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A0A0-AF41-49A5-AF99-2730647C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Class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94C06-FC18-4B3E-A5AB-417C1C9E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All methods are accessors and </a:t>
            </a:r>
          </a:p>
          <a:p>
            <a:pPr marL="0" indent="0" algn="ctr">
              <a:buNone/>
            </a:pPr>
            <a:r>
              <a:rPr lang="en-US" dirty="0"/>
              <a:t>will not change the string object.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7403E-1E7A-42B5-881E-3F0C830B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7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3058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of </a:t>
            </a:r>
            <a:r>
              <a:rPr lang="en-US" dirty="0"/>
              <a:t>Class String </a:t>
            </a:r>
            <a:r>
              <a:rPr lang="en-US" altLang="en-US" sz="4400" dirty="0">
                <a:solidFill>
                  <a:srgbClr val="000000"/>
                </a:solidFill>
                <a:cs typeface="Courier New" panose="02070309020205020404" pitchFamily="49" charset="0"/>
              </a:rPr>
              <a:t>(Lesson04)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985664"/>
            <a:ext cx="83058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length()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ublic String toUpperCase()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toLowerCase()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replace(char oldChar, char newChar)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replace(String oldStr, String newStr)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char charAt(int index)</a:t>
            </a:r>
          </a:p>
        </p:txBody>
      </p:sp>
    </p:spTree>
    <p:extLst>
      <p:ext uri="{BB962C8B-B14F-4D97-AF65-F5344CB8AC3E}">
        <p14:creationId xmlns:p14="http://schemas.microsoft.com/office/powerpoint/2010/main" val="26142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E334-EE53-48DF-A939-6CDDF1ED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371600"/>
          </a:xfrm>
        </p:spPr>
        <p:txBody>
          <a:bodyPr/>
          <a:lstStyle/>
          <a:p>
            <a:r>
              <a:rPr lang="en-US" dirty="0"/>
              <a:t>More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CDB4-2B77-436C-88B2-4030899A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6482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trim()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boolean contains(String str)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substring(int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beginIndex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substring(int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beginIndex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indexOf(char ch)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indexOf(char ch, int fromIndex)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indexOf(String str)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indexOf(String str, int fromIndex)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95FF-81CB-435D-BBAB-E415250E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3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E334-EE53-48DF-A939-6CDDF1ED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371600"/>
          </a:xfrm>
        </p:spPr>
        <p:txBody>
          <a:bodyPr/>
          <a:lstStyle/>
          <a:p>
            <a:r>
              <a:rPr lang="en-US" dirty="0"/>
              <a:t>Method trim()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CDB4-2B77-436C-88B2-4030899A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6482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method removes spaces from both ends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of the string, but not spaces within.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trim()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95FF-81CB-435D-BBAB-E415250E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3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4E05-4323-4B46-A5DE-A87F5949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dirty="0"/>
              <a:t>Method trim()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7245-958B-4AA5-BF5D-AD5B27A6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2600"/>
            <a:ext cx="8534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System.out.print("Enter multiple words separated by single spaces: 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line = in.nextLine();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System.out.println("The original line: \"" + line + "\"");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lineTrimmed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line.trim();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System.out.println("The line with spaces trimmed from both ends: \""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lineTrimmed + "\"");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line.trim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F4E8E-1615-4B62-BA4F-87D7672E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3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E334-EE53-48DF-A939-6CDDF1ED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371600"/>
          </a:xfrm>
        </p:spPr>
        <p:txBody>
          <a:bodyPr/>
          <a:lstStyle/>
          <a:p>
            <a:r>
              <a:rPr lang="en-US" dirty="0"/>
              <a:t>Method contains()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CDB4-2B77-436C-88B2-4030899A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6482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method determines if this string 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contains the parameter str and returns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 or false.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boolean contains(String str)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95FF-81CB-435D-BBAB-E415250E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04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4E05-4323-4B46-A5DE-A87F5949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/>
              <a:t>Method contains()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7245-958B-4AA5-BF5D-AD5B27A6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line = in.nextLine();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word = in.next();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boolean trueOrFalse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line.contains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(word);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System.out.println("The line contains \"" + word + "\": " +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trueOrFalse);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trueOrFalse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line.contains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word.toLowerCase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System.out.println("The line contains \""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word.toLowerCase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"\": " + trueOrFalse);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F4E8E-1615-4B62-BA4F-87D7672E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E334-EE53-48DF-A939-6CDDF1ED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371600"/>
          </a:xfrm>
        </p:spPr>
        <p:txBody>
          <a:bodyPr/>
          <a:lstStyle/>
          <a:p>
            <a:r>
              <a:rPr lang="en-US" dirty="0"/>
              <a:t>Overloading Method substring()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CDB4-2B77-436C-88B2-4030899A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6482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the substring from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beginIndex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end.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substring(int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beginIndex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a string that is a substring of this string. //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substring begins at the specified 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beginIndex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and </a:t>
            </a:r>
          </a:p>
          <a:p>
            <a:pPr marL="0" inden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extends to the character at index 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- 1.  </a:t>
            </a:r>
          </a:p>
          <a:p>
            <a:pPr marL="0" inden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Thus, the length of the substring is 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beginIndex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substring(int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beginIndex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95FF-81CB-435D-BBAB-E415250E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1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substring() Examples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912911"/>
            <a:ext cx="84582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course = "CS 46A";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course.substring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Output: S 46A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course.substring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2));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Output: S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course.substring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4));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Output: S 4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 time error!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course.substring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(-1, 3));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89E9846-02CD-4E13-AACF-979764E38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96511"/>
              </p:ext>
            </p:extLst>
          </p:nvPr>
        </p:nvGraphicFramePr>
        <p:xfrm>
          <a:off x="1524000" y="1524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708901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15794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474476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067664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09767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4937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8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409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6E4FAA-0A45-4AC6-BE44-743C3CF277CD}"/>
              </a:ext>
            </a:extLst>
          </p:cNvPr>
          <p:cNvSpPr txBox="1"/>
          <p:nvPr/>
        </p:nvSpPr>
        <p:spPr>
          <a:xfrm>
            <a:off x="381000" y="182880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98131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505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4.3 Input and Output</a:t>
            </a:r>
          </a:p>
          <a:p>
            <a:pPr algn="ctr">
              <a:buFontTx/>
              <a:buNone/>
            </a:pPr>
            <a:r>
              <a:rPr lang="en-US" altLang="en-US" dirty="0"/>
              <a:t>4.4 Problem Solving</a:t>
            </a:r>
          </a:p>
          <a:p>
            <a:pPr algn="ctr">
              <a:buFontTx/>
              <a:buNone/>
            </a:pPr>
            <a:r>
              <a:rPr lang="en-US" altLang="en-US" dirty="0"/>
              <a:t>4.5 Strings</a:t>
            </a:r>
          </a:p>
        </p:txBody>
      </p:sp>
    </p:spTree>
  </p:cSld>
  <p:clrMapOvr>
    <a:masterClrMapping/>
  </p:clrMapOvr>
  <p:transition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599"/>
            <a:ext cx="7772400" cy="1066801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iClicker Question #1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561504"/>
            <a:ext cx="914400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courseTitle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"Introduction to Programming";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index = 5;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size = 3;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Which expression returns the substring of size 3 starting at index 5?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 A.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courseTitle.substring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(index, index + size)</a:t>
            </a:r>
            <a:endParaRPr lang="en-US" alt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 B.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courseTitle.substring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(index, index + size + 1)</a:t>
            </a:r>
            <a:endParaRPr lang="en-US" alt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 C.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courseTitle.substring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(index, index + size - 1)</a:t>
            </a:r>
            <a:endParaRPr lang="en-US" alt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 D.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881009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911424"/>
            <a:ext cx="9144000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courseTitle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"Introduction to Programming";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index = 5;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size = 3;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Which expression returns the substring of size 3 starting at index 5?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cs typeface="Courier New" panose="02070309020205020404" pitchFamily="49" charset="0"/>
              </a:rPr>
              <a:t>A.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courseTitle.substring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(index, index + size)</a:t>
            </a:r>
            <a:endParaRPr lang="en-US" altLang="en-US" sz="2400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 B.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courseTitle.substring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(index, index + size + 1)</a:t>
            </a:r>
            <a:endParaRPr lang="en-US" alt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 C.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courseTitle.substring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(index, index + size - 1)</a:t>
            </a:r>
            <a:endParaRPr lang="en-US" alt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 D. None of the above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002512-CE2E-4575-93BA-A0FB6BEFA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728790"/>
              </p:ext>
            </p:extLst>
          </p:nvPr>
        </p:nvGraphicFramePr>
        <p:xfrm>
          <a:off x="1371600" y="2209800"/>
          <a:ext cx="6096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660089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71764381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80566883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61011098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54594682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140038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1301516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495619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27237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4665894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54292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681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82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236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E334-EE53-48DF-A939-6CDDF1ED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371600"/>
          </a:xfrm>
        </p:spPr>
        <p:txBody>
          <a:bodyPr/>
          <a:lstStyle/>
          <a:p>
            <a:r>
              <a:rPr lang="en-US" dirty="0"/>
              <a:t>Method substring()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CDB4-2B77-436C-88B2-4030899A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6482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a string that is a substring of this string. //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substring begins at the specified 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beginIndex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and </a:t>
            </a:r>
          </a:p>
          <a:p>
            <a:pPr marL="0" inden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extends to the character at index 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- 1.  </a:t>
            </a:r>
          </a:p>
          <a:p>
            <a:pPr marL="0" inden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Thus, the length of the substring is 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beginIndex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substring(int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beginIndex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200" b="1" dirty="0">
                <a:solidFill>
                  <a:srgbClr val="000000"/>
                </a:solidFill>
                <a:cs typeface="Courier New" panose="02070309020205020404" pitchFamily="49" charset="0"/>
              </a:rPr>
              <a:t>A. </a:t>
            </a:r>
            <a:r>
              <a:rPr lang="en-US" alt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courseTitle.substring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(index, index + size)</a:t>
            </a:r>
            <a:endParaRPr lang="en-US" altLang="en-US" sz="2200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95FF-81CB-435D-BBAB-E415250E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91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E334-EE53-48DF-A939-6CDDF1ED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Overloading Method indexOf()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CDB4-2B77-436C-88B2-4030899A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76400"/>
            <a:ext cx="7543800" cy="28194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indexOf(char ch) 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indexOf(char ch, int fromIndex)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indexOf(String str)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indexOf(String str, int fromIndex)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95FF-81CB-435D-BBAB-E415250E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90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4E05-4323-4B46-A5DE-A87F5949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/>
              <a:t>Method indexOf()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7245-958B-4AA5-BF5D-AD5B27A6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line = in.nextLine();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word = in.next();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lineTrimmed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line.trim();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line.indexOf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System.out.println("The index of the word in the original line: " + pos);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pos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lineTrimmed.indexOf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System.out.println("The index of the word in the trimmed line: " + pos);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Search from the beginning of the string and returns the index of the first occurrence of word. The method returns -1 if not found.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F4E8E-1615-4B62-BA4F-87D7672E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7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4E05-4323-4B46-A5DE-A87F5949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dirty="0"/>
              <a:t>String Index Starts at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7245-958B-4AA5-BF5D-AD5B27A6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String line: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String word: Java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String lineTrimmed: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F4E8E-1615-4B62-BA4F-87D7672E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81AC806-C3D7-4F55-954C-5DD86E006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746833"/>
              </p:ext>
            </p:extLst>
          </p:nvPr>
        </p:nvGraphicFramePr>
        <p:xfrm>
          <a:off x="838200" y="2133600"/>
          <a:ext cx="7467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67">
                  <a:extLst>
                    <a:ext uri="{9D8B030D-6E8A-4147-A177-3AD203B41FA5}">
                      <a16:colId xmlns:a16="http://schemas.microsoft.com/office/drawing/2014/main" val="4264841949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4215726741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595945409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2319357597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803779209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3072407199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3117508566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4180684912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746414955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3811762816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3328886776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3484836538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2499568300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2693694876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3625253102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3210137306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438074169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2187129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34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2998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925454-499F-406E-97E8-44D67C994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46279"/>
              </p:ext>
            </p:extLst>
          </p:nvPr>
        </p:nvGraphicFramePr>
        <p:xfrm>
          <a:off x="838200" y="4820920"/>
          <a:ext cx="7467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67">
                  <a:extLst>
                    <a:ext uri="{9D8B030D-6E8A-4147-A177-3AD203B41FA5}">
                      <a16:colId xmlns:a16="http://schemas.microsoft.com/office/drawing/2014/main" val="4264841949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4215726741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595945409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2319357597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803779209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3072407199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3117508566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4180684912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746414955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3811762816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3328886776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3484836538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2499568300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2693694876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3625253102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3210137306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438074169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2187129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34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299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36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iClicker 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line = in.nextLine();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lineTrimmed = line.trim();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pos = lineTrimmed.indexOf(' ');</a:t>
            </a:r>
          </a:p>
          <a:p>
            <a:pPr marL="0" indent="0">
              <a:buNone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/>
              <a:t>Which of the following prints out the first word of the trimmed line without spaces?</a:t>
            </a:r>
          </a:p>
          <a:p>
            <a:pPr marL="0" indent="0">
              <a:buNone/>
            </a:pPr>
            <a:endParaRPr lang="en-US" sz="1000" dirty="0"/>
          </a:p>
          <a:p>
            <a:pPr marL="514350" indent="-514350">
              <a:buFontTx/>
              <a:buAutoNum type="alphaUcPeriod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System.out.println(lineTrimmed.substring(0, pos));</a:t>
            </a:r>
          </a:p>
          <a:p>
            <a:pPr marL="514350" indent="-514350">
              <a:buFontTx/>
              <a:buAutoNum type="alphaUcPeriod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System.out.println(lineTrimmed.substring(0, pos + 1));</a:t>
            </a:r>
          </a:p>
          <a:p>
            <a:pPr marL="514350" indent="-514350">
              <a:buFontTx/>
              <a:buAutoNum type="alphaUcPeriod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System.out.println(lineTrimmed.substring(0, pos - 1));</a:t>
            </a:r>
          </a:p>
          <a:p>
            <a:pPr marL="514350" indent="-514350">
              <a:buFontTx/>
              <a:buAutoNum type="alphaUcPeriod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None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10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4E05-4323-4B46-A5DE-A87F5949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/>
              <a:t>Finding the First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7245-958B-4AA5-BF5D-AD5B27A6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line = in.nextLine();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word = in.next();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lineTrimmed = line.trim();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 = lineTrimmed.indexOf(' ');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System.out.println("First word of the trimmed line: \"" +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lineTrimmed.substring(0, pos)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"\"");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Substring from index 0 to pos – 1: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substring(0, pos)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F4E8E-1615-4B62-BA4F-87D7672E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19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4E05-4323-4B46-A5DE-A87F5949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/>
              <a:t>Finding the Second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7245-958B-4AA5-BF5D-AD5B27A6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line = in.nextLine();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word = in.next();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lineTrimmed = line.trim();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 = lineTrimmed.indexOf(' ');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secondSpace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lineTrimmed.indexOf(" ", pos + 1);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System.out.println("Second word of the trimmed line: \"" +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lineTrimmed.substring(pos + 1, secondSpace) + "\"");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F4E8E-1615-4B62-BA4F-87D7672E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4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4E05-4323-4B46-A5DE-A87F5949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dirty="0"/>
              <a:t>First Word and Second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7245-958B-4AA5-BF5D-AD5B27A6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4495800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F4E8E-1615-4B62-BA4F-87D7672E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925454-499F-406E-97E8-44D67C994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85283"/>
              </p:ext>
            </p:extLst>
          </p:nvPr>
        </p:nvGraphicFramePr>
        <p:xfrm>
          <a:off x="838200" y="2362200"/>
          <a:ext cx="58619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67">
                  <a:extLst>
                    <a:ext uri="{9D8B030D-6E8A-4147-A177-3AD203B41FA5}">
                      <a16:colId xmlns:a16="http://schemas.microsoft.com/office/drawing/2014/main" val="4264841949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4215726741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595945409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2319357597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803779209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3072407199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3117508566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4180684912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746414955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3811762816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328886776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3484836538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2499568300"/>
                    </a:ext>
                  </a:extLst>
                </a:gridCol>
                <a:gridCol w="414867">
                  <a:extLst>
                    <a:ext uri="{9D8B030D-6E8A-4147-A177-3AD203B41FA5}">
                      <a16:colId xmlns:a16="http://schemas.microsoft.com/office/drawing/2014/main" val="2693694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348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36EE1D-8F71-5FF0-7E73-81EA58089203}"/>
              </a:ext>
            </a:extLst>
          </p:cNvPr>
          <p:cNvSpPr txBox="1"/>
          <p:nvPr/>
        </p:nvSpPr>
        <p:spPr>
          <a:xfrm>
            <a:off x="1524000" y="137160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3A643-27F5-DA35-692C-0AC8E5C80EE9}"/>
              </a:ext>
            </a:extLst>
          </p:cNvPr>
          <p:cNvSpPr txBox="1"/>
          <p:nvPr/>
        </p:nvSpPr>
        <p:spPr>
          <a:xfrm>
            <a:off x="98632" y="3200400"/>
            <a:ext cx="89691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lineTrimmed.indexOf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 ‘);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word: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lineTrimmed.substring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pos)</a:t>
            </a:r>
            <a:endParaRPr lang="en-US" dirty="0"/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secondSpace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lineTrimmed.indexOf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 ", pos + 1);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 word: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lineTrimmed.substring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(pos + 1,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secondSpace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E54951-FC5A-2D4F-E5FD-8107DD25A377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>
            <a:off x="1830334" y="1833265"/>
            <a:ext cx="0" cy="461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0A7E5C-8B32-76D9-E52F-BF6FDCAAA32E}"/>
              </a:ext>
            </a:extLst>
          </p:cNvPr>
          <p:cNvSpPr txBox="1"/>
          <p:nvPr/>
        </p:nvSpPr>
        <p:spPr>
          <a:xfrm>
            <a:off x="2667000" y="1371600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secondSpace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8AFA1D-9BB5-DF19-732D-A5F618E2EAF8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>
            <a:off x="3553621" y="1833265"/>
            <a:ext cx="0" cy="528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2058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B474-363F-4EE4-B4F3-381FEEE0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Java Class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E82E0-295D-4D94-AB36-14842ADA1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038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Public Instance Methods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nextInt() </a:t>
            </a:r>
            <a:r>
              <a:rPr lang="en-US" sz="2400" dirty="0">
                <a:cs typeface="Courier New" panose="02070309020205020404" pitchFamily="49" charset="0"/>
              </a:rPr>
              <a:t>Reads the next int number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double nextDouble() </a:t>
            </a:r>
            <a:r>
              <a:rPr lang="en-US" sz="2400" dirty="0">
                <a:cs typeface="Courier New" panose="02070309020205020404" pitchFamily="49" charset="0"/>
              </a:rPr>
              <a:t>Reads the next double number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next() </a:t>
            </a:r>
            <a:r>
              <a:rPr lang="en-US" sz="2400" dirty="0">
                <a:cs typeface="Courier New" panose="02070309020205020404" pitchFamily="49" charset="0"/>
              </a:rPr>
              <a:t>Reads the next string </a:t>
            </a:r>
            <a:r>
              <a:rPr lang="en-US" sz="2400" u="sng" dirty="0">
                <a:cs typeface="Courier New" panose="02070309020205020404" pitchFamily="49" charset="0"/>
              </a:rPr>
              <a:t>without space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nextLine() </a:t>
            </a:r>
            <a:r>
              <a:rPr lang="en-US" sz="2400" dirty="0">
                <a:cs typeface="Courier New" panose="02070309020205020404" pitchFamily="49" charset="0"/>
              </a:rPr>
              <a:t>Reads the next line of input </a:t>
            </a:r>
            <a:r>
              <a:rPr lang="en-US" sz="2400" u="sng" dirty="0">
                <a:cs typeface="Courier New" panose="02070309020205020404" pitchFamily="49" charset="0"/>
              </a:rPr>
              <a:t>including spaces (normally multiple words)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CF913-5A35-45F9-9500-76B771DC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9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8D53-FB98-4B03-A154-36D5082C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077200" cy="2209800"/>
          </a:xfrm>
        </p:spPr>
        <p:txBody>
          <a:bodyPr/>
          <a:lstStyle/>
          <a:p>
            <a:r>
              <a:rPr lang="en-US" dirty="0"/>
              <a:t>Formatted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C24A-E04B-4573-880F-5EAB6881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743200"/>
            <a:ext cx="8610600" cy="2667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cs typeface="Courier New" panose="02070309020205020404" pitchFamily="49" charset="0"/>
              </a:rPr>
              <a:t>Class </a:t>
            </a:r>
            <a:r>
              <a:rPr lang="en-US" sz="2800" dirty="0" err="1">
                <a:cs typeface="Courier New" panose="02070309020205020404" pitchFamily="49" charset="0"/>
              </a:rPr>
              <a:t>FormattedOutput</a:t>
            </a:r>
            <a:r>
              <a:rPr lang="en-US" sz="2800" dirty="0">
                <a:cs typeface="Courier New" panose="02070309020205020404" pitchFamily="49" charset="0"/>
              </a:rPr>
              <a:t> in Lesson08_Examples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F10D3-58F9-4FBE-A712-E7C4EFB0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39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8D53-FB98-4B03-A154-36D5082C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077200" cy="1143000"/>
          </a:xfrm>
        </p:spPr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of System.out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C24A-E04B-4573-880F-5EAB6881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(param1, param2, ...)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first parameter is the string to be displayed with values specified by format specifiers  </a:t>
            </a:r>
          </a:p>
          <a:p>
            <a:r>
              <a:rPr lang="en-US" dirty="0"/>
              <a:t>Each format specifier starts with a %</a:t>
            </a:r>
          </a:p>
          <a:p>
            <a:r>
              <a:rPr lang="en-US" dirty="0"/>
              <a:t>Other parameters provide the values and will be inserted into the output string after formatted</a:t>
            </a:r>
          </a:p>
          <a:p>
            <a:r>
              <a:rPr lang="en-US" dirty="0"/>
              <a:t>It does not go to next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F10D3-58F9-4FBE-A712-E7C4EFB0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8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orstmann_format_specifier">
            <a:extLst>
              <a:ext uri="{FF2B5EF4-FFF2-40B4-BE49-F238E27FC236}">
                <a16:creationId xmlns:a16="http://schemas.microsoft.com/office/drawing/2014/main" id="{B4DE03CD-8CE8-4731-A1A8-C563334CE1F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505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44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8D53-FB98-4B03-A154-36D5082C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Formatted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C24A-E04B-4573-880F-5EAB6881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534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intNum = in.nextInt();   // 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("The input integer is " +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intNum + ".");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input integer is 5.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(go to next line)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("The input integer is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.",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intNum);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input integer is 5.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F10D3-58F9-4FBE-A712-E7C4EFB0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3F68F-9BFB-465B-AD15-7B0FB1AEC5E4}"/>
              </a:ext>
            </a:extLst>
          </p:cNvPr>
          <p:cNvSpPr txBox="1"/>
          <p:nvPr/>
        </p:nvSpPr>
        <p:spPr>
          <a:xfrm>
            <a:off x="5562600" y="3124200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Format specifier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4C4AE8-C291-464B-A905-981C8E2302B0}"/>
              </a:ext>
            </a:extLst>
          </p:cNvPr>
          <p:cNvCxnSpPr>
            <a:cxnSpLocks/>
          </p:cNvCxnSpPr>
          <p:nvPr/>
        </p:nvCxnSpPr>
        <p:spPr bwMode="auto">
          <a:xfrm>
            <a:off x="6629400" y="3581400"/>
            <a:ext cx="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EBD99B-9A08-E703-AD97-CD36D3FC3581}"/>
              </a:ext>
            </a:extLst>
          </p:cNvPr>
          <p:cNvSpPr txBox="1"/>
          <p:nvPr/>
        </p:nvSpPr>
        <p:spPr>
          <a:xfrm>
            <a:off x="4191000" y="4800600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(stay on the same line)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7314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8D53-FB98-4B03-A154-36D5082C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Formatted Output and Next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C24A-E04B-4573-880F-5EAB6881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4000"/>
            <a:ext cx="76200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("The input integer is " +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intNum + ".");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input integer is 5.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(go to next line)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("The input integer is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%d.%n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intNum);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%n: go to next line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Same output and go to next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F10D3-58F9-4FBE-A712-E7C4EFB0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8BE3D2-90FB-4300-8FA2-0BCF03CEBEFB}"/>
              </a:ext>
            </a:extLst>
          </p:cNvPr>
          <p:cNvSpPr txBox="1"/>
          <p:nvPr/>
        </p:nvSpPr>
        <p:spPr>
          <a:xfrm>
            <a:off x="6402944" y="2743200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Format specifier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4C920D-B31A-41BD-AFEB-89F95A2739A2}"/>
              </a:ext>
            </a:extLst>
          </p:cNvPr>
          <p:cNvCxnSpPr>
            <a:cxnSpLocks/>
          </p:cNvCxnSpPr>
          <p:nvPr/>
        </p:nvCxnSpPr>
        <p:spPr bwMode="auto">
          <a:xfrm>
            <a:off x="7469744" y="3200400"/>
            <a:ext cx="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DAAA11-F179-4555-BBB6-6AE2515802F3}"/>
              </a:ext>
            </a:extLst>
          </p:cNvPr>
          <p:cNvSpPr txBox="1"/>
          <p:nvPr/>
        </p:nvSpPr>
        <p:spPr>
          <a:xfrm>
            <a:off x="6555344" y="4495800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Format specifier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43BCB-89A8-4ABB-A821-66EE89448E36}"/>
              </a:ext>
            </a:extLst>
          </p:cNvPr>
          <p:cNvCxnSpPr>
            <a:cxnSpLocks/>
          </p:cNvCxnSpPr>
          <p:nvPr/>
        </p:nvCxnSpPr>
        <p:spPr bwMode="auto">
          <a:xfrm flipV="1">
            <a:off x="8001000" y="41148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0175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8D53-FB98-4B03-A154-36D5082C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/>
          <a:lstStyle/>
          <a:p>
            <a:r>
              <a:rPr lang="en-US" dirty="0"/>
              <a:t>Formatted Output and Next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C24A-E04B-4573-880F-5EAB6881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("The input integer is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%d.%n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intNum);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("The input integer is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%d.\n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intNum);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\n: Escape sequence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Can be used without printf()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%n: Format specifier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Can only be used with printf()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F10D3-58F9-4FBE-A712-E7C4EFB0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4D35BB-FDEF-4962-AAA0-3658C76E0E1F}"/>
              </a:ext>
            </a:extLst>
          </p:cNvPr>
          <p:cNvSpPr txBox="1"/>
          <p:nvPr/>
        </p:nvSpPr>
        <p:spPr>
          <a:xfrm>
            <a:off x="6019800" y="1824335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period at the end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6352EC-7FC8-4F4E-AD2C-BB944B6853B4}"/>
              </a:ext>
            </a:extLst>
          </p:cNvPr>
          <p:cNvCxnSpPr>
            <a:cxnSpLocks/>
          </p:cNvCxnSpPr>
          <p:nvPr/>
        </p:nvCxnSpPr>
        <p:spPr bwMode="auto">
          <a:xfrm flipV="1">
            <a:off x="7391400" y="16764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F088ED-6B2D-447E-ADD5-7DB1EC1F5D9D}"/>
              </a:ext>
            </a:extLst>
          </p:cNvPr>
          <p:cNvCxnSpPr>
            <a:cxnSpLocks/>
          </p:cNvCxnSpPr>
          <p:nvPr/>
        </p:nvCxnSpPr>
        <p:spPr bwMode="auto">
          <a:xfrm>
            <a:off x="7391400" y="2209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6581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8D53-FB98-4B03-A154-36D5082C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dirty="0"/>
              <a:t>Formatted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C24A-E04B-4573-880F-5EAB6881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System.out.println("The square root of " + intNum +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 is " + Math.sqrt(intNum) + ".");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square root of 5 is 2.23606797749979.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("The square root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%n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intNum, Math.sqrt(intNum));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square root of 5 is 2.236068.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("The square root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%.2f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intNum, Math.sqrt(intNum));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square root of 5 is 2.24.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("The square root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%7.2f.\n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intNum, Math.sqrt(intNum));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square root of 5 is    2.24.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F10D3-58F9-4FBE-A712-E7C4EFB0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7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dirty="0"/>
              <a:t>iClicker Question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in.nextLine();			// iPhone 11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price = in.nextDouble();			// 749.99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in.nextDouble();		// 0.1 for 10%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discPrice = price * (1 –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/>
              <a:t>Assuming the calculation is correct, which statement displays the following message?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discount price for iPhone 11 is $674.99.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A. System.out.printf("The discount price for %s is %.2f.\n",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name, discPrice);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B. System.out.printf("The discount price for %s is $%.2f.\n",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name, discPrice);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C. Both A and B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D. Neither A nor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59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Numbers Only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600" y="1706701"/>
            <a:ext cx="8001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int COUNT_OF_NUMBERS = 3;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sum = 10;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System.out.printf("%7d.%n", sum);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System.out.printf("%7.2f.\n",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(double)sum / COUNT_OF_NUMBERS);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10.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3.33.</a:t>
            </a:r>
          </a:p>
        </p:txBody>
      </p:sp>
    </p:spTree>
    <p:extLst>
      <p:ext uri="{BB962C8B-B14F-4D97-AF65-F5344CB8AC3E}">
        <p14:creationId xmlns:p14="http://schemas.microsoft.com/office/powerpoint/2010/main" val="348359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Participation Exercise Par08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114800"/>
          </a:xfrm>
        </p:spPr>
        <p:txBody>
          <a:bodyPr/>
          <a:lstStyle/>
          <a:p>
            <a:r>
              <a:rPr lang="en-US" sz="2800" dirty="0"/>
              <a:t>Par08_A: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ans"/>
              </a:rPr>
              <a:t> 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www.codecheck.it/files/21022201422mcxzqdsm6gsyi02zvkux619e</a:t>
            </a:r>
            <a:endParaRPr lang="en-US" sz="2800" dirty="0"/>
          </a:p>
          <a:p>
            <a:r>
              <a:rPr lang="en-US" sz="2800" dirty="0"/>
              <a:t>Par08_B: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www.codecheck.it/files/2006252353a5ns5nfvr4rjry8n66s5utwsd</a:t>
            </a:r>
            <a:endParaRPr lang="en-US" sz="28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2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4E05-4323-4B46-A5DE-A87F5949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/>
              <a:t>Par08 Problem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7245-958B-4AA5-BF5D-AD5B27A6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A Java program to input, process, and output strings.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@author  Qi Yang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@version 2022-09-20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StringProg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Scanner in = new Scanner(System.in);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F4E8E-1615-4B62-BA4F-87D7672E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5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92DC-C738-4371-A2A0-38CFB006F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Stay in the Main room</a:t>
            </a:r>
          </a:p>
          <a:p>
            <a:pPr marL="0" indent="0" algn="ctr">
              <a:buNone/>
            </a:pPr>
            <a:r>
              <a:rPr lang="en-US" dirty="0"/>
              <a:t>Par07 Solutions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Breakout Rooms 1 or 2</a:t>
            </a:r>
          </a:p>
          <a:p>
            <a:pPr marL="0" indent="0" algn="ctr">
              <a:buNone/>
            </a:pPr>
            <a:r>
              <a:rPr lang="en-US" dirty="0"/>
              <a:t>Ask SI Leaders any questions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My Office Hours</a:t>
            </a:r>
          </a:p>
          <a:p>
            <a:pPr marL="0" indent="0" algn="ctr">
              <a:buNone/>
            </a:pPr>
            <a:r>
              <a:rPr lang="en-US" dirty="0"/>
              <a:t>8 – 9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99ABF-D344-4F2F-9D89-404C2850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6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4E05-4323-4B46-A5DE-A87F5949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524000"/>
          </a:xfrm>
        </p:spPr>
        <p:txBody>
          <a:bodyPr/>
          <a:lstStyle/>
          <a:p>
            <a:r>
              <a:rPr lang="en-US" dirty="0"/>
              <a:t>Reading an Entire Line </a:t>
            </a:r>
            <a:br>
              <a:rPr lang="en-US" dirty="0"/>
            </a:br>
            <a:r>
              <a:rPr lang="en-US" dirty="0"/>
              <a:t>Including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7245-958B-4AA5-BF5D-AD5B27A6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09800"/>
            <a:ext cx="8686800" cy="3352800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System.out.print("Enter multiple words separated by single spaces: ");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line =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in.nextLine();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//Sample input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CS 46A in Java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//line: "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CS 46A in Java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F4E8E-1615-4B62-BA4F-87D7672E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1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4E05-4323-4B46-A5DE-A87F5949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dirty="0"/>
              <a:t>Reading a Single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7245-958B-4AA5-BF5D-AD5B27A6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191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System.out.print("Enter a single word: ");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word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in.next();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//Sample input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 CS 46A in Java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word: "CS"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F4E8E-1615-4B62-BA4F-87D7672E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5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4E05-4323-4B46-A5DE-A87F5949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7924800" cy="838200"/>
          </a:xfrm>
        </p:spPr>
        <p:txBody>
          <a:bodyPr/>
          <a:lstStyle/>
          <a:p>
            <a:r>
              <a:rPr lang="en-US" dirty="0"/>
              <a:t>Displaying Strings Within 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7245-958B-4AA5-BF5D-AD5B27A6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600200"/>
            <a:ext cx="6629400" cy="3810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Input for nextLine():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CS 46A in Java  </a:t>
            </a:r>
          </a:p>
          <a:p>
            <a:pPr marL="0" indent="0">
              <a:buNone/>
            </a:pPr>
            <a:r>
              <a:rPr lang="en-US" sz="2000" dirty="0"/>
              <a:t>Required output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original line: "  CS 46A in Java  "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Input for next():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CS 46A in Java  </a:t>
            </a:r>
          </a:p>
          <a:p>
            <a:pPr marL="0" indent="0">
              <a:buNone/>
            </a:pPr>
            <a:r>
              <a:rPr lang="en-US" sz="2000" dirty="0"/>
              <a:t>Required output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original word: "CS"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F4E8E-1615-4B62-BA4F-87D7672E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8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4C7C-F123-4A22-BE55-C4D68CC1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Does NOT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EDC95-24D4-4D89-A5AB-3F7A53978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077200" cy="3886200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System.out.println("The original word: "" + word + """);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992AA-969C-4796-A2FA-5C22036B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9023A-C9DF-457B-80F3-37FB03BB4F68}"/>
              </a:ext>
            </a:extLst>
          </p:cNvPr>
          <p:cNvSpPr txBox="1"/>
          <p:nvPr/>
        </p:nvSpPr>
        <p:spPr>
          <a:xfrm>
            <a:off x="2286000" y="3352800"/>
            <a:ext cx="18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50BD8-9EAA-4612-B65B-7CCE4689749C}"/>
              </a:ext>
            </a:extLst>
          </p:cNvPr>
          <p:cNvSpPr txBox="1"/>
          <p:nvPr/>
        </p:nvSpPr>
        <p:spPr>
          <a:xfrm>
            <a:off x="5105400" y="3352800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of string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65CE5A-B0FD-4F22-A76E-421EACBD487A}"/>
              </a:ext>
            </a:extLst>
          </p:cNvPr>
          <p:cNvCxnSpPr/>
          <p:nvPr/>
        </p:nvCxnSpPr>
        <p:spPr bwMode="auto">
          <a:xfrm flipV="1">
            <a:off x="3200400" y="2667000"/>
            <a:ext cx="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128316-8718-407F-95C4-9BD6CA04DB44}"/>
              </a:ext>
            </a:extLst>
          </p:cNvPr>
          <p:cNvCxnSpPr/>
          <p:nvPr/>
        </p:nvCxnSpPr>
        <p:spPr bwMode="auto">
          <a:xfrm flipV="1">
            <a:off x="5943600" y="2667000"/>
            <a:ext cx="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546900-8287-4B71-861F-2F9C5CC4B8ED}"/>
              </a:ext>
            </a:extLst>
          </p:cNvPr>
          <p:cNvSpPr txBox="1"/>
          <p:nvPr/>
        </p:nvSpPr>
        <p:spPr>
          <a:xfrm>
            <a:off x="7010400" y="3352800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0AC8B3-ADA5-4116-9338-7DA570EF51C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172200" y="2590800"/>
            <a:ext cx="9906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6508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4E05-4323-4B46-A5DE-A87F5949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599"/>
            <a:ext cx="7924800" cy="1071265"/>
          </a:xfrm>
        </p:spPr>
        <p:txBody>
          <a:bodyPr/>
          <a:lstStyle/>
          <a:p>
            <a:r>
              <a:rPr lang="en-US" dirty="0"/>
              <a:t>Displaying Strings Within 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7245-958B-4AA5-BF5D-AD5B27A6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Scanner in = new Scanner(System.in);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System.out.print("Enter multiple words separated by single spaces: 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line = in.nextLine();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System.out.println("The original line: " + line);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System.out.println("The original line within quotes: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+ line + 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F4E8E-1615-4B62-BA4F-87D7672E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6B389-EB1B-4A44-A1BF-29FB15AE82E9}"/>
              </a:ext>
            </a:extLst>
          </p:cNvPr>
          <p:cNvSpPr txBox="1"/>
          <p:nvPr/>
        </p:nvSpPr>
        <p:spPr>
          <a:xfrm>
            <a:off x="5933150" y="4343400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Quote inside string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1C1DE5-BD22-4810-981D-46338B516817}"/>
              </a:ext>
            </a:extLst>
          </p:cNvPr>
          <p:cNvCxnSpPr/>
          <p:nvPr/>
        </p:nvCxnSpPr>
        <p:spPr bwMode="auto">
          <a:xfrm flipV="1">
            <a:off x="6705600" y="3810000"/>
            <a:ext cx="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ECF3B1-B2B9-4D67-BF55-E11745CADFC6}"/>
              </a:ext>
            </a:extLst>
          </p:cNvPr>
          <p:cNvSpPr txBox="1"/>
          <p:nvPr/>
        </p:nvSpPr>
        <p:spPr>
          <a:xfrm>
            <a:off x="5943600" y="2743200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 of  string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63CB4B-515E-49E5-AF81-756F23801FB6}"/>
              </a:ext>
            </a:extLst>
          </p:cNvPr>
          <p:cNvCxnSpPr>
            <a:cxnSpLocks/>
          </p:cNvCxnSpPr>
          <p:nvPr/>
        </p:nvCxnSpPr>
        <p:spPr bwMode="auto">
          <a:xfrm>
            <a:off x="6800018" y="3204865"/>
            <a:ext cx="0" cy="300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332B9A-09D6-4DDF-ABE0-4A363A60DE38}"/>
              </a:ext>
            </a:extLst>
          </p:cNvPr>
          <p:cNvSpPr txBox="1"/>
          <p:nvPr/>
        </p:nvSpPr>
        <p:spPr>
          <a:xfrm>
            <a:off x="2057400" y="4338935"/>
            <a:ext cx="18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string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DAB13C-9022-4AE5-99D3-4C3219A2CB74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9118" y="3810000"/>
            <a:ext cx="0" cy="528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B7B511-4CE5-19A4-212F-17AF083E3806}"/>
              </a:ext>
            </a:extLst>
          </p:cNvPr>
          <p:cNvCxnSpPr>
            <a:cxnSpLocks/>
          </p:cNvCxnSpPr>
          <p:nvPr/>
        </p:nvCxnSpPr>
        <p:spPr bwMode="auto">
          <a:xfrm flipV="1">
            <a:off x="8077200" y="3810000"/>
            <a:ext cx="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2456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39186</TotalTime>
  <Words>2717</Words>
  <Application>Microsoft Office PowerPoint</Application>
  <PresentationFormat>On-screen Show (4:3)</PresentationFormat>
  <Paragraphs>560</Paragraphs>
  <Slides>40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Courier New</vt:lpstr>
      <vt:lpstr>sans</vt:lpstr>
      <vt:lpstr>Times New Roman</vt:lpstr>
      <vt:lpstr>Default Design</vt:lpstr>
      <vt:lpstr>SJSU CS 46A Introduction to Programming</vt:lpstr>
      <vt:lpstr>SJSU CS 46A Introduction to Programming</vt:lpstr>
      <vt:lpstr>Java Class Scanner</vt:lpstr>
      <vt:lpstr>Par08 Problem A</vt:lpstr>
      <vt:lpstr>Reading an Entire Line  Including Spaces</vt:lpstr>
      <vt:lpstr>Reading a Single String</vt:lpstr>
      <vt:lpstr>Displaying Strings Within Quotes</vt:lpstr>
      <vt:lpstr>This Does NOT Work!</vt:lpstr>
      <vt:lpstr>Displaying Strings Within Quotes</vt:lpstr>
      <vt:lpstr>The Escape Character</vt:lpstr>
      <vt:lpstr>Java Class String</vt:lpstr>
      <vt:lpstr>Methods of Class String (Lesson04)</vt:lpstr>
      <vt:lpstr>More String Methods</vt:lpstr>
      <vt:lpstr>Method trim()</vt:lpstr>
      <vt:lpstr>Method trim() Example</vt:lpstr>
      <vt:lpstr>Method contains()</vt:lpstr>
      <vt:lpstr>Method contains() Example</vt:lpstr>
      <vt:lpstr>Overloading Method substring()</vt:lpstr>
      <vt:lpstr>Method substring() Examples</vt:lpstr>
      <vt:lpstr>iClicker Question #1</vt:lpstr>
      <vt:lpstr>PowerPoint Presentation</vt:lpstr>
      <vt:lpstr>Method substring()</vt:lpstr>
      <vt:lpstr>Overloading Method indexOf()</vt:lpstr>
      <vt:lpstr>Method indexOf()</vt:lpstr>
      <vt:lpstr>String Index Starts at Zero</vt:lpstr>
      <vt:lpstr>iClicker Question #2</vt:lpstr>
      <vt:lpstr>Finding the First Word</vt:lpstr>
      <vt:lpstr>Finding the Second Word</vt:lpstr>
      <vt:lpstr>First Word and Second Word</vt:lpstr>
      <vt:lpstr>Formatted Output</vt:lpstr>
      <vt:lpstr>Method printf() of System.out</vt:lpstr>
      <vt:lpstr>PowerPoint Presentation</vt:lpstr>
      <vt:lpstr>Formatted Output</vt:lpstr>
      <vt:lpstr>Formatted Output and Next Line</vt:lpstr>
      <vt:lpstr>Formatted Output and Next Line</vt:lpstr>
      <vt:lpstr>Formatted Output</vt:lpstr>
      <vt:lpstr>iClicker Question #3</vt:lpstr>
      <vt:lpstr>Display Numbers Only</vt:lpstr>
      <vt:lpstr>Participation Exercise Par08</vt:lpstr>
      <vt:lpstr>PowerPoint Presentation</vt:lpstr>
    </vt:vector>
  </TitlesOfParts>
  <Company>AVISTA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Programming in C++</dc:title>
  <dc:creator>qyang</dc:creator>
  <cp:lastModifiedBy>Qi Yang</cp:lastModifiedBy>
  <cp:revision>433</cp:revision>
  <dcterms:created xsi:type="dcterms:W3CDTF">2005-01-15T22:45:09Z</dcterms:created>
  <dcterms:modified xsi:type="dcterms:W3CDTF">2022-09-20T17:15:17Z</dcterms:modified>
</cp:coreProperties>
</file>