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ink/ink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sldIdLst>
    <p:sldId id="344" r:id="rId2"/>
    <p:sldId id="502" r:id="rId3"/>
    <p:sldId id="256" r:id="rId4"/>
    <p:sldId id="282" r:id="rId5"/>
    <p:sldId id="465" r:id="rId6"/>
    <p:sldId id="457" r:id="rId7"/>
    <p:sldId id="466" r:id="rId8"/>
    <p:sldId id="479" r:id="rId9"/>
    <p:sldId id="512" r:id="rId10"/>
    <p:sldId id="506" r:id="rId11"/>
    <p:sldId id="497" r:id="rId12"/>
    <p:sldId id="483" r:id="rId13"/>
    <p:sldId id="441" r:id="rId14"/>
    <p:sldId id="510" r:id="rId15"/>
    <p:sldId id="443" r:id="rId16"/>
    <p:sldId id="460" r:id="rId17"/>
    <p:sldId id="277" r:id="rId18"/>
    <p:sldId id="484" r:id="rId19"/>
    <p:sldId id="507" r:id="rId20"/>
    <p:sldId id="496" r:id="rId21"/>
    <p:sldId id="500" r:id="rId22"/>
    <p:sldId id="508" r:id="rId23"/>
    <p:sldId id="509" r:id="rId24"/>
    <p:sldId id="451" r:id="rId25"/>
    <p:sldId id="456" r:id="rId26"/>
    <p:sldId id="462" r:id="rId27"/>
    <p:sldId id="463" r:id="rId28"/>
    <p:sldId id="505" r:id="rId29"/>
    <p:sldId id="499" r:id="rId30"/>
    <p:sldId id="498" r:id="rId31"/>
    <p:sldId id="501" r:id="rId32"/>
    <p:sldId id="491" r:id="rId33"/>
    <p:sldId id="468" r:id="rId34"/>
    <p:sldId id="287" r:id="rId35"/>
    <p:sldId id="283" r:id="rId36"/>
    <p:sldId id="485" r:id="rId37"/>
    <p:sldId id="511" r:id="rId38"/>
    <p:sldId id="453" r:id="rId39"/>
    <p:sldId id="333" r:id="rId40"/>
    <p:sldId id="445" r:id="rId41"/>
    <p:sldId id="435" r:id="rId42"/>
    <p:sldId id="446" r:id="rId43"/>
    <p:sldId id="437" r:id="rId44"/>
    <p:sldId id="447" r:id="rId45"/>
    <p:sldId id="476" r:id="rId46"/>
    <p:sldId id="486" r:id="rId47"/>
    <p:sldId id="375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59" autoAdjust="0"/>
  </p:normalViewPr>
  <p:slideViewPr>
    <p:cSldViewPr>
      <p:cViewPr varScale="1">
        <p:scale>
          <a:sx n="70" d="100"/>
          <a:sy n="70" d="100"/>
        </p:scale>
        <p:origin x="127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23:08:4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8072,'0'0'3569,"0"5"-6110,0 19 1470,0 4-4182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5349" units="1/cm"/>
          <inkml:channelProperty channel="Y" name="resolution" value="629.0155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1T21:36:18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19873 12051 315 0,'0'0'0'0,"0"0"0"0,0 0 0 0,0 0 159 16,0 0-159-16,0 0 160 0,0 0-160 0,0 0 146 15,0 0-146-15,0 0 147 0,0 0-147 0,0 0 122 0,0 0-122 0,0 0 122 16,0 0-122-16,0 0 101 0,0 0-101 15,0 0 101-15,0 0-101 0,0 0 87 0,0 0-87 0,0 0 87 16,0 0-87-16,0 0 59 0,0 0-59 0,0 0 60 16,0 0-60-16,0 0 12 0,0 0-12 0,0 0 12 15,0 0-12-15,0 0-26 0,0 0 26 0,0 0-25 16,0 0 25-16,0 0-94 0,27 7 94 0,-8-7-94 16,4-3 94-16,-23 3-19 0,0 0 19 0,43-4-986 15,-86 8 986-15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5349" units="1/cm"/>
          <inkml:channelProperty channel="Y" name="resolution" value="629.0155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1T21:36:18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19873 12051 315 0,'0'0'0'0,"0"0"0"0,0 0 0 0,0 0 159 16,0 0-159-16,0 0 160 0,0 0-160 0,0 0 146 15,0 0-146-15,0 0 147 0,0 0-147 0,0 0 122 0,0 0-122 0,0 0 122 16,0 0-122-16,0 0 101 0,0 0-101 15,0 0 101-15,0 0-101 0,0 0 87 0,0 0-87 0,0 0 87 16,0 0-87-16,0 0 59 0,0 0-59 0,0 0 60 16,0 0-60-16,0 0 12 0,0 0-12 0,0 0 12 15,0 0-12-15,0 0-26 0,0 0 26 0,0 0-25 16,0 0 25-16,0 0-94 0,27 7 94 0,-8-7-94 16,4-3 94-16,-23 3-19 0,0 0 19 0,43-4-986 15,-86 8 986-15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3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Sections 2.5 – 2.8</a:t>
            </a:r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B42AF4B-0437-4804-895D-B90AC69B0C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BCCAD8-AFCE-4CFD-8AF4-6B6DF9A9AAF0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F15BA1B-34C0-4CC3-A6A9-7735591F7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B1C46FB-0760-4544-BB26-A91F76D7E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2491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B42AF4B-0437-4804-895D-B90AC69B0C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BCCAD8-AFCE-4CFD-8AF4-6B6DF9A9AAF0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F15BA1B-34C0-4CC3-A6A9-7735591F7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B1C46FB-0760-4544-BB26-A91F76D7E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7156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B42AF4B-0437-4804-895D-B90AC69B0C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BCCAD8-AFCE-4CFD-8AF4-6B6DF9A9AAF0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F15BA1B-34C0-4CC3-A6A9-7735591F7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B1C46FB-0760-4544-BB26-A91F76D7E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456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B42AF4B-0437-4804-895D-B90AC69B0C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BCCAD8-AFCE-4CFD-8AF4-6B6DF9A9AAF0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F15BA1B-34C0-4CC3-A6A9-7735591F7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B1C46FB-0760-4544-BB26-A91F76D7E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1032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F59FA815-1007-4A2D-AE4C-E1AEBFFDC7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CA5307-5EEA-4FC9-9174-D639D3C7B936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5345A8D-3A00-405A-BD03-97D4AA8CB1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B5CF277-EC56-4B07-B4FE-006965646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No space between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81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35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Million</a:t>
            </a:r>
          </a:p>
          <a:p>
            <a:r>
              <a:rPr lang="en-US" dirty="0"/>
              <a:t>Trillion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43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07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 grade is converted to a string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3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3C205A6-FB3A-4543-A1C8-959D47637C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CF44E7-F217-4296-8DCC-CF8D76A5F1AD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A49E838-891E-4B4C-B582-DA47FF8F3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A616FB9-7F00-4883-AF57-873E12D1D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Exit Slide show and Show BlueJ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Too Much Extra Work!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58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34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Million</a:t>
            </a:r>
          </a:p>
          <a:p>
            <a:r>
              <a:rPr lang="en-US" dirty="0"/>
              <a:t>Trillion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81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Million</a:t>
            </a:r>
          </a:p>
          <a:p>
            <a:r>
              <a:rPr lang="en-US" dirty="0"/>
              <a:t>Trillion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43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Similar to method toString():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43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B42AF4B-0437-4804-895D-B90AC69B0C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BCCAD8-AFCE-4CFD-8AF4-6B6DF9A9AAF0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F15BA1B-34C0-4CC3-A6A9-7735591F7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B1C46FB-0760-4544-BB26-A91F76D7E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8233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B42AF4B-0437-4804-895D-B90AC69B0C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BCCAD8-AFCE-4CFD-8AF4-6B6DF9A9AAF0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F15BA1B-34C0-4CC3-A6A9-7735591F7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B1C46FB-0760-4544-BB26-A91F76D7E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83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B42AF4B-0437-4804-895D-B90AC69B0C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BCCAD8-AFCE-4CFD-8AF4-6B6DF9A9AAF0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F15BA1B-34C0-4CC3-A6A9-7735591F7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B1C46FB-0760-4544-BB26-A91F76D7E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149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9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3C205A6-FB3A-4543-A1C8-959D47637C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CF44E7-F217-4296-8DCC-CF8D76A5F1AD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A49E838-891E-4B4C-B582-DA47FF8F3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A616FB9-7F00-4883-AF57-873E12D1D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Do it or skip it</a:t>
            </a:r>
          </a:p>
          <a:p>
            <a:r>
              <a:rPr lang="en-US" altLang="en-US" dirty="0"/>
              <a:t>F8 to comment</a:t>
            </a:r>
          </a:p>
          <a:p>
            <a:r>
              <a:rPr lang="en-US" altLang="en-US" dirty="0"/>
              <a:t>F7 to uncomment</a:t>
            </a:r>
          </a:p>
        </p:txBody>
      </p:sp>
    </p:spTree>
    <p:extLst>
      <p:ext uri="{BB962C8B-B14F-4D97-AF65-F5344CB8AC3E}">
        <p14:creationId xmlns:p14="http://schemas.microsoft.com/office/powerpoint/2010/main" val="257611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3C205A6-FB3A-4543-A1C8-959D47637C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CF44E7-F217-4296-8DCC-CF8D76A5F1AD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A49E838-891E-4B4C-B582-DA47FF8F3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A616FB9-7F00-4883-AF57-873E12D1D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Do one of them</a:t>
            </a:r>
          </a:p>
        </p:txBody>
      </p:sp>
    </p:spTree>
    <p:extLst>
      <p:ext uri="{BB962C8B-B14F-4D97-AF65-F5344CB8AC3E}">
        <p14:creationId xmlns:p14="http://schemas.microsoft.com/office/powerpoint/2010/main" val="2039057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3C205A6-FB3A-4543-A1C8-959D47637C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CF44E7-F217-4296-8DCC-CF8D76A5F1AD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A49E838-891E-4B4C-B582-DA47FF8F3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A616FB9-7F00-4883-AF57-873E12D1D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687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Million</a:t>
            </a:r>
          </a:p>
          <a:p>
            <a:r>
              <a:rPr lang="en-US" dirty="0"/>
              <a:t>Trillion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Million</a:t>
            </a:r>
          </a:p>
          <a:p>
            <a:r>
              <a:rPr lang="en-US" dirty="0"/>
              <a:t>Trillion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43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Million</a:t>
            </a:r>
          </a:p>
          <a:p>
            <a:r>
              <a:rPr lang="en-US" dirty="0"/>
              <a:t>Trillion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8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Million</a:t>
            </a:r>
          </a:p>
          <a:p>
            <a:r>
              <a:rPr lang="en-US" dirty="0"/>
              <a:t>Trillion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eck.it/files/2006300527ehq7698f6ojy9htf4deodo5ko" TargetMode="External"/><Relationship Id="rId2" Type="http://schemas.openxmlformats.org/officeDocument/2006/relationships/hyperlink" Target="http://www.codecheck.it/files/20063005221orw2jhwh5guftzajgvctpa6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81200"/>
            <a:ext cx="6934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Lesson09_student.zip</a:t>
            </a:r>
          </a:p>
          <a:p>
            <a:r>
              <a:rPr lang="en-US" dirty="0"/>
              <a:t>Unzip it</a:t>
            </a:r>
          </a:p>
          <a:p>
            <a:r>
              <a:rPr lang="en-US" sz="3200" dirty="0"/>
              <a:t>Join our class on iClicker after started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/>
              <a:t>Statement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0"/>
            <a:ext cx="8153400" cy="472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quotient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(num2 == 0)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System.out.println("num2 is zero!");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quotient = num1 / num2;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System.out.println(quotient);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The output is ________ when num2 is 0.</a:t>
            </a:r>
          </a:p>
          <a:p>
            <a:pPr marL="0" indent="0">
              <a:buNone/>
            </a:pPr>
            <a:endParaRPr lang="en-US" sz="1000" dirty="0"/>
          </a:p>
          <a:p>
            <a:pPr marL="514350" indent="-514350"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num2 is zero!</a:t>
            </a:r>
          </a:p>
          <a:p>
            <a:pPr marL="514350" indent="-514350">
              <a:buFontTx/>
              <a:buAutoNum type="alphaUcPeriod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num2 is zero!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</a:t>
            </a:r>
          </a:p>
          <a:p>
            <a:pPr marL="514350" indent="-514350"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None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8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/>
              <a:t>Syntax vs.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3000"/>
            <a:ext cx="81534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(num2 == 0)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System.out.println("num2 is zero!");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quotient = num1 / num2;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System.out.println(quotient);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It is the same as the following:</a:t>
            </a:r>
          </a:p>
          <a:p>
            <a:pPr marL="0" indent="0">
              <a:buNone/>
            </a:pPr>
            <a:endParaRPr lang="en-US" sz="1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(num2 == 0)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System.out.println("num2 is zero!");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quotient = num1 / num2;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System.out.println(quotient);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 dirty="0"/>
              <a:t>The Statement 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72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quotient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(num2 == 0)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System.out.println("num2 is zero!");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quotient = num1 / num2;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System.out.println(quotient);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endParaRPr lang="en-US" sz="2400" dirty="0"/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Statement Block: All statements within a pair of braces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The braces are </a:t>
            </a:r>
            <a:r>
              <a:rPr lang="en-US" sz="2400" b="1" dirty="0"/>
              <a:t>required</a:t>
            </a:r>
            <a:r>
              <a:rPr lang="en-US" sz="2400" dirty="0"/>
              <a:t> for a block with multiple statements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Optional for a block with a single statement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9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dirty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838200"/>
          </a:xfrm>
        </p:spPr>
        <p:txBody>
          <a:bodyPr/>
          <a:lstStyle/>
          <a:p>
            <a:r>
              <a:rPr lang="en-US" altLang="en-US" dirty="0"/>
              <a:t>Optional: Always Use Braces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696200" cy="4267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(num2 ==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System.out.println("num2 is zero!");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quotient = num1 / num2;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System.out.println(quotient);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15141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dirty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838200"/>
          </a:xfrm>
        </p:spPr>
        <p:txBody>
          <a:bodyPr/>
          <a:lstStyle/>
          <a:p>
            <a:r>
              <a:rPr lang="en-US" altLang="en-US" dirty="0"/>
              <a:t>Optional: Always Use Braces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696200" cy="4267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(num2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quotient = num1 / num2;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System.out.println(quotient);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System.out.println("num2 is zero!");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858553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dirty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/>
          <a:lstStyle/>
          <a:p>
            <a:r>
              <a:rPr lang="en-US" altLang="en-US" dirty="0"/>
              <a:t>No Empty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dirty="0"/>
              <a:t> Block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563880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(num2 ==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quotient = num1 / num2;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remainder = num1 % num2;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(num2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quotient = num1 / num2;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remainder = num1 % num2;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0375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dirty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altLang="en-US" dirty="0"/>
              <a:t>Style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(num2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quotient = num1 / num2;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remainder = num1 % num2;	     // good!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						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(num2 != 0)</a:t>
            </a: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  <a:r>
              <a:rPr lang="en-US" altLang="en-US" sz="2000" dirty="0">
                <a:latin typeface="Courier New" panose="02070309020205020404" pitchFamily="49" charset="0"/>
              </a:rPr>
              <a:t>			     // lose points!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quotient = num1 / num2;        // braces 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remainder = num1 % num2;       // separated lines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(num2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>
                <a:latin typeface="Courier New" panose="02070309020205020404" pitchFamily="49" charset="0"/>
              </a:rPr>
              <a:t> {</a:t>
            </a:r>
            <a:r>
              <a:rPr lang="en-US" altLang="en-US" sz="2000" dirty="0">
                <a:latin typeface="Courier New" panose="02070309020205020404" pitchFamily="49" charset="0"/>
              </a:rPr>
              <a:t>					     // lose points!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quotient = num1 / num2;        // do not indent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remainder = num1 % num2;       // braces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>
                <a:latin typeface="Courier New" panose="02070309020205020404" pitchFamily="49" charset="0"/>
              </a:rPr>
              <a:t>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85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187CC1C5-8AC9-4341-A4F4-95658B94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C0F7B6-C62D-4A0D-BB88-9D8A81DAC73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dirty="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D00F4EA-5F8D-4353-9ED7-414D0A301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19200"/>
          </a:xfrm>
        </p:spPr>
        <p:txBody>
          <a:bodyPr/>
          <a:lstStyle/>
          <a:p>
            <a:r>
              <a:rPr lang="en-US" altLang="en-US" dirty="0"/>
              <a:t>Comparison Operators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9039E85-9537-4107-866C-55DA5CBED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33800" y="1600200"/>
            <a:ext cx="1828800" cy="4038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==</a:t>
            </a:r>
          </a:p>
          <a:p>
            <a:pPr>
              <a:buFontTx/>
              <a:buNone/>
            </a:pPr>
            <a:r>
              <a:rPr lang="en-US" altLang="en-US" sz="2800" dirty="0"/>
              <a:t>!=</a:t>
            </a:r>
          </a:p>
          <a:p>
            <a:pPr>
              <a:buFontTx/>
              <a:buNone/>
            </a:pPr>
            <a:r>
              <a:rPr lang="en-US" altLang="en-US" sz="2800" dirty="0"/>
              <a:t>&gt;</a:t>
            </a:r>
          </a:p>
          <a:p>
            <a:pPr>
              <a:buFontTx/>
              <a:buNone/>
            </a:pPr>
            <a:r>
              <a:rPr lang="en-US" altLang="en-US" sz="2800" dirty="0"/>
              <a:t>&gt;=</a:t>
            </a:r>
          </a:p>
          <a:p>
            <a:pPr>
              <a:buFontTx/>
              <a:buNone/>
            </a:pPr>
            <a:r>
              <a:rPr lang="en-US" altLang="en-US" sz="2800" dirty="0"/>
              <a:t>&lt;</a:t>
            </a:r>
          </a:p>
          <a:p>
            <a:pPr>
              <a:buFontTx/>
              <a:buNone/>
            </a:pPr>
            <a:r>
              <a:rPr lang="en-US" altLang="en-US" sz="2800" dirty="0"/>
              <a:t>&lt;=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iClicker 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3000"/>
            <a:ext cx="74676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System.out.print("Enter an integer: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num = in.nextInt();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(num &gt;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System.out.println("Positive!");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System.out.println(num);</a:t>
            </a:r>
          </a:p>
          <a:p>
            <a:pPr marL="0" indent="0">
              <a:spcBef>
                <a:spcPct val="0"/>
              </a:spcBef>
              <a:buNone/>
            </a:pPr>
            <a:endParaRPr lang="en-US" sz="2400" dirty="0"/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What is the output when num is -5?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Tx/>
              <a:buAutoNum type="alphaUcPeriod"/>
            </a:pPr>
            <a:r>
              <a:rPr lang="en-US" altLang="en-US" sz="2400" dirty="0">
                <a:latin typeface="Courier New" panose="02070309020205020404" pitchFamily="49" charset="0"/>
              </a:rPr>
              <a:t>Positive! 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-5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B. -5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C. None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9B642C-0214-411B-90B4-689B4693CD5B}"/>
                  </a:ext>
                </a:extLst>
              </p14:cNvPr>
              <p14:cNvContentPartPr/>
              <p14:nvPr/>
            </p14:nvContentPartPr>
            <p14:xfrm>
              <a:off x="7154280" y="4338360"/>
              <a:ext cx="40680" cy="2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9B642C-0214-411B-90B4-689B4693CD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4920" y="4329000"/>
                <a:ext cx="5940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959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EmptyStatement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3000"/>
            <a:ext cx="74676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System.out.print("Enter an integer: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num = in.nextInt();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(num &gt;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System.out.println("Positive!");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System.out.println(num3);</a:t>
            </a:r>
          </a:p>
          <a:p>
            <a:pPr marL="0" indent="0">
              <a:spcBef>
                <a:spcPct val="0"/>
              </a:spcBef>
              <a:buNone/>
            </a:pPr>
            <a:endParaRPr lang="en-US" sz="2400" dirty="0"/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What is the output when num is -5?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Tx/>
              <a:buAutoNum type="alphaUcPeriod"/>
            </a:pPr>
            <a:r>
              <a:rPr lang="en-US" altLang="en-US" sz="2400" b="1" dirty="0">
                <a:latin typeface="Courier New" panose="02070309020205020404" pitchFamily="49" charset="0"/>
              </a:rPr>
              <a:t>Positive! 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-5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Tx/>
              <a:buAutoNum type="alphaUcPeriod"/>
            </a:pPr>
            <a:r>
              <a:rPr lang="en-US" altLang="en-US" sz="2400" dirty="0">
                <a:latin typeface="Courier New" panose="02070309020205020404" pitchFamily="49" charset="0"/>
              </a:rPr>
              <a:t>-5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None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9B642C-0214-411B-90B4-689B4693CD5B}"/>
                  </a:ext>
                </a:extLst>
              </p14:cNvPr>
              <p14:cNvContentPartPr/>
              <p14:nvPr/>
            </p14:nvContentPartPr>
            <p14:xfrm>
              <a:off x="7154280" y="4338360"/>
              <a:ext cx="40680" cy="2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9B642C-0214-411B-90B4-689B4693CD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4920" y="4329000"/>
                <a:ext cx="5940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307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58EB-6228-4C24-ACBA-5B6D3DE9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2ED9-E1F7-422C-A0B0-6A606EFC9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8800"/>
            <a:ext cx="7315200" cy="4038600"/>
          </a:xfrm>
        </p:spPr>
        <p:txBody>
          <a:bodyPr/>
          <a:lstStyle/>
          <a:p>
            <a:r>
              <a:rPr lang="en-US" dirty="0"/>
              <a:t>Thursday, October 06</a:t>
            </a:r>
          </a:p>
          <a:p>
            <a:r>
              <a:rPr lang="en-US" dirty="0"/>
              <a:t>Chapter 1 – 5</a:t>
            </a:r>
          </a:p>
          <a:p>
            <a:r>
              <a:rPr lang="en-US" dirty="0"/>
              <a:t>Par01 – Par10 and Hw1 – Hw5</a:t>
            </a:r>
          </a:p>
          <a:p>
            <a:r>
              <a:rPr lang="en-US" dirty="0"/>
              <a:t>Review on Thursday, September 29</a:t>
            </a:r>
          </a:p>
          <a:p>
            <a:r>
              <a:rPr lang="en-US" dirty="0" err="1"/>
              <a:t>QuizForExamOne</a:t>
            </a:r>
            <a:r>
              <a:rPr lang="en-US" dirty="0"/>
              <a:t> and Sample Exam </a:t>
            </a:r>
          </a:p>
          <a:p>
            <a:pPr lvl="1"/>
            <a:r>
              <a:rPr lang="en-US" dirty="0"/>
              <a:t>Available on Tuesday, September 27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FC173-019C-4866-8979-5A1E11E6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53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Empty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4676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(num &gt; 0</a:t>
            </a:r>
            <a:r>
              <a:rPr lang="en-US" altLang="en-US" sz="2400" b="1" u="sng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System.out.println("Positive!");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System.out.println(num);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Same as the following: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(num &gt;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System.out.println("Positive!");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System.out.println(num);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No Semicolon After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0"/>
            <a:ext cx="7467600" cy="3733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(num &gt;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System.out.println("Positive!");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System.out.println(num);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86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6BE3B99E-3876-4F7D-B415-90AF1A03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5CFA82-990F-4007-A1C3-D1FF8D06B4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7957A82-CE88-43B6-AF43-F6A6A9388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altLang="en-US" dirty="0"/>
              <a:t>Positive or Negative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21B3456-D6D7-4213-BCB0-2CB2393CB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6200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System.out.print("Enter an integer: ");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num = in.nextInt();</a:t>
            </a:r>
          </a:p>
          <a:p>
            <a:pPr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(num &gt; 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System.out.println("Positive!");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System.out.println("Negative!");</a:t>
            </a:r>
          </a:p>
          <a:p>
            <a:pPr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algn="ctr">
              <a:buFontTx/>
              <a:buNone/>
            </a:pPr>
            <a:r>
              <a:rPr lang="en-US" altLang="en-US" sz="3600" b="1" dirty="0">
                <a:latin typeface="+mj-lt"/>
              </a:rPr>
              <a:t>Incorrect!</a:t>
            </a:r>
          </a:p>
        </p:txBody>
      </p:sp>
    </p:spTree>
    <p:extLst>
      <p:ext uri="{BB962C8B-B14F-4D97-AF65-F5344CB8AC3E}">
        <p14:creationId xmlns:p14="http://schemas.microsoft.com/office/powerpoint/2010/main" val="4114538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6BE3B99E-3876-4F7D-B415-90AF1A03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5CFA82-990F-4007-A1C3-D1FF8D06B4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7957A82-CE88-43B6-AF43-F6A6A9388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altLang="en-US" dirty="0"/>
              <a:t>Class </a:t>
            </a:r>
            <a:r>
              <a:rPr lang="en-US" altLang="en-US" dirty="0" err="1"/>
              <a:t>PositiveNegativeZero</a:t>
            </a:r>
            <a:endParaRPr lang="en-US" altLang="en-US" dirty="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21B3456-D6D7-4213-BCB0-2CB2393CB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6200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System.out.print("Enter an integer: ");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num = in.nextInt();</a:t>
            </a:r>
          </a:p>
          <a:p>
            <a:pPr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(num &gt; 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System.out.println("Positive!");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if (num &lt; 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System.out.println("Negative!");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System.out.println("Zero!");</a:t>
            </a:r>
          </a:p>
        </p:txBody>
      </p:sp>
    </p:spTree>
    <p:extLst>
      <p:ext uri="{BB962C8B-B14F-4D97-AF65-F5344CB8AC3E}">
        <p14:creationId xmlns:p14="http://schemas.microsoft.com/office/powerpoint/2010/main" val="234005854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6BE3B99E-3876-4F7D-B415-90AF1A03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5CFA82-990F-4007-A1C3-D1FF8D06B4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7957A82-CE88-43B6-AF43-F6A6A9388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altLang="en-US" dirty="0"/>
              <a:t>Multiple Alternatives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21B3456-D6D7-4213-BCB0-2CB2393CB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143000"/>
            <a:ext cx="60198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(score &gt;= 90)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grade = 'A';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if (score &gt;= 80)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grade = 'B';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if (score &gt;= 70)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grade = 'C';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if (score &gt;= 60)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grade = 'D';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grade = 'F'; </a:t>
            </a:r>
          </a:p>
        </p:txBody>
      </p:sp>
    </p:spTree>
    <p:extLst>
      <p:ext uri="{BB962C8B-B14F-4D97-AF65-F5344CB8AC3E}">
        <p14:creationId xmlns:p14="http://schemas.microsoft.com/office/powerpoint/2010/main" val="2466484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6BE3B99E-3876-4F7D-B415-90AF1A03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5CFA82-990F-4007-A1C3-D1FF8D06B4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7957A82-CE88-43B6-AF43-F6A6A9388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altLang="en-US" dirty="0"/>
              <a:t>Be Careful!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21B3456-D6D7-4213-BCB0-2CB2393CB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67056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(score &gt;= 80)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grade = 'B';</a:t>
            </a:r>
          </a:p>
          <a:p>
            <a:pPr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if (score &gt;= 90) // </a:t>
            </a:r>
            <a:r>
              <a:rPr lang="en-US" altLang="en-US" sz="2400" dirty="0"/>
              <a:t>Never get an A!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grade = 'A';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if (score &gt;= 70)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grade = 'C';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if (score &gt;= 60)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grade = 'D';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grade = 'F'; </a:t>
            </a:r>
          </a:p>
        </p:txBody>
      </p:sp>
    </p:spTree>
    <p:extLst>
      <p:ext uri="{BB962C8B-B14F-4D97-AF65-F5344CB8AC3E}">
        <p14:creationId xmlns:p14="http://schemas.microsoft.com/office/powerpoint/2010/main" val="322408290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6BE3B99E-3876-4F7D-B415-90AF1A03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5CFA82-990F-4007-A1C3-D1FF8D06B4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7957A82-CE88-43B6-AF43-F6A6A9388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en-US" dirty="0"/>
              <a:t>Redundant Statements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21B3456-D6D7-4213-BCB0-2CB2393CB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(score &gt;= 90)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grade = 'A’;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System.out.printf("The grade for score %d is %s.\n",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         score, grade);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. . .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grade = 'F’;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System.out.printf("The grade for score %d is %s.\n",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         score, grade);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6856304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6BE3B99E-3876-4F7D-B415-90AF1A03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5CFA82-990F-4007-A1C3-D1FF8D06B4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7957A82-CE88-43B6-AF43-F6A6A9388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en-US" dirty="0"/>
              <a:t>Common Statements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21B3456-D6D7-4213-BCB0-2CB2393CB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(score &gt;= 90)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grade = 'A';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if (score &gt;= 80)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grade = 'B';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if (score &gt;= 70)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grade = 'C';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if (score &gt;= 60)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grade = 'D';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grade = 'F’; </a:t>
            </a:r>
          </a:p>
          <a:p>
            <a:pPr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System.out.printf("The grade for score %d is '%s'.\n",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score, grade);</a:t>
            </a:r>
          </a:p>
        </p:txBody>
      </p:sp>
    </p:spTree>
    <p:extLst>
      <p:ext uri="{BB962C8B-B14F-4D97-AF65-F5344CB8AC3E}">
        <p14:creationId xmlns:p14="http://schemas.microsoft.com/office/powerpoint/2010/main" val="42261691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670A-9D07-4B6C-8C7C-EF2E07E9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0819F-BE4C-4911-8F1A-9697424E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&amp;&amp; (and)</a:t>
            </a:r>
          </a:p>
          <a:p>
            <a:pPr marL="0" indent="0" algn="ctr">
              <a:buNone/>
            </a:pPr>
            <a:r>
              <a:rPr lang="en-US" dirty="0"/>
              <a:t>||   (or)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BF912-E6B7-439F-BEC9-4AE3D9E4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39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6BE3B99E-3876-4F7D-B415-90AF1A03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5CFA82-990F-4007-A1C3-D1FF8D06B4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7957A82-CE88-43B6-AF43-F6A6A9388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838200"/>
          </a:xfrm>
        </p:spPr>
        <p:txBody>
          <a:bodyPr/>
          <a:lstStyle/>
          <a:p>
            <a:r>
              <a:rPr lang="en-US" altLang="en-US" dirty="0"/>
              <a:t>Do Not Have Extra Conditions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21B3456-D6D7-4213-BCB0-2CB2393CB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1628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(score &gt;= 90)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grade = 'A’;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if (</a:t>
            </a:r>
            <a:r>
              <a:rPr lang="en-US" altLang="en-US" sz="2400" b="1" dirty="0">
                <a:latin typeface="Courier New" panose="02070309020205020404" pitchFamily="49" charset="0"/>
              </a:rPr>
              <a:t>score &lt; 90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&amp;&amp;</a:t>
            </a:r>
            <a:r>
              <a:rPr lang="en-US" altLang="en-US" sz="2400" dirty="0">
                <a:latin typeface="Courier New" panose="02070309020205020404" pitchFamily="49" charset="0"/>
              </a:rPr>
              <a:t> score &gt;= 80)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grade = 'B’;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if (</a:t>
            </a:r>
            <a:r>
              <a:rPr lang="en-US" altLang="en-US" sz="2400" b="1" dirty="0">
                <a:latin typeface="Courier New" panose="02070309020205020404" pitchFamily="49" charset="0"/>
              </a:rPr>
              <a:t>score &lt; 80 &amp;&amp; </a:t>
            </a:r>
            <a:r>
              <a:rPr lang="en-US" altLang="en-US" sz="2400" dirty="0">
                <a:latin typeface="Courier New" panose="02070309020205020404" pitchFamily="49" charset="0"/>
              </a:rPr>
              <a:t>score &gt;= 70)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grade = 'C’;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if (</a:t>
            </a:r>
            <a:r>
              <a:rPr lang="en-US" altLang="en-US" sz="2400" b="1" dirty="0">
                <a:latin typeface="Courier New" panose="02070309020205020404" pitchFamily="49" charset="0"/>
              </a:rPr>
              <a:t>score &lt; 70 &amp;&amp; </a:t>
            </a:r>
            <a:r>
              <a:rPr lang="en-US" altLang="en-US" sz="2400" dirty="0">
                <a:latin typeface="Courier New" panose="02070309020205020404" pitchFamily="49" charset="0"/>
              </a:rPr>
              <a:t>score &gt;= 60)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grade = 'D’;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if (</a:t>
            </a:r>
            <a:r>
              <a:rPr lang="en-US" altLang="en-US" sz="2400" b="1" dirty="0">
                <a:latin typeface="Courier New" panose="02070309020205020404" pitchFamily="49" charset="0"/>
              </a:rPr>
              <a:t>score &lt; 60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grade = 'F’; </a:t>
            </a:r>
          </a:p>
        </p:txBody>
      </p:sp>
    </p:spTree>
    <p:extLst>
      <p:ext uri="{BB962C8B-B14F-4D97-AF65-F5344CB8AC3E}">
        <p14:creationId xmlns:p14="http://schemas.microsoft.com/office/powerpoint/2010/main" val="922475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505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5.1 The if Statement</a:t>
            </a:r>
          </a:p>
          <a:p>
            <a:pPr algn="ctr">
              <a:buFontTx/>
              <a:buNone/>
            </a:pPr>
            <a:r>
              <a:rPr lang="en-US" altLang="en-US" dirty="0"/>
              <a:t>5.2 Comparing Values</a:t>
            </a:r>
          </a:p>
          <a:p>
            <a:pPr algn="ctr">
              <a:buFontTx/>
              <a:buNone/>
            </a:pPr>
            <a:r>
              <a:rPr lang="en-US" altLang="en-US" dirty="0"/>
              <a:t>5.3 Multiple Alternatives</a:t>
            </a:r>
          </a:p>
        </p:txBody>
      </p:sp>
    </p:spTree>
  </p:cSld>
  <p:clrMapOvr>
    <a:masterClrMapping/>
  </p:clrMapOvr>
  <p:transition>
    <p:zoom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6BE3B99E-3876-4F7D-B415-90AF1A03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5CFA82-990F-4007-A1C3-D1FF8D06B4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7957A82-CE88-43B6-AF43-F6A6A9388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838200"/>
          </a:xfrm>
        </p:spPr>
        <p:txBody>
          <a:bodyPr/>
          <a:lstStyle/>
          <a:p>
            <a:r>
              <a:rPr lang="en-US" altLang="en-US" dirty="0"/>
              <a:t>Do Not Use Independent if Statements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21B3456-D6D7-4213-BCB0-2CB2393CB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219200"/>
            <a:ext cx="60198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(score &gt;= 90)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grade = 'A';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(score &lt; 90 &amp;&amp; score &gt;= 80)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grade = 'B';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(score &lt; 80 &amp;&amp; score &gt;= 70)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grade = 'C';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(score &lt; 70 &amp;&amp; score &gt;= 60)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grade = 'D';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(score &lt; 60)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grade = 'F'; </a:t>
            </a:r>
          </a:p>
        </p:txBody>
      </p:sp>
    </p:spTree>
    <p:extLst>
      <p:ext uri="{BB962C8B-B14F-4D97-AF65-F5344CB8AC3E}">
        <p14:creationId xmlns:p14="http://schemas.microsoft.com/office/powerpoint/2010/main" val="101798653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6BE3B99E-3876-4F7D-B415-90AF1A03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5CFA82-990F-4007-A1C3-D1FF8D06B4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7957A82-CE88-43B6-AF43-F6A6A9388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838200"/>
          </a:xfrm>
        </p:spPr>
        <p:txBody>
          <a:bodyPr/>
          <a:lstStyle/>
          <a:p>
            <a:r>
              <a:rPr lang="en-US" altLang="en-US" dirty="0"/>
              <a:t>Correct and Efficient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21B3456-D6D7-4213-BCB0-2CB2393CB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143000"/>
            <a:ext cx="60198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(score &gt;= 90)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grade = 'A’;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if (score &gt;= 80)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grade = 'B’;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if (score &gt;= 70)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grade = 'C’;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if (score &gt;= 60)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grade = 'D’;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grade = 'F’; </a:t>
            </a:r>
          </a:p>
        </p:txBody>
      </p:sp>
    </p:spTree>
    <p:extLst>
      <p:ext uri="{BB962C8B-B14F-4D97-AF65-F5344CB8AC3E}">
        <p14:creationId xmlns:p14="http://schemas.microsoft.com/office/powerpoint/2010/main" val="161576652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6BE3B99E-3876-4F7D-B415-90AF1A03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5CFA82-990F-4007-A1C3-D1FF8D06B4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7957A82-CE88-43B6-AF43-F6A6A9388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685800"/>
          </a:xfrm>
        </p:spPr>
        <p:txBody>
          <a:bodyPr/>
          <a:lstStyle/>
          <a:p>
            <a:r>
              <a:rPr lang="en-US" altLang="en-US" dirty="0"/>
              <a:t>Class </a:t>
            </a:r>
            <a:r>
              <a:rPr lang="en-US" altLang="en-US" dirty="0" err="1"/>
              <a:t>ScoreToGrade</a:t>
            </a:r>
            <a:endParaRPr lang="en-US" altLang="en-US" dirty="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21B3456-D6D7-4213-BCB0-2CB2393CB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61722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final int A_SCORE = 90;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final int B_SCORE = 80;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final int C_SCORE = 70;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final int D_SCORE = 60;</a:t>
            </a:r>
          </a:p>
          <a:p>
            <a:pPr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if (score &gt;= A_SCORE)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grade = 'A';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else if (score &gt;= B_SCORE)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grade = 'B';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else if (score &gt;= C_SCORE)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grade = 'C';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else if (score &gt;= D_SCORE)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grade = 'D';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else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grade = 'F'; </a:t>
            </a:r>
          </a:p>
        </p:txBody>
      </p:sp>
    </p:spTree>
    <p:extLst>
      <p:ext uri="{BB962C8B-B14F-4D97-AF65-F5344CB8AC3E}">
        <p14:creationId xmlns:p14="http://schemas.microsoft.com/office/powerpoint/2010/main" val="3231702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F0E9B8D1-4894-4FFF-8AE0-F5DB2DA1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E7DC79-2AB6-44BD-8703-A0021EA9CFD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dirty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010218D-3833-414B-AC9E-4A72CF046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990600"/>
          </a:xfrm>
        </p:spPr>
        <p:txBody>
          <a:bodyPr/>
          <a:lstStyle/>
          <a:p>
            <a:r>
              <a:rPr lang="en-US" altLang="en-US" dirty="0"/>
              <a:t>Even and Odd Numbers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07DD816-1449-4BA4-BDE6-74FCE7786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3962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num = in.nextInt();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(num % 2 ==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System.out.printf("%d is an even number.\n", num);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System.out.printf("%d is an odd number.%n", num);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370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F0E9B8D1-4894-4FFF-8AE0-F5DB2DA1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E7DC79-2AB6-44BD-8703-A0021EA9CFD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dirty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010218D-3833-414B-AC9E-4A72CF046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r>
              <a:rPr lang="en-US" altLang="en-US" dirty="0"/>
              <a:t>Local Constants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07DD816-1449-4BA4-BDE6-74FCE7786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10600" cy="3505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local constant inside a method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final int EVEN_NUMBER_DIVISOR = 2;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num1 = in.nextInt();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((num1 % EVEN_NUMBER_DIVISOR) ==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System.out.printf("%d is an even number.\n", num1);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System.out.printf("%d is an odd number.\n", num1); </a:t>
            </a:r>
          </a:p>
        </p:txBody>
      </p:sp>
    </p:spTree>
    <p:extLst>
      <p:ext uri="{BB962C8B-B14F-4D97-AF65-F5344CB8AC3E}">
        <p14:creationId xmlns:p14="http://schemas.microsoft.com/office/powerpoint/2010/main" val="3435486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6BE3B99E-3876-4F7D-B415-90AF1A03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5CFA82-990F-4007-A1C3-D1FF8D06B4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7957A82-CE88-43B6-AF43-F6A6A9388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altLang="en-US" dirty="0"/>
              <a:t>Comparing Characters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21B3456-D6D7-4213-BCB0-2CB2393CB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924800" cy="4648200"/>
          </a:xfrm>
        </p:spPr>
        <p:txBody>
          <a:bodyPr/>
          <a:lstStyle/>
          <a:p>
            <a:pPr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local constant inside a method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final char UPPER_A = 'A’; </a:t>
            </a:r>
          </a:p>
          <a:p>
            <a:pPr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String str1 = in.next();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char aChar = str1.charAt(0); </a:t>
            </a:r>
          </a:p>
          <a:p>
            <a:pPr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(aChar == UPPER_A)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System.out.println("It's an A!");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System.out.println("It's not an A!");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iClicker Question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95400"/>
            <a:ext cx="82296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String str1 = in.next();  // input: Java</a:t>
            </a:r>
          </a:p>
          <a:p>
            <a:pPr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String str2 = in.next();  // input: Java</a:t>
            </a:r>
          </a:p>
          <a:p>
            <a:pPr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if (str1 == str2) </a:t>
            </a:r>
          </a:p>
          <a:p>
            <a:pPr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  System.out.println("Same string!");</a:t>
            </a:r>
          </a:p>
          <a:p>
            <a:pPr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else</a:t>
            </a:r>
          </a:p>
          <a:p>
            <a:pPr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  System.out.println("Different strings!");</a:t>
            </a:r>
          </a:p>
          <a:p>
            <a:pPr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None/>
            </a:pPr>
            <a:r>
              <a:rPr lang="en-US" altLang="en-US" sz="2200" dirty="0"/>
              <a:t>What is the output when the input is “Java” for both str1 and str2?</a:t>
            </a:r>
          </a:p>
          <a:p>
            <a:pPr marL="0">
              <a:spcBef>
                <a:spcPts val="0"/>
              </a:spcBef>
              <a:buFontTx/>
              <a:buNone/>
            </a:pPr>
            <a:r>
              <a:rPr lang="en-US" altLang="en-US" sz="2200" dirty="0"/>
              <a:t>             A.   Same string!</a:t>
            </a:r>
          </a:p>
          <a:p>
            <a:pPr marL="0">
              <a:spcBef>
                <a:spcPts val="0"/>
              </a:spcBef>
              <a:buFontTx/>
              <a:buNone/>
            </a:pPr>
            <a:r>
              <a:rPr lang="en-US" altLang="en-US" sz="2200" dirty="0"/>
              <a:t>             B.   Different strings!</a:t>
            </a:r>
          </a:p>
          <a:p>
            <a:pPr marL="0">
              <a:spcBef>
                <a:spcPts val="0"/>
              </a:spcBef>
              <a:buFontTx/>
              <a:buNone/>
            </a:pPr>
            <a:r>
              <a:rPr lang="en-US" altLang="en-US" sz="2200" dirty="0"/>
              <a:t>	C.   None of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98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CharAndString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95400"/>
            <a:ext cx="82296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String str1 = in.next();  // input: Java</a:t>
            </a:r>
          </a:p>
          <a:p>
            <a:pPr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String str2 = in.next();  // input: Java</a:t>
            </a:r>
          </a:p>
          <a:p>
            <a:pPr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if (str1 == str2) </a:t>
            </a:r>
          </a:p>
          <a:p>
            <a:pPr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  System.out.println("Same string!");</a:t>
            </a:r>
          </a:p>
          <a:p>
            <a:pPr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else</a:t>
            </a:r>
          </a:p>
          <a:p>
            <a:pPr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  System.out.println("Different strings!");</a:t>
            </a:r>
          </a:p>
          <a:p>
            <a:pPr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None/>
            </a:pPr>
            <a:r>
              <a:rPr lang="en-US" altLang="en-US" sz="2200" dirty="0"/>
              <a:t>What is the output when the input is “Java” for both str1 and str2?</a:t>
            </a:r>
          </a:p>
          <a:p>
            <a:pPr marL="0">
              <a:spcBef>
                <a:spcPts val="0"/>
              </a:spcBef>
              <a:buFontTx/>
              <a:buNone/>
            </a:pPr>
            <a:r>
              <a:rPr lang="en-US" altLang="en-US" sz="2200" dirty="0"/>
              <a:t>             A.   Same string!</a:t>
            </a:r>
          </a:p>
          <a:p>
            <a:pPr marL="0">
              <a:spcBef>
                <a:spcPts val="0"/>
              </a:spcBef>
              <a:buFontTx/>
              <a:buNone/>
            </a:pPr>
            <a:r>
              <a:rPr lang="en-US" altLang="en-US" sz="2200" dirty="0"/>
              <a:t>             B.   </a:t>
            </a:r>
            <a:r>
              <a:rPr lang="en-US" altLang="en-US" sz="2200" b="1" dirty="0"/>
              <a:t>Different strings!</a:t>
            </a:r>
          </a:p>
          <a:p>
            <a:pPr marL="0">
              <a:spcBef>
                <a:spcPts val="0"/>
              </a:spcBef>
              <a:buFontTx/>
              <a:buNone/>
            </a:pPr>
            <a:r>
              <a:rPr lang="en-US" altLang="en-US" sz="2200" dirty="0"/>
              <a:t>	C.   None of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6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6BE3B99E-3876-4F7D-B415-90AF1A03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5CFA82-990F-4007-A1C3-D1FF8D06B4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7957A82-CE88-43B6-AF43-F6A6A9388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altLang="en-US" dirty="0"/>
              <a:t>String is a Class!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21B3456-D6D7-4213-BCB0-2CB2393CB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String str1 = in.next();  // input: Java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String str2 = in.next();  // input: Java</a:t>
            </a:r>
          </a:p>
          <a:p>
            <a:pPr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</a:t>
            </a:r>
            <a:r>
              <a:rPr lang="en-US" altLang="en-US" sz="2400" b="1" dirty="0">
                <a:latin typeface="Courier New" panose="02070309020205020404" pitchFamily="49" charset="0"/>
              </a:rPr>
              <a:t>str1.equals(str2)</a:t>
            </a:r>
            <a:r>
              <a:rPr lang="en-US" altLang="en-US" sz="2400" dirty="0">
                <a:latin typeface="Courier New" panose="02070309020205020404" pitchFamily="49" charset="0"/>
              </a:rPr>
              <a:t>)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System.out.println("Same string!");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System.out.println("Different strings!"); </a:t>
            </a:r>
          </a:p>
          <a:p>
            <a:pPr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/>
              <a:t>Method equals() returns a boolean value: true or false</a:t>
            </a:r>
          </a:p>
          <a:p>
            <a:pPr>
              <a:buFontTx/>
              <a:buNone/>
            </a:pPr>
            <a:r>
              <a:rPr lang="en-US" altLang="en-US" sz="2400" dirty="0"/>
              <a:t>Use equals() method for all objects!</a:t>
            </a:r>
          </a:p>
          <a:p>
            <a:pPr>
              <a:buFontTx/>
              <a:buNone/>
            </a:pPr>
            <a:r>
              <a:rPr lang="en-US" altLang="en-US" sz="2400" dirty="0"/>
              <a:t>It is provided by Java for all classes, and we should override it. </a:t>
            </a:r>
          </a:p>
        </p:txBody>
      </p:sp>
    </p:spTree>
    <p:extLst>
      <p:ext uri="{BB962C8B-B14F-4D97-AF65-F5344CB8AC3E}">
        <p14:creationId xmlns:p14="http://schemas.microsoft.com/office/powerpoint/2010/main" val="2785371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C92503C-EE12-4531-8764-9FC7CEBAE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 dirty="0"/>
              <a:t>Object References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8C0E9419-99C8-4C48-BA5B-F0DD0ED6F8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538" y="1371600"/>
            <a:ext cx="4564061" cy="48006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str1, str2;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str1 = in.next();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Java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str2 = in.next();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Java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(str1 == str2)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false: ref1 != ref2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(str1.equals(str2))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true: “Java” and “Java”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A0718F62-F71D-4E7E-8A56-52C6543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416229-869D-4B7F-A51D-5762279437A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dirty="0"/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95CC4694-6655-4F5D-B29C-42DE26876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320" y="1447800"/>
            <a:ext cx="3657600" cy="449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73A2B591-4BB8-4F3E-AFE3-8D9441B8093C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362200"/>
            <a:ext cx="762000" cy="838200"/>
            <a:chOff x="6019800" y="1905000"/>
            <a:chExt cx="762000" cy="838200"/>
          </a:xfrm>
        </p:grpSpPr>
        <p:sp>
          <p:nvSpPr>
            <p:cNvPr id="31771" name="Rectangle 6">
              <a:extLst>
                <a:ext uri="{FF2B5EF4-FFF2-40B4-BE49-F238E27FC236}">
                  <a16:creationId xmlns:a16="http://schemas.microsoft.com/office/drawing/2014/main" id="{39C91C0E-9AFF-4280-AF06-BCCFB2585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281535"/>
              <a:ext cx="679994" cy="46166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31772" name="TextBox 7">
              <a:extLst>
                <a:ext uri="{FF2B5EF4-FFF2-40B4-BE49-F238E27FC236}">
                  <a16:creationId xmlns:a16="http://schemas.microsoft.com/office/drawing/2014/main" id="{D2229F45-73BF-466F-AFCA-64F643960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9050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str1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73D4B7A-4E67-4A5D-8370-25D2DBD1C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667000"/>
            <a:ext cx="1524000" cy="53340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“Java”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0CAE467-FD96-4EEB-A6AE-CAA2F912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495800"/>
            <a:ext cx="1524000" cy="53340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“Java”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98327A-1425-4836-9B17-77249799F2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6000" y="2894012"/>
            <a:ext cx="990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3365498-004A-4A99-ACE2-7D45510C9754}"/>
              </a:ext>
            </a:extLst>
          </p:cNvPr>
          <p:cNvSpPr txBox="1"/>
          <p:nvPr/>
        </p:nvSpPr>
        <p:spPr>
          <a:xfrm>
            <a:off x="5492206" y="274320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ref1</a:t>
            </a:r>
          </a:p>
        </p:txBody>
      </p:sp>
      <p:grpSp>
        <p:nvGrpSpPr>
          <p:cNvPr id="21" name="Group 8">
            <a:extLst>
              <a:ext uri="{FF2B5EF4-FFF2-40B4-BE49-F238E27FC236}">
                <a16:creationId xmlns:a16="http://schemas.microsoft.com/office/drawing/2014/main" id="{80B45028-F030-4D00-BC0B-C91B03D384C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114800"/>
            <a:ext cx="762000" cy="838200"/>
            <a:chOff x="6019800" y="1905000"/>
            <a:chExt cx="762000" cy="838200"/>
          </a:xfrm>
        </p:grpSpPr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CD918294-A629-4EF9-8C3E-967D742F3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281535"/>
              <a:ext cx="679994" cy="46166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E4DECB4C-0FF7-4BFB-8849-2782A9D14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9050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str2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96A44F-9C48-4DF0-B4A5-AC92486337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6000" y="4724400"/>
            <a:ext cx="990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1374D3-B3AF-4BB4-B677-2A9AAAA1A201}"/>
              </a:ext>
            </a:extLst>
          </p:cNvPr>
          <p:cNvSpPr txBox="1"/>
          <p:nvPr/>
        </p:nvSpPr>
        <p:spPr>
          <a:xfrm>
            <a:off x="5492206" y="449580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E2BD84-692B-43F1-BDDE-4E36A55ADF5C}"/>
              </a:ext>
            </a:extLst>
          </p:cNvPr>
          <p:cNvCxnSpPr/>
          <p:nvPr/>
        </p:nvCxnSpPr>
        <p:spPr bwMode="auto">
          <a:xfrm>
            <a:off x="6400800" y="1447800"/>
            <a:ext cx="0" cy="449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E4A943BF-B8C9-4E83-A8F1-1F0C27D7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FC70A5-2D24-4D8E-A29D-2077D2C235A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ADB5E40-8DD6-42F1-A63D-84370AF32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altLang="en-US" dirty="0"/>
              <a:t>Integer Division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19C8C5E-C9EE-4B2E-B6D2-361339D76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System.out.print(</a:t>
            </a:r>
            <a:r>
              <a:rPr lang="pt-BR" altLang="en-US" sz="2400" dirty="0">
                <a:latin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Enter two integers: </a:t>
            </a:r>
            <a:r>
              <a:rPr lang="pt-BR" altLang="en-US" sz="2400" dirty="0">
                <a:latin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num1 = in.nextInt();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num2 = in.nextInt();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quotient = num1 / num2;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System.out.println(quotient);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What if num2 is zero?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Run time error!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Class </a:t>
            </a:r>
            <a:r>
              <a:rPr lang="en-US" altLang="en-US" sz="2400" dirty="0" err="1"/>
              <a:t>DivideByZero</a:t>
            </a:r>
            <a:r>
              <a:rPr lang="en-US" altLang="en-US" sz="2400" dirty="0"/>
              <a:t> in Lesson09_Examples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 err="1"/>
              <a:t>java.lang.ArithmeticException</a:t>
            </a:r>
            <a:r>
              <a:rPr lang="en-US" altLang="en-US" sz="2400" dirty="0"/>
              <a:t>: / by zero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dirty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219200"/>
          </a:xfrm>
        </p:spPr>
        <p:txBody>
          <a:bodyPr/>
          <a:lstStyle/>
          <a:p>
            <a:r>
              <a:rPr lang="en-US" altLang="en-US" dirty="0"/>
              <a:t>Summary: The if Statement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1534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(Condition)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StatementBlock (one or more statements)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NextStatement</a:t>
            </a:r>
          </a:p>
        </p:txBody>
      </p:sp>
    </p:spTree>
    <p:extLst>
      <p:ext uri="{BB962C8B-B14F-4D97-AF65-F5344CB8AC3E}">
        <p14:creationId xmlns:p14="http://schemas.microsoft.com/office/powerpoint/2010/main" val="215010643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129B-DFB5-44D4-AABC-CC0A8083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Flowchart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D1F4C-D63E-4734-9DF6-DCDCC276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13F196-D210-4D95-B3F5-678A1E60434C}"/>
              </a:ext>
            </a:extLst>
          </p:cNvPr>
          <p:cNvCxnSpPr/>
          <p:nvPr/>
        </p:nvCxnSpPr>
        <p:spPr bwMode="auto">
          <a:xfrm>
            <a:off x="5029200" y="1219200"/>
            <a:ext cx="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40BCCDD8-96FC-454A-8E2C-A225471FD1AF}"/>
              </a:ext>
            </a:extLst>
          </p:cNvPr>
          <p:cNvSpPr/>
          <p:nvPr/>
        </p:nvSpPr>
        <p:spPr bwMode="auto">
          <a:xfrm>
            <a:off x="3429000" y="1828800"/>
            <a:ext cx="3200391" cy="13716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Condition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4C6130C-1EFB-4EF8-8C87-F87392A6B906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2057400" y="2514600"/>
            <a:ext cx="1337534" cy="685800"/>
          </a:xfrm>
          <a:prstGeom prst="bentConnector3">
            <a:avLst>
              <a:gd name="adj1" fmla="val 998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82C0D-96FE-473B-B3EF-A254A185CDB8}"/>
              </a:ext>
            </a:extLst>
          </p:cNvPr>
          <p:cNvSpPr/>
          <p:nvPr/>
        </p:nvSpPr>
        <p:spPr bwMode="auto">
          <a:xfrm>
            <a:off x="762000" y="3200400"/>
            <a:ext cx="2895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StatementBlock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26B42B-DF0A-46D6-9583-C4BC6A4A3210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>
            <a:off x="5029196" y="3200400"/>
            <a:ext cx="4" cy="2057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A3C833F-A3A1-45DA-A6ED-926396359F88}"/>
              </a:ext>
            </a:extLst>
          </p:cNvPr>
          <p:cNvCxnSpPr>
            <a:cxnSpLocks/>
          </p:cNvCxnSpPr>
          <p:nvPr/>
        </p:nvCxnSpPr>
        <p:spPr bwMode="auto">
          <a:xfrm>
            <a:off x="2057398" y="3810000"/>
            <a:ext cx="2971804" cy="609600"/>
          </a:xfrm>
          <a:prstGeom prst="bentConnector3">
            <a:avLst>
              <a:gd name="adj1" fmla="val 76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E152A35-B9E9-4819-B2E8-E431919373CD}"/>
              </a:ext>
            </a:extLst>
          </p:cNvPr>
          <p:cNvSpPr txBox="1"/>
          <p:nvPr/>
        </p:nvSpPr>
        <p:spPr>
          <a:xfrm>
            <a:off x="2465789" y="213360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529A4C-E6E0-4F20-B2E4-F5C78F0B7C38}"/>
              </a:ext>
            </a:extLst>
          </p:cNvPr>
          <p:cNvSpPr txBox="1"/>
          <p:nvPr/>
        </p:nvSpPr>
        <p:spPr>
          <a:xfrm>
            <a:off x="5257800" y="3409890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false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B8B361-E862-4F25-8112-1982ABEBC532}"/>
              </a:ext>
            </a:extLst>
          </p:cNvPr>
          <p:cNvSpPr/>
          <p:nvPr/>
        </p:nvSpPr>
        <p:spPr bwMode="auto">
          <a:xfrm>
            <a:off x="3581400" y="5257800"/>
            <a:ext cx="2895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Next Statement</a:t>
            </a:r>
          </a:p>
        </p:txBody>
      </p:sp>
    </p:spTree>
    <p:extLst>
      <p:ext uri="{BB962C8B-B14F-4D97-AF65-F5344CB8AC3E}">
        <p14:creationId xmlns:p14="http://schemas.microsoft.com/office/powerpoint/2010/main" val="2482880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dirty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219200"/>
          </a:xfrm>
        </p:spPr>
        <p:txBody>
          <a:bodyPr/>
          <a:lstStyle/>
          <a:p>
            <a:r>
              <a:rPr lang="en-US" altLang="en-US" dirty="0"/>
              <a:t>Summary: The if-else Statement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(Condition)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StatementBlock1 (one or more statements)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StatementBlock2 (one or more statements)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NextStatement</a:t>
            </a:r>
          </a:p>
        </p:txBody>
      </p:sp>
    </p:spTree>
    <p:extLst>
      <p:ext uri="{BB962C8B-B14F-4D97-AF65-F5344CB8AC3E}">
        <p14:creationId xmlns:p14="http://schemas.microsoft.com/office/powerpoint/2010/main" val="294611337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129B-DFB5-44D4-AABC-CC0A8083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Flowchart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D1F4C-D63E-4734-9DF6-DCDCC276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13F196-D210-4D95-B3F5-678A1E60434C}"/>
              </a:ext>
            </a:extLst>
          </p:cNvPr>
          <p:cNvCxnSpPr/>
          <p:nvPr/>
        </p:nvCxnSpPr>
        <p:spPr bwMode="auto">
          <a:xfrm>
            <a:off x="4572000" y="1066800"/>
            <a:ext cx="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40BCCDD8-96FC-454A-8E2C-A225471FD1AF}"/>
              </a:ext>
            </a:extLst>
          </p:cNvPr>
          <p:cNvSpPr/>
          <p:nvPr/>
        </p:nvSpPr>
        <p:spPr bwMode="auto">
          <a:xfrm>
            <a:off x="2971800" y="1676400"/>
            <a:ext cx="3200391" cy="13716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Condition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4C6130C-1EFB-4EF8-8C87-F87392A6B906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600200" y="2362200"/>
            <a:ext cx="1337534" cy="685800"/>
          </a:xfrm>
          <a:prstGeom prst="bentConnector3">
            <a:avLst>
              <a:gd name="adj1" fmla="val 998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26B42B-DF0A-46D6-9583-C4BC6A4A321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4267200"/>
            <a:ext cx="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A3C833F-A3A1-45DA-A6ED-926396359F88}"/>
              </a:ext>
            </a:extLst>
          </p:cNvPr>
          <p:cNvCxnSpPr>
            <a:cxnSpLocks/>
          </p:cNvCxnSpPr>
          <p:nvPr/>
        </p:nvCxnSpPr>
        <p:spPr bwMode="auto">
          <a:xfrm>
            <a:off x="1600196" y="3657600"/>
            <a:ext cx="2971804" cy="609600"/>
          </a:xfrm>
          <a:prstGeom prst="bentConnector3">
            <a:avLst>
              <a:gd name="adj1" fmla="val 76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6A9E1E7-19D6-4AF3-A4ED-079196A4933C}"/>
              </a:ext>
            </a:extLst>
          </p:cNvPr>
          <p:cNvCxnSpPr>
            <a:cxnSpLocks/>
          </p:cNvCxnSpPr>
          <p:nvPr/>
        </p:nvCxnSpPr>
        <p:spPr bwMode="auto">
          <a:xfrm>
            <a:off x="6206259" y="2362200"/>
            <a:ext cx="1451841" cy="6858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E152A35-B9E9-4819-B2E8-E431919373CD}"/>
              </a:ext>
            </a:extLst>
          </p:cNvPr>
          <p:cNvSpPr txBox="1"/>
          <p:nvPr/>
        </p:nvSpPr>
        <p:spPr>
          <a:xfrm>
            <a:off x="2008589" y="198120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529A4C-E6E0-4F20-B2E4-F5C78F0B7C38}"/>
              </a:ext>
            </a:extLst>
          </p:cNvPr>
          <p:cNvSpPr txBox="1"/>
          <p:nvPr/>
        </p:nvSpPr>
        <p:spPr>
          <a:xfrm>
            <a:off x="6504389" y="1981200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false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E90C0D9-359F-4F86-BA6F-92EC7F8B0BD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772151" y="2381249"/>
            <a:ext cx="685799" cy="30861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B793326-E9DA-4995-A9ED-371CCD263CF8}"/>
              </a:ext>
            </a:extLst>
          </p:cNvPr>
          <p:cNvSpPr/>
          <p:nvPr/>
        </p:nvSpPr>
        <p:spPr bwMode="auto">
          <a:xfrm>
            <a:off x="3124200" y="5105400"/>
            <a:ext cx="2895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Next Statement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A3498B-F033-48BC-87D3-9640174D889F}"/>
              </a:ext>
            </a:extLst>
          </p:cNvPr>
          <p:cNvSpPr/>
          <p:nvPr/>
        </p:nvSpPr>
        <p:spPr bwMode="auto">
          <a:xfrm>
            <a:off x="533400" y="3048000"/>
            <a:ext cx="22098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StatementBlock1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365AF8-AC55-42AE-87C3-B2C380B95616}"/>
              </a:ext>
            </a:extLst>
          </p:cNvPr>
          <p:cNvSpPr/>
          <p:nvPr/>
        </p:nvSpPr>
        <p:spPr bwMode="auto">
          <a:xfrm>
            <a:off x="6019800" y="3048000"/>
            <a:ext cx="2895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StatementBlock2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03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dirty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r>
              <a:rPr lang="en-US" altLang="en-US" dirty="0"/>
              <a:t>Summary: Multiple Alternatives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69342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(Cond_1)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Block_1 (one or more statements)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. . 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if (Cond_n)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Block_n (one or more statements)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Block_0 (one or more statements)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NextStatement</a:t>
            </a:r>
          </a:p>
        </p:txBody>
      </p:sp>
    </p:spTree>
    <p:extLst>
      <p:ext uri="{BB962C8B-B14F-4D97-AF65-F5344CB8AC3E}">
        <p14:creationId xmlns:p14="http://schemas.microsoft.com/office/powerpoint/2010/main" val="194852493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129B-DFB5-44D4-AABC-CC0A8083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6" y="76199"/>
            <a:ext cx="8229594" cy="761997"/>
          </a:xfrm>
        </p:spPr>
        <p:txBody>
          <a:bodyPr/>
          <a:lstStyle/>
          <a:p>
            <a:r>
              <a:rPr lang="en-US" dirty="0"/>
              <a:t>Flowchart for </a:t>
            </a:r>
            <a:r>
              <a:rPr lang="en-US" altLang="en-US" dirty="0"/>
              <a:t>Multiple Alternatives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D1F4C-D63E-4734-9DF6-DCDCC276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13F196-D210-4D95-B3F5-678A1E60434C}"/>
              </a:ext>
            </a:extLst>
          </p:cNvPr>
          <p:cNvCxnSpPr>
            <a:cxnSpLocks/>
          </p:cNvCxnSpPr>
          <p:nvPr/>
        </p:nvCxnSpPr>
        <p:spPr bwMode="auto">
          <a:xfrm>
            <a:off x="2895600" y="106680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40BCCDD8-96FC-454A-8E2C-A225471FD1AF}"/>
              </a:ext>
            </a:extLst>
          </p:cNvPr>
          <p:cNvSpPr/>
          <p:nvPr/>
        </p:nvSpPr>
        <p:spPr bwMode="auto">
          <a:xfrm>
            <a:off x="2243869" y="1371600"/>
            <a:ext cx="1337531" cy="43809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Cond_1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26B42B-DF0A-46D6-9583-C4BC6A4A3210}"/>
              </a:ext>
            </a:extLst>
          </p:cNvPr>
          <p:cNvCxnSpPr>
            <a:cxnSpLocks/>
            <a:stCxn id="50" idx="2"/>
          </p:cNvCxnSpPr>
          <p:nvPr/>
        </p:nvCxnSpPr>
        <p:spPr bwMode="auto">
          <a:xfrm>
            <a:off x="2895600" y="4952997"/>
            <a:ext cx="0" cy="9906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6A9E1E7-19D6-4AF3-A4ED-079196A4933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227077" y="2703080"/>
            <a:ext cx="3886202" cy="1680441"/>
          </a:xfrm>
          <a:prstGeom prst="bentConnector3">
            <a:avLst>
              <a:gd name="adj1" fmla="val -6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0529A4C-E6E0-4F20-B2E4-F5C78F0B7C38}"/>
              </a:ext>
            </a:extLst>
          </p:cNvPr>
          <p:cNvSpPr txBox="1"/>
          <p:nvPr/>
        </p:nvSpPr>
        <p:spPr>
          <a:xfrm>
            <a:off x="2286000" y="4295001"/>
            <a:ext cx="47641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false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793326-E9DA-4995-A9ED-371CCD263CF8}"/>
              </a:ext>
            </a:extLst>
          </p:cNvPr>
          <p:cNvSpPr/>
          <p:nvPr/>
        </p:nvSpPr>
        <p:spPr bwMode="auto">
          <a:xfrm>
            <a:off x="1752600" y="5943600"/>
            <a:ext cx="2286000" cy="3047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Next Statement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365AF8-AC55-42AE-87C3-B2C380B95616}"/>
              </a:ext>
            </a:extLst>
          </p:cNvPr>
          <p:cNvSpPr/>
          <p:nvPr/>
        </p:nvSpPr>
        <p:spPr bwMode="auto">
          <a:xfrm>
            <a:off x="4114800" y="1447803"/>
            <a:ext cx="1219200" cy="3047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Block_1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029518-985F-46FC-9808-031FE3D08E9E}"/>
              </a:ext>
            </a:extLst>
          </p:cNvPr>
          <p:cNvCxnSpPr>
            <a:cxnSpLocks/>
          </p:cNvCxnSpPr>
          <p:nvPr/>
        </p:nvCxnSpPr>
        <p:spPr bwMode="auto">
          <a:xfrm>
            <a:off x="3581400" y="1600200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6719EF-16CC-475B-995E-3414CEBDA92A}"/>
              </a:ext>
            </a:extLst>
          </p:cNvPr>
          <p:cNvSpPr txBox="1"/>
          <p:nvPr/>
        </p:nvSpPr>
        <p:spPr>
          <a:xfrm>
            <a:off x="3581400" y="1219200"/>
            <a:ext cx="42511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true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3EFA08-52AE-48DF-87AB-54EAA311C57D}"/>
              </a:ext>
            </a:extLst>
          </p:cNvPr>
          <p:cNvCxnSpPr>
            <a:cxnSpLocks/>
          </p:cNvCxnSpPr>
          <p:nvPr/>
        </p:nvCxnSpPr>
        <p:spPr bwMode="auto">
          <a:xfrm>
            <a:off x="2895600" y="184791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A17F116D-0FDD-4393-B355-FA86ED7FF51D}"/>
              </a:ext>
            </a:extLst>
          </p:cNvPr>
          <p:cNvSpPr/>
          <p:nvPr/>
        </p:nvSpPr>
        <p:spPr bwMode="auto">
          <a:xfrm>
            <a:off x="2209800" y="2152710"/>
            <a:ext cx="1337531" cy="43809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Cond_2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117483-16C5-4549-B690-E590851EA6F8}"/>
              </a:ext>
            </a:extLst>
          </p:cNvPr>
          <p:cNvSpPr/>
          <p:nvPr/>
        </p:nvSpPr>
        <p:spPr bwMode="auto">
          <a:xfrm>
            <a:off x="4080731" y="2228913"/>
            <a:ext cx="1219200" cy="3047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Block_2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E7C762-6119-4180-91E9-C16AA735CD8C}"/>
              </a:ext>
            </a:extLst>
          </p:cNvPr>
          <p:cNvCxnSpPr>
            <a:cxnSpLocks/>
          </p:cNvCxnSpPr>
          <p:nvPr/>
        </p:nvCxnSpPr>
        <p:spPr bwMode="auto">
          <a:xfrm>
            <a:off x="3547331" y="2381310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C0DC179-8A46-49D1-8875-2EDD603A57AD}"/>
              </a:ext>
            </a:extLst>
          </p:cNvPr>
          <p:cNvSpPr txBox="1"/>
          <p:nvPr/>
        </p:nvSpPr>
        <p:spPr>
          <a:xfrm>
            <a:off x="3547331" y="2000310"/>
            <a:ext cx="42511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true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EBBA0C-A465-4955-BF54-7D65E3EA31AC}"/>
              </a:ext>
            </a:extLst>
          </p:cNvPr>
          <p:cNvCxnSpPr>
            <a:cxnSpLocks/>
          </p:cNvCxnSpPr>
          <p:nvPr/>
        </p:nvCxnSpPr>
        <p:spPr bwMode="auto">
          <a:xfrm>
            <a:off x="2861531" y="260991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0EACA046-362D-466F-8628-3B60DFF7DAE6}"/>
              </a:ext>
            </a:extLst>
          </p:cNvPr>
          <p:cNvSpPr/>
          <p:nvPr/>
        </p:nvSpPr>
        <p:spPr bwMode="auto">
          <a:xfrm>
            <a:off x="2209800" y="2914710"/>
            <a:ext cx="1337531" cy="43809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Cond_3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9B832A-52C3-4576-9D07-6A34FA544F81}"/>
              </a:ext>
            </a:extLst>
          </p:cNvPr>
          <p:cNvSpPr/>
          <p:nvPr/>
        </p:nvSpPr>
        <p:spPr bwMode="auto">
          <a:xfrm>
            <a:off x="4080731" y="2990913"/>
            <a:ext cx="1219200" cy="3047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Block_3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2C74AE-0984-410E-9F86-6DF0F5291B2F}"/>
              </a:ext>
            </a:extLst>
          </p:cNvPr>
          <p:cNvCxnSpPr>
            <a:cxnSpLocks/>
          </p:cNvCxnSpPr>
          <p:nvPr/>
        </p:nvCxnSpPr>
        <p:spPr bwMode="auto">
          <a:xfrm>
            <a:off x="3547331" y="3143310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8C0020-77E1-42E0-9C31-06CECE25FB54}"/>
              </a:ext>
            </a:extLst>
          </p:cNvPr>
          <p:cNvSpPr txBox="1"/>
          <p:nvPr/>
        </p:nvSpPr>
        <p:spPr>
          <a:xfrm>
            <a:off x="3547331" y="2762310"/>
            <a:ext cx="42511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true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1DB7FD-9BBB-4C04-A5D9-6708FADAC470}"/>
              </a:ext>
            </a:extLst>
          </p:cNvPr>
          <p:cNvCxnSpPr>
            <a:cxnSpLocks/>
          </p:cNvCxnSpPr>
          <p:nvPr/>
        </p:nvCxnSpPr>
        <p:spPr bwMode="auto">
          <a:xfrm>
            <a:off x="2861531" y="3352800"/>
            <a:ext cx="0" cy="4763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E36ED236-A527-4B1A-B298-AF643F2E0A0D}"/>
              </a:ext>
            </a:extLst>
          </p:cNvPr>
          <p:cNvSpPr/>
          <p:nvPr/>
        </p:nvSpPr>
        <p:spPr bwMode="auto">
          <a:xfrm>
            <a:off x="2209800" y="3829110"/>
            <a:ext cx="1337531" cy="43809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Cond_n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E33CD0-CAE3-4262-BE97-DCD5A5C94D8D}"/>
              </a:ext>
            </a:extLst>
          </p:cNvPr>
          <p:cNvSpPr/>
          <p:nvPr/>
        </p:nvSpPr>
        <p:spPr bwMode="auto">
          <a:xfrm>
            <a:off x="4080731" y="3905313"/>
            <a:ext cx="1219200" cy="3047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Block_n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58DDFD-F7B5-4F21-8D18-184D8B2EC61A}"/>
              </a:ext>
            </a:extLst>
          </p:cNvPr>
          <p:cNvCxnSpPr>
            <a:cxnSpLocks/>
          </p:cNvCxnSpPr>
          <p:nvPr/>
        </p:nvCxnSpPr>
        <p:spPr bwMode="auto">
          <a:xfrm>
            <a:off x="3547331" y="4057710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F973151-A882-4F25-AE5F-D980E6A3DE4C}"/>
              </a:ext>
            </a:extLst>
          </p:cNvPr>
          <p:cNvSpPr txBox="1"/>
          <p:nvPr/>
        </p:nvSpPr>
        <p:spPr>
          <a:xfrm>
            <a:off x="3547331" y="3676710"/>
            <a:ext cx="42511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true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03CA1A-53CB-49A3-A5F6-B746D13E87EF}"/>
              </a:ext>
            </a:extLst>
          </p:cNvPr>
          <p:cNvCxnSpPr>
            <a:cxnSpLocks/>
          </p:cNvCxnSpPr>
          <p:nvPr/>
        </p:nvCxnSpPr>
        <p:spPr bwMode="auto">
          <a:xfrm>
            <a:off x="2895600" y="42672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84E274B-4229-476E-AE60-B493A223818F}"/>
              </a:ext>
            </a:extLst>
          </p:cNvPr>
          <p:cNvSpPr/>
          <p:nvPr/>
        </p:nvSpPr>
        <p:spPr bwMode="auto">
          <a:xfrm>
            <a:off x="2286000" y="4648200"/>
            <a:ext cx="1219200" cy="3047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Block_0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3CC30D-297D-48FD-ABEA-C0B512A1CD3A}"/>
              </a:ext>
            </a:extLst>
          </p:cNvPr>
          <p:cNvCxnSpPr>
            <a:cxnSpLocks/>
          </p:cNvCxnSpPr>
          <p:nvPr/>
        </p:nvCxnSpPr>
        <p:spPr bwMode="auto">
          <a:xfrm flipH="1">
            <a:off x="2895600" y="5486400"/>
            <a:ext cx="411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6E7BA9A-5834-47F2-A3E9-67C6F4E46AE5}"/>
              </a:ext>
            </a:extLst>
          </p:cNvPr>
          <p:cNvSpPr txBox="1"/>
          <p:nvPr/>
        </p:nvSpPr>
        <p:spPr>
          <a:xfrm>
            <a:off x="2266788" y="1828800"/>
            <a:ext cx="47641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false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D6EB0D-02F1-4CC2-8580-9AEC9A21AD80}"/>
              </a:ext>
            </a:extLst>
          </p:cNvPr>
          <p:cNvSpPr txBox="1"/>
          <p:nvPr/>
        </p:nvSpPr>
        <p:spPr>
          <a:xfrm>
            <a:off x="2209800" y="2618601"/>
            <a:ext cx="47641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false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52CFA3-A30F-49FD-96DE-661DE4F89E7A}"/>
              </a:ext>
            </a:extLst>
          </p:cNvPr>
          <p:cNvSpPr txBox="1"/>
          <p:nvPr/>
        </p:nvSpPr>
        <p:spPr>
          <a:xfrm>
            <a:off x="2266788" y="3456801"/>
            <a:ext cx="47641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false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9B185E7-413C-4539-A558-8B30FBD49EF8}"/>
              </a:ext>
            </a:extLst>
          </p:cNvPr>
          <p:cNvCxnSpPr>
            <a:cxnSpLocks/>
          </p:cNvCxnSpPr>
          <p:nvPr/>
        </p:nvCxnSpPr>
        <p:spPr bwMode="auto">
          <a:xfrm>
            <a:off x="2895600" y="3352800"/>
            <a:ext cx="0" cy="29610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BCAD9B3-7CDC-4C84-A9DD-7FA94344C96F}"/>
              </a:ext>
            </a:extLst>
          </p:cNvPr>
          <p:cNvCxnSpPr>
            <a:cxnSpLocks/>
          </p:cNvCxnSpPr>
          <p:nvPr/>
        </p:nvCxnSpPr>
        <p:spPr bwMode="auto">
          <a:xfrm>
            <a:off x="2895600" y="3617892"/>
            <a:ext cx="0" cy="1921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8845DC0-1455-4821-93CF-1040B8F17362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401536" y="3294664"/>
            <a:ext cx="3124201" cy="1259273"/>
          </a:xfrm>
          <a:prstGeom prst="bentConnector3">
            <a:avLst>
              <a:gd name="adj1" fmla="val 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92714E4-DE9F-47F0-9AEC-6F02EF80DE5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610099" y="3848099"/>
            <a:ext cx="2362204" cy="914402"/>
          </a:xfrm>
          <a:prstGeom prst="bentConnector3">
            <a:avLst>
              <a:gd name="adj1" fmla="val 8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E031706-79BB-4A30-91E5-A91088CC658A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724398" y="4648198"/>
            <a:ext cx="1447804" cy="228600"/>
          </a:xfrm>
          <a:prstGeom prst="bentConnector3">
            <a:avLst>
              <a:gd name="adj1" fmla="val -126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60250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Participation Exercise Par09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114800"/>
          </a:xfrm>
        </p:spPr>
        <p:txBody>
          <a:bodyPr/>
          <a:lstStyle/>
          <a:p>
            <a:r>
              <a:rPr lang="en-US" sz="2800" dirty="0"/>
              <a:t>Par09_A: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ans"/>
              </a:rPr>
              <a:t> 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www.codecheck.it/files/20063005221orw2jhwh5guftzajgvctpa6</a:t>
            </a:r>
            <a:endParaRPr lang="en-US" sz="2800" dirty="0"/>
          </a:p>
          <a:p>
            <a:r>
              <a:rPr lang="en-US" sz="2800" dirty="0"/>
              <a:t>Par09_B: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www.codecheck.it/files/2006300527ehq7698f6ojy9htf4deodo5ko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22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92DC-C738-4371-A2A0-38CFB006F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Stay in the Main room</a:t>
            </a:r>
          </a:p>
          <a:p>
            <a:pPr marL="0" indent="0" algn="ctr">
              <a:buNone/>
            </a:pPr>
            <a:r>
              <a:rPr lang="en-US" dirty="0"/>
              <a:t>Par08 Solutions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Breakout Room 1</a:t>
            </a:r>
          </a:p>
          <a:p>
            <a:pPr marL="0" indent="0" algn="ctr">
              <a:buNone/>
            </a:pPr>
            <a:r>
              <a:rPr lang="en-US" dirty="0"/>
              <a:t>Ask SI Leaders any questions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My Office Hours</a:t>
            </a:r>
          </a:p>
          <a:p>
            <a:pPr marL="0" indent="0" algn="ctr">
              <a:buNone/>
            </a:pPr>
            <a:r>
              <a:rPr lang="en-US" dirty="0"/>
              <a:t>8 – 9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99ABF-D344-4F2F-9D89-404C2850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6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E4A943BF-B8C9-4E83-A8F1-1F0C27D7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FC70A5-2D24-4D8E-A29D-2077D2C235A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ADB5E40-8DD6-42F1-A63D-84370AF32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15240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pt-BR" altLang="en-US" dirty="0"/>
              <a:t>The if Statement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19C8C5E-C9EE-4B2E-B6D2-361339D76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61722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quotient;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input num1 and num2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400" dirty="0">
                <a:latin typeface="Courier New" panose="02070309020205020404" pitchFamily="49" charset="0"/>
              </a:rPr>
              <a:t>if (num2 </a:t>
            </a:r>
            <a:r>
              <a:rPr lang="pt-BR" altLang="en-US" sz="2400" b="1" dirty="0">
                <a:latin typeface="Courier New" panose="02070309020205020404" pitchFamily="49" charset="0"/>
              </a:rPr>
              <a:t>!=</a:t>
            </a:r>
            <a:r>
              <a:rPr lang="pt-BR" altLang="en-US" sz="2400" dirty="0">
                <a:latin typeface="Courier New" panose="02070309020205020404" pitchFamily="49" charset="0"/>
              </a:rPr>
              <a:t>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400" dirty="0">
                <a:latin typeface="Courier New" panose="02070309020205020404" pitchFamily="49" charset="0"/>
              </a:rPr>
              <a:t>    quotient = num1 / num2;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2400" dirty="0">
              <a:latin typeface="Courier New" panose="02070309020205020404" pitchFamily="49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pt-BR" altLang="en-US" dirty="0"/>
              <a:t>Do it or skip it</a:t>
            </a:r>
          </a:p>
          <a:p>
            <a:pPr algn="ctr">
              <a:lnSpc>
                <a:spcPct val="80000"/>
              </a:lnSpc>
              <a:buNone/>
            </a:pPr>
            <a:r>
              <a:rPr lang="pt-BR" altLang="en-US" dirty="0"/>
              <a:t>Comparison Operator Not Equal: !=</a:t>
            </a:r>
          </a:p>
          <a:p>
            <a:pPr algn="ctr">
              <a:lnSpc>
                <a:spcPct val="80000"/>
              </a:lnSpc>
              <a:buNone/>
            </a:pPr>
            <a:r>
              <a:rPr lang="pt-BR" altLang="en-US" dirty="0"/>
              <a:t>A pair of parenthesis () is required</a:t>
            </a:r>
          </a:p>
          <a:p>
            <a:pPr algn="ctr">
              <a:lnSpc>
                <a:spcPct val="80000"/>
              </a:lnSpc>
              <a:buNone/>
            </a:pPr>
            <a:r>
              <a:rPr lang="pt-BR" altLang="en-US" dirty="0"/>
              <a:t>for the if condition</a:t>
            </a:r>
          </a:p>
        </p:txBody>
      </p:sp>
    </p:spTree>
    <p:extLst>
      <p:ext uri="{BB962C8B-B14F-4D97-AF65-F5344CB8AC3E}">
        <p14:creationId xmlns:p14="http://schemas.microsoft.com/office/powerpoint/2010/main" val="1216027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E4A943BF-B8C9-4E83-A8F1-1F0C27D7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FC70A5-2D24-4D8E-A29D-2077D2C235A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ADB5E40-8DD6-42F1-A63D-84370AF32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295400"/>
          </a:xfrm>
        </p:spPr>
        <p:txBody>
          <a:bodyPr/>
          <a:lstStyle/>
          <a:p>
            <a:r>
              <a:rPr lang="en-US" altLang="en-US" dirty="0"/>
              <a:t>The if-else Statement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19C8C5E-C9EE-4B2E-B6D2-361339D76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n-US" sz="2400" dirty="0">
                <a:latin typeface="Courier New" panose="02070309020205020404" pitchFamily="49" charset="0"/>
              </a:rPr>
              <a:t>if (num2 </a:t>
            </a:r>
            <a:r>
              <a:rPr lang="pt-BR" altLang="en-US" sz="2400" b="1" dirty="0">
                <a:latin typeface="Courier New" panose="02070309020205020404" pitchFamily="49" charset="0"/>
              </a:rPr>
              <a:t>!=</a:t>
            </a:r>
            <a:r>
              <a:rPr lang="pt-BR" altLang="en-US" sz="2400" dirty="0">
                <a:latin typeface="Courier New" panose="02070309020205020404" pitchFamily="49" charset="0"/>
              </a:rPr>
              <a:t>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400" dirty="0">
                <a:latin typeface="Courier New" panose="02070309020205020404" pitchFamily="49" charset="0"/>
              </a:rPr>
              <a:t>    quotient = num1 / num2;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400" dirty="0"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400" dirty="0">
                <a:latin typeface="Courier New" panose="02070309020205020404" pitchFamily="49" charset="0"/>
              </a:rPr>
              <a:t>    System.out.println("num2 is zero!");</a:t>
            </a:r>
          </a:p>
          <a:p>
            <a:pPr>
              <a:lnSpc>
                <a:spcPct val="80000"/>
              </a:lnSpc>
              <a:buNone/>
            </a:pPr>
            <a:endParaRPr lang="pt-BR" altLang="en-US" sz="2400" dirty="0">
              <a:latin typeface="Courier New" panose="02070309020205020404" pitchFamily="49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pt-BR" altLang="en-US" b="1" dirty="0"/>
              <a:t>else: num2 is zero</a:t>
            </a:r>
          </a:p>
          <a:p>
            <a:pPr algn="ctr">
              <a:lnSpc>
                <a:spcPct val="80000"/>
              </a:lnSpc>
              <a:buNone/>
            </a:pPr>
            <a:r>
              <a:rPr lang="pt-BR" altLang="en-US" b="1" dirty="0"/>
              <a:t>No need to specify the condition for else</a:t>
            </a:r>
          </a:p>
          <a:p>
            <a:pPr>
              <a:lnSpc>
                <a:spcPct val="80000"/>
              </a:lnSpc>
              <a:buNone/>
            </a:pPr>
            <a:endParaRPr lang="pt-BR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92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E4A943BF-B8C9-4E83-A8F1-1F0C27D7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FC70A5-2D24-4D8E-A29D-2077D2C235A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ADB5E40-8DD6-42F1-A63D-84370AF32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371600"/>
          </a:xfrm>
        </p:spPr>
        <p:txBody>
          <a:bodyPr/>
          <a:lstStyle/>
          <a:p>
            <a:r>
              <a:rPr lang="en-US" altLang="en-US" dirty="0"/>
              <a:t>Comparison Operator Equal: ==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19C8C5E-C9EE-4B2E-B6D2-361339D76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267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n-US" sz="2400" dirty="0">
                <a:latin typeface="Courier New" panose="02070309020205020404" pitchFamily="49" charset="0"/>
              </a:rPr>
              <a:t>if (num2 </a:t>
            </a:r>
            <a:r>
              <a:rPr lang="pt-BR" altLang="en-US" sz="2400" b="1" dirty="0">
                <a:latin typeface="Courier New" panose="02070309020205020404" pitchFamily="49" charset="0"/>
              </a:rPr>
              <a:t>==</a:t>
            </a:r>
            <a:r>
              <a:rPr lang="pt-BR" altLang="en-US" sz="2400" dirty="0">
                <a:latin typeface="Courier New" panose="02070309020205020404" pitchFamily="49" charset="0"/>
              </a:rPr>
              <a:t>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400" dirty="0">
                <a:latin typeface="Courier New" panose="02070309020205020404" pitchFamily="49" charset="0"/>
              </a:rPr>
              <a:t>    System.out.println("num2 is zero!");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400" dirty="0"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400" dirty="0">
                <a:latin typeface="Courier New" panose="02070309020205020404" pitchFamily="49" charset="0"/>
              </a:rPr>
              <a:t>    quotient </a:t>
            </a:r>
            <a:r>
              <a:rPr lang="pt-BR" altLang="en-US" sz="2400" b="1" dirty="0">
                <a:latin typeface="Courier New" panose="02070309020205020404" pitchFamily="49" charset="0"/>
              </a:rPr>
              <a:t>=</a:t>
            </a:r>
            <a:r>
              <a:rPr lang="pt-BR" altLang="en-US" sz="2400" dirty="0">
                <a:latin typeface="Courier New" panose="02070309020205020404" pitchFamily="49" charset="0"/>
              </a:rPr>
              <a:t> num1 / num2;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400" dirty="0">
                <a:latin typeface="Courier New" panose="02070309020205020404" pitchFamily="49" charset="0"/>
              </a:rPr>
              <a:t>if (num2 </a:t>
            </a:r>
            <a:r>
              <a:rPr lang="pt-BR" altLang="en-US" sz="2400" b="1" dirty="0">
                <a:latin typeface="Courier New" panose="02070309020205020404" pitchFamily="49" charset="0"/>
              </a:rPr>
              <a:t>!=</a:t>
            </a:r>
            <a:r>
              <a:rPr lang="pt-BR" altLang="en-US" sz="2400" dirty="0">
                <a:latin typeface="Courier New" panose="02070309020205020404" pitchFamily="49" charset="0"/>
              </a:rPr>
              <a:t>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400" dirty="0">
                <a:latin typeface="Courier New" panose="02070309020205020404" pitchFamily="49" charset="0"/>
              </a:rPr>
              <a:t>    quotient = num1 / num2;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400" dirty="0"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2400" dirty="0">
                <a:latin typeface="Courier New" panose="02070309020205020404" pitchFamily="49" charset="0"/>
              </a:rPr>
              <a:t>    System.out.println("num2 is zero!");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BR" altLang="en-US" dirty="0"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8981D5-5832-4EB8-A8F1-02DCE4D04CF6}"/>
                  </a:ext>
                </a:extLst>
              </p14:cNvPr>
              <p14:cNvContentPartPr/>
              <p14:nvPr/>
            </p14:nvContentPartPr>
            <p14:xfrm>
              <a:off x="5836764" y="4656642"/>
              <a:ext cx="360" cy="21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8981D5-5832-4EB8-A8F1-02DCE4D04C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7764" y="4648002"/>
                <a:ext cx="18000" cy="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5314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/>
              <a:t>iClicker 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0"/>
            <a:ext cx="8153400" cy="472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quotient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(num2 == 0)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System.out.println("num2 is zero!");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quotient = num1 / num2;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System.out.println(quotient);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The output is ________ when num2 is 0.</a:t>
            </a:r>
          </a:p>
          <a:p>
            <a:pPr marL="0" indent="0">
              <a:buNone/>
            </a:pPr>
            <a:endParaRPr lang="en-US" sz="1000" dirty="0"/>
          </a:p>
          <a:p>
            <a:pPr marL="514350" indent="-514350"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num2 is zero!</a:t>
            </a:r>
          </a:p>
          <a:p>
            <a:pPr marL="514350" indent="-514350"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num2 is zero!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C. None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1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4BA8-E1D7-FDC4-6E0A-E9D576A88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StatementBlock in Lesson08_Examples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5998C-DE34-7C95-6810-4127625C0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Running it with a Breakpoint at the 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EA014-30ED-538C-D2AA-CFAA54E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495C7-4B6C-4EED-A18F-1E47CCA96E3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920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49321</TotalTime>
  <Words>2624</Words>
  <Application>Microsoft Office PowerPoint</Application>
  <PresentationFormat>On-screen Show (4:3)</PresentationFormat>
  <Paragraphs>613</Paragraphs>
  <Slides>47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Courier New</vt:lpstr>
      <vt:lpstr>sans</vt:lpstr>
      <vt:lpstr>Times New Roman</vt:lpstr>
      <vt:lpstr>Default Design</vt:lpstr>
      <vt:lpstr>SJSU CS 46A Introduction to Programming</vt:lpstr>
      <vt:lpstr>Exam1</vt:lpstr>
      <vt:lpstr>SJSU CS 46A Introduction to Programming</vt:lpstr>
      <vt:lpstr>Integer Division</vt:lpstr>
      <vt:lpstr>The if Statement</vt:lpstr>
      <vt:lpstr>The if-else Statement</vt:lpstr>
      <vt:lpstr>Comparison Operator Equal: ==</vt:lpstr>
      <vt:lpstr>iClicker Question #1</vt:lpstr>
      <vt:lpstr>Class StatementBlock in Lesson08_Examples</vt:lpstr>
      <vt:lpstr>Statement Block</vt:lpstr>
      <vt:lpstr>Syntax vs. Style</vt:lpstr>
      <vt:lpstr>The Statement Block</vt:lpstr>
      <vt:lpstr>Optional: Always Use Braces</vt:lpstr>
      <vt:lpstr>Optional: Always Use Braces</vt:lpstr>
      <vt:lpstr>No Empty if or else Block</vt:lpstr>
      <vt:lpstr>Style</vt:lpstr>
      <vt:lpstr>Comparison Operators</vt:lpstr>
      <vt:lpstr>iClicker Question #2</vt:lpstr>
      <vt:lpstr>Class EmptyStatement</vt:lpstr>
      <vt:lpstr>Empty Statement</vt:lpstr>
      <vt:lpstr>No Semicolon After Condition</vt:lpstr>
      <vt:lpstr>Positive or Negative</vt:lpstr>
      <vt:lpstr>Class PositiveNegativeZero</vt:lpstr>
      <vt:lpstr>Multiple Alternatives</vt:lpstr>
      <vt:lpstr>Be Careful!</vt:lpstr>
      <vt:lpstr>Redundant Statements</vt:lpstr>
      <vt:lpstr>Common Statements</vt:lpstr>
      <vt:lpstr>Logical Operators</vt:lpstr>
      <vt:lpstr>Do Not Have Extra Conditions</vt:lpstr>
      <vt:lpstr>Do Not Use Independent if Statements</vt:lpstr>
      <vt:lpstr>Correct and Efficient</vt:lpstr>
      <vt:lpstr>Class ScoreToGrade</vt:lpstr>
      <vt:lpstr>Even and Odd Numbers</vt:lpstr>
      <vt:lpstr>Local Constants</vt:lpstr>
      <vt:lpstr>Comparing Characters</vt:lpstr>
      <vt:lpstr>iClicker Question #3</vt:lpstr>
      <vt:lpstr>Class CharAndString</vt:lpstr>
      <vt:lpstr>String is a Class!</vt:lpstr>
      <vt:lpstr>Object References</vt:lpstr>
      <vt:lpstr>Summary: The if Statement</vt:lpstr>
      <vt:lpstr>Flowchart for if</vt:lpstr>
      <vt:lpstr>Summary: The if-else Statement</vt:lpstr>
      <vt:lpstr>Flowchart for if-else</vt:lpstr>
      <vt:lpstr>Summary: Multiple Alternatives</vt:lpstr>
      <vt:lpstr>Flowchart for Multiple Alternatives</vt:lpstr>
      <vt:lpstr>Participation Exercise Par09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459</cp:revision>
  <dcterms:created xsi:type="dcterms:W3CDTF">2005-01-15T22:45:09Z</dcterms:created>
  <dcterms:modified xsi:type="dcterms:W3CDTF">2022-09-22T16:52:05Z</dcterms:modified>
</cp:coreProperties>
</file>