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sldIdLst>
    <p:sldId id="344" r:id="rId2"/>
    <p:sldId id="256" r:id="rId3"/>
    <p:sldId id="482" r:id="rId4"/>
    <p:sldId id="502" r:id="rId5"/>
    <p:sldId id="499" r:id="rId6"/>
    <p:sldId id="529" r:id="rId7"/>
    <p:sldId id="504" r:id="rId8"/>
    <p:sldId id="505" r:id="rId9"/>
    <p:sldId id="537" r:id="rId10"/>
    <p:sldId id="279" r:id="rId11"/>
    <p:sldId id="487" r:id="rId12"/>
    <p:sldId id="518" r:id="rId13"/>
    <p:sldId id="524" r:id="rId14"/>
    <p:sldId id="540" r:id="rId15"/>
    <p:sldId id="525" r:id="rId16"/>
    <p:sldId id="526" r:id="rId17"/>
    <p:sldId id="515" r:id="rId18"/>
    <p:sldId id="516" r:id="rId19"/>
    <p:sldId id="257" r:id="rId20"/>
    <p:sldId id="478" r:id="rId21"/>
    <p:sldId id="514" r:id="rId22"/>
    <p:sldId id="490" r:id="rId23"/>
    <p:sldId id="277" r:id="rId24"/>
    <p:sldId id="517" r:id="rId25"/>
    <p:sldId id="519" r:id="rId26"/>
    <p:sldId id="304" r:id="rId27"/>
    <p:sldId id="488" r:id="rId28"/>
    <p:sldId id="534" r:id="rId29"/>
    <p:sldId id="508" r:id="rId30"/>
    <p:sldId id="466" r:id="rId31"/>
    <p:sldId id="493" r:id="rId32"/>
    <p:sldId id="520" r:id="rId33"/>
    <p:sldId id="521" r:id="rId34"/>
    <p:sldId id="496" r:id="rId35"/>
    <p:sldId id="538" r:id="rId36"/>
    <p:sldId id="510" r:id="rId37"/>
    <p:sldId id="511" r:id="rId38"/>
    <p:sldId id="535" r:id="rId39"/>
    <p:sldId id="533" r:id="rId40"/>
    <p:sldId id="536" r:id="rId41"/>
    <p:sldId id="494" r:id="rId42"/>
    <p:sldId id="539" r:id="rId43"/>
    <p:sldId id="375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99CC"/>
    <a:srgbClr val="00FF00"/>
    <a:srgbClr val="00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85050" autoAdjust="0"/>
  </p:normalViewPr>
  <p:slideViewPr>
    <p:cSldViewPr>
      <p:cViewPr varScale="1">
        <p:scale>
          <a:sx n="71" d="100"/>
          <a:sy n="71" d="100"/>
        </p:scale>
        <p:origin x="113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98166E-6CC9-4646-9065-04C867E2B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19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07CC38-457A-4B1B-92F5-4FE487EF210C}" type="slidenum">
              <a:rPr lang="en-US" altLang="en-US" sz="1200" smtClean="0"/>
              <a:pPr/>
              <a:t>2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Ignore section 5.6 </a:t>
            </a:r>
          </a:p>
        </p:txBody>
      </p:sp>
    </p:spTree>
    <p:extLst>
      <p:ext uri="{BB962C8B-B14F-4D97-AF65-F5344CB8AC3E}">
        <p14:creationId xmlns:p14="http://schemas.microsoft.com/office/powerpoint/2010/main" val="1537289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76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7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67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1604FC1-759D-460F-B982-FDF2FC7C99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DE47A3-EB2B-4F9D-B570-957DE803BC37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8A7C345-C3D4-4F30-B5AE-DCA16ECF10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EED950A-DEB2-4E23-8F6F-BA459991C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5176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1604FC1-759D-460F-B982-FDF2FC7C99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DE47A3-EB2B-4F9D-B570-957DE803BC37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8A7C345-C3D4-4F30-B5AE-DCA16ECF10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EED950A-DEB2-4E23-8F6F-BA459991C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966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1604FC1-759D-460F-B982-FDF2FC7C99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DE47A3-EB2B-4F9D-B570-957DE803BC37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8A7C345-C3D4-4F30-B5AE-DCA16ECF10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EED950A-DEB2-4E23-8F6F-BA459991C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8390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1604FC1-759D-460F-B982-FDF2FC7C99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DE47A3-EB2B-4F9D-B570-957DE803BC37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8A7C345-C3D4-4F30-B5AE-DCA16ECF10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EED950A-DEB2-4E23-8F6F-BA459991C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1604FC1-759D-460F-B982-FDF2FC7C99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DE47A3-EB2B-4F9D-B570-957DE803BC37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8A7C345-C3D4-4F30-B5AE-DCA16ECF10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EED950A-DEB2-4E23-8F6F-BA459991C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8775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93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489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53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1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70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91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208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4D14C44-B5A4-46EF-BC15-E8686C743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/>
              <a:t>Independent 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200" dirty="0"/>
              <a:t>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512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Million</a:t>
            </a:r>
          </a:p>
          <a:p>
            <a:r>
              <a:rPr lang="en-US" dirty="0"/>
              <a:t>Trillion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2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Million</a:t>
            </a:r>
          </a:p>
          <a:p>
            <a:r>
              <a:rPr lang="en-US" dirty="0"/>
              <a:t>Trillion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68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CC97F07-1F71-4A59-BA1B-9E55F5DF9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Debugger to trace if possible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28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95C7-4B6C-4EED-A18F-1E47CCA96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5071-0C16-48A4-97F8-B12A515306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B5B7-E87B-4022-A10A-2746F13D1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3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AE2C-524E-437E-BF75-946230CEE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8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3380-9EB5-4641-AAE5-CCB89F51A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BD2B-CD5E-42DF-BC84-551178DDE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FB07-6DF7-4360-AEFE-2AE20197D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36CC-764F-4787-8382-D4175AFBF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2062-D5BA-470F-86BD-27A39B5572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12C9-9DF4-4987-B2B4-7CB48A0A1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811B-8ABE-4E25-96B3-07486AAD7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2AD2EC-FD85-450E-8936-0D3124569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heck.it/files/20070224088nxbxecz2cw5mh9xh1sbfputn" TargetMode="External"/><Relationship Id="rId2" Type="http://schemas.openxmlformats.org/officeDocument/2006/relationships/hyperlink" Target="http://www.codecheck.it/files/2007012340blj7396sym3ed6qtlsmzmqoz1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B0F-DCAA-4819-AA56-16880A2C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E3F4-DB5D-44DA-8D26-A937BE12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133600"/>
            <a:ext cx="69342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come in</a:t>
            </a:r>
          </a:p>
          <a:p>
            <a:r>
              <a:rPr lang="en-US" dirty="0"/>
              <a:t>Open Canvas</a:t>
            </a:r>
          </a:p>
          <a:p>
            <a:r>
              <a:rPr lang="en-US" dirty="0"/>
              <a:t>Download Lesson10_student.zip</a:t>
            </a:r>
          </a:p>
          <a:p>
            <a:r>
              <a:rPr lang="en-US" sz="3200" dirty="0"/>
              <a:t>Join our class on iClicker after started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BB639-7010-47E5-86AF-12C5D32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4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2D1C4F56-F1A2-4CF0-BC87-5017A46C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4CBC7C-11D2-4CDE-8B85-E26F05465B0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dirty="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60E59BA-695B-4CC5-B161-F7C92CC5E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65532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(country.equals("USA"))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if (state.equals("HI"))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shipping = 10.00;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else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shipping = 20.00;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The above is the same as the following: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(country.equals("USA"))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if (state.equals("HI"))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shipping = 10.00;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shipping = 20.00;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0B66EA6F-0970-4045-B54F-02D5EBFDB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14400"/>
          </a:xfrm>
          <a:noFill/>
        </p:spPr>
        <p:txBody>
          <a:bodyPr/>
          <a:lstStyle/>
          <a:p>
            <a:r>
              <a:rPr lang="en-US" altLang="en-US" sz="4000" dirty="0"/>
              <a:t>The Dangling else Problem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2D1C4F56-F1A2-4CF0-BC87-5017A46C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4CBC7C-11D2-4CDE-8B85-E26F05465B0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dirty="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60E59BA-695B-4CC5-B161-F7C92CC5E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848600" cy="43434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double shipping = 5.00;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(country.equals("USA"))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if (state.equals("HI"))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shipping = 10.00;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shipping = 20.00;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System.out.printf("$%.2f\n", shipping);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0B66EA6F-0970-4045-B54F-02D5EBFDB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  <a:noFill/>
        </p:spPr>
        <p:txBody>
          <a:bodyPr/>
          <a:lstStyle/>
          <a:p>
            <a:r>
              <a:rPr lang="en-US" altLang="en-US" sz="4000" dirty="0"/>
              <a:t>Using Braces!</a:t>
            </a:r>
          </a:p>
        </p:txBody>
      </p:sp>
    </p:spTree>
    <p:extLst>
      <p:ext uri="{BB962C8B-B14F-4D97-AF65-F5344CB8AC3E}">
        <p14:creationId xmlns:p14="http://schemas.microsoft.com/office/powerpoint/2010/main" val="205659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2D1C4F56-F1A2-4CF0-BC87-5017A46C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4CBC7C-11D2-4CDE-8B85-E26F05465B0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dirty="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60E59BA-695B-4CC5-B161-F7C92CC5E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990600"/>
            <a:ext cx="6400800" cy="44958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double shipping;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(country.equals("USA"))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if (state.equals("HI"))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shipping = 10.00;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shipping = 5.00;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shipping = 20.00;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0B66EA6F-0970-4045-B54F-02D5EBFDB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762000"/>
          </a:xfrm>
          <a:noFill/>
        </p:spPr>
        <p:txBody>
          <a:bodyPr/>
          <a:lstStyle/>
          <a:p>
            <a:r>
              <a:rPr lang="en-US" altLang="en-US" sz="4000" dirty="0"/>
              <a:t>Different Structure</a:t>
            </a:r>
          </a:p>
        </p:txBody>
      </p:sp>
    </p:spTree>
    <p:extLst>
      <p:ext uri="{BB962C8B-B14F-4D97-AF65-F5344CB8AC3E}">
        <p14:creationId xmlns:p14="http://schemas.microsoft.com/office/powerpoint/2010/main" val="2781164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r>
              <a:rPr lang="en-US" dirty="0"/>
              <a:t>iClicker 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12327"/>
            <a:ext cx="5867400" cy="439595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if (country.equals("USA"))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double shipping1;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if (state.equals("HI"))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shipping1 = 10.00;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shipping1 = 5.00;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else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shipping1 = 20.00;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System.out.printf("$%.2f\n", shipping1);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43327-27A7-4E50-AF77-C46DE229E645}"/>
              </a:ext>
            </a:extLst>
          </p:cNvPr>
          <p:cNvSpPr txBox="1"/>
          <p:nvPr/>
        </p:nvSpPr>
        <p:spPr>
          <a:xfrm>
            <a:off x="5867400" y="1906012"/>
            <a:ext cx="281519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output is ___</a:t>
            </a:r>
          </a:p>
          <a:p>
            <a:r>
              <a:rPr lang="en-US" dirty="0"/>
              <a:t>when the input </a:t>
            </a:r>
          </a:p>
          <a:p>
            <a:r>
              <a:rPr lang="en-US" dirty="0"/>
              <a:t>country is “UK”</a:t>
            </a:r>
          </a:p>
          <a:p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$20.00</a:t>
            </a:r>
          </a:p>
          <a:p>
            <a:pPr marL="457200" indent="-457200">
              <a:buAutoNum type="alphaUcPeriod"/>
            </a:pPr>
            <a:r>
              <a:rPr lang="en-US" dirty="0"/>
              <a:t>$10.00</a:t>
            </a:r>
          </a:p>
          <a:p>
            <a:pPr marL="457200" indent="-457200">
              <a:buAutoNum type="alphaUcPeriod"/>
            </a:pPr>
            <a:r>
              <a:rPr lang="en-US" dirty="0"/>
              <a:t>$5.00</a:t>
            </a:r>
          </a:p>
          <a:p>
            <a:pPr marL="457200" indent="-457200">
              <a:buAutoNum type="alphaUcPeriod"/>
            </a:pPr>
            <a:r>
              <a:rPr lang="en-US" dirty="0"/>
              <a:t>Does not compile</a:t>
            </a:r>
          </a:p>
        </p:txBody>
      </p:sp>
    </p:spTree>
    <p:extLst>
      <p:ext uri="{BB962C8B-B14F-4D97-AF65-F5344CB8AC3E}">
        <p14:creationId xmlns:p14="http://schemas.microsoft.com/office/powerpoint/2010/main" val="3894482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r>
              <a:rPr lang="en-US" dirty="0"/>
              <a:t>Block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12327"/>
            <a:ext cx="5867400" cy="439595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if (country.equals("USA"))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double shipping1;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if (state.equals("HI"))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shipping1 = 10.00;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shipping1 = 5.00;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else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shipping1 = 20.00;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System.out.printf("$%.2f\n", shipping1);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43327-27A7-4E50-AF77-C46DE229E645}"/>
              </a:ext>
            </a:extLst>
          </p:cNvPr>
          <p:cNvSpPr txBox="1"/>
          <p:nvPr/>
        </p:nvSpPr>
        <p:spPr>
          <a:xfrm>
            <a:off x="5867400" y="1906012"/>
            <a:ext cx="28857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output is ___</a:t>
            </a:r>
          </a:p>
          <a:p>
            <a:r>
              <a:rPr lang="en-US" dirty="0"/>
              <a:t>when the input </a:t>
            </a:r>
          </a:p>
          <a:p>
            <a:r>
              <a:rPr lang="en-US" dirty="0"/>
              <a:t>country is “UK”</a:t>
            </a:r>
          </a:p>
          <a:p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$20.00</a:t>
            </a:r>
          </a:p>
          <a:p>
            <a:pPr marL="457200" indent="-457200">
              <a:buAutoNum type="alphaUcPeriod"/>
            </a:pPr>
            <a:r>
              <a:rPr lang="en-US" dirty="0"/>
              <a:t>$10.00</a:t>
            </a:r>
          </a:p>
          <a:p>
            <a:pPr marL="457200" indent="-457200">
              <a:buAutoNum type="alphaUcPeriod"/>
            </a:pPr>
            <a:r>
              <a:rPr lang="en-US" dirty="0"/>
              <a:t>$5.00</a:t>
            </a:r>
          </a:p>
          <a:p>
            <a:pPr marL="457200" indent="-457200">
              <a:buAutoNum type="alphaUcPeriod"/>
            </a:pPr>
            <a:r>
              <a:rPr lang="en-US" b="1" dirty="0"/>
              <a:t>Does not compile</a:t>
            </a:r>
          </a:p>
        </p:txBody>
      </p:sp>
    </p:spTree>
    <p:extLst>
      <p:ext uri="{BB962C8B-B14F-4D97-AF65-F5344CB8AC3E}">
        <p14:creationId xmlns:p14="http://schemas.microsoft.com/office/powerpoint/2010/main" val="484934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5076-1834-417E-83C9-328D10FA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dirty="0"/>
              <a:t>Scope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AF48-D852-49F7-AA6E-041E37712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48200"/>
          </a:xfrm>
        </p:spPr>
        <p:txBody>
          <a:bodyPr/>
          <a:lstStyle/>
          <a:p>
            <a:r>
              <a:rPr lang="en-US" sz="2800" dirty="0"/>
              <a:t>Scope refers the visibility of variables</a:t>
            </a:r>
          </a:p>
          <a:p>
            <a:pPr lvl="1"/>
            <a:r>
              <a:rPr lang="en-US" dirty="0"/>
              <a:t>Which parts of the program can access the variables</a:t>
            </a:r>
          </a:p>
          <a:p>
            <a:r>
              <a:rPr lang="en-US" sz="2800" dirty="0"/>
              <a:t>Instance variables</a:t>
            </a:r>
          </a:p>
          <a:p>
            <a:pPr lvl="1"/>
            <a:r>
              <a:rPr lang="en-US" dirty="0"/>
              <a:t>Accessible from any where inside the class</a:t>
            </a:r>
          </a:p>
          <a:p>
            <a:r>
              <a:rPr lang="en-US" sz="2800" dirty="0"/>
              <a:t>Local variables (including parameters)</a:t>
            </a:r>
          </a:p>
          <a:p>
            <a:pPr lvl="1"/>
            <a:r>
              <a:rPr lang="en-US" dirty="0"/>
              <a:t>Accessible inside the method/constructor after declared</a:t>
            </a:r>
          </a:p>
          <a:p>
            <a:r>
              <a:rPr lang="en-US" sz="2800" dirty="0"/>
              <a:t>Block variables</a:t>
            </a:r>
          </a:p>
          <a:p>
            <a:pPr lvl="1"/>
            <a:r>
              <a:rPr lang="en-US" dirty="0"/>
              <a:t>Accessible only inside the block after declared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D09A9-3232-4F04-BBEA-A774AB36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3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r>
              <a:rPr lang="en-US" dirty="0"/>
              <a:t>Block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43000"/>
            <a:ext cx="7010400" cy="4724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(country.equals("USA"))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double </a:t>
            </a:r>
            <a:r>
              <a:rPr lang="en-US" altLang="en-US" sz="2000" b="1" dirty="0">
                <a:latin typeface="Courier New" panose="02070309020205020404" pitchFamily="49" charset="0"/>
              </a:rPr>
              <a:t>shipping1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if (state.equals("HI"))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</a:t>
            </a:r>
            <a:r>
              <a:rPr lang="en-US" altLang="en-US" sz="2000" b="1" dirty="0">
                <a:latin typeface="Courier New" panose="02070309020205020404" pitchFamily="49" charset="0"/>
              </a:rPr>
              <a:t>shipping1</a:t>
            </a:r>
            <a:r>
              <a:rPr lang="en-US" altLang="en-US" sz="2000" dirty="0">
                <a:latin typeface="Courier New" panose="02070309020205020404" pitchFamily="49" charset="0"/>
              </a:rPr>
              <a:t> = 10.00;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</a:t>
            </a:r>
            <a:r>
              <a:rPr lang="en-US" altLang="en-US" sz="2000" b="1" dirty="0">
                <a:latin typeface="Courier New" panose="02070309020205020404" pitchFamily="49" charset="0"/>
              </a:rPr>
              <a:t>shipping</a:t>
            </a:r>
            <a:r>
              <a:rPr lang="en-US" altLang="en-US" sz="2000" dirty="0">
                <a:latin typeface="Courier New" panose="02070309020205020404" pitchFamily="49" charset="0"/>
              </a:rPr>
              <a:t> = 5.00;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else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i="1" u="sng" dirty="0">
                <a:latin typeface="Courier New" panose="02070309020205020404" pitchFamily="49" charset="0"/>
              </a:rPr>
              <a:t>shipping1</a:t>
            </a:r>
            <a:r>
              <a:rPr lang="en-US" altLang="en-US" sz="2000" dirty="0">
                <a:latin typeface="Courier New" panose="02070309020205020404" pitchFamily="49" charset="0"/>
              </a:rPr>
              <a:t> = 20.00;  // not visible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System.out.printf("$%.2f\n", </a:t>
            </a:r>
            <a:r>
              <a:rPr lang="en-US" altLang="en-US" sz="2000" i="1" u="sng" dirty="0">
                <a:latin typeface="Courier New" panose="02070309020205020404" pitchFamily="49" charset="0"/>
              </a:rPr>
              <a:t>shipping1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not visible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4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556D3B5A-AF81-4F23-974F-F18EA52C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50FCA1-949E-4945-A334-8E161EF35B8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dirty="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9F3B5E0-25AC-4482-8057-2B82EFE38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/>
          <a:lstStyle/>
          <a:p>
            <a:r>
              <a:rPr lang="en-US" altLang="en-US" u="sng" dirty="0"/>
              <a:t>Arithmetic</a:t>
            </a:r>
            <a:r>
              <a:rPr lang="en-US" altLang="en-US" dirty="0"/>
              <a:t> and </a:t>
            </a:r>
            <a:r>
              <a:rPr lang="en-US" altLang="en-US" b="1" dirty="0"/>
              <a:t>Logical</a:t>
            </a:r>
            <a:r>
              <a:rPr lang="en-US" altLang="en-US" dirty="0"/>
              <a:t> Expressions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E32F986-5837-42FD-9ABF-E5BA98CDB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en-US" sz="2800" dirty="0"/>
              <a:t>Value of an </a:t>
            </a:r>
            <a:r>
              <a:rPr lang="en-US" altLang="en-US" sz="2800" u="sng" dirty="0"/>
              <a:t>arithmetic expression</a:t>
            </a:r>
            <a:r>
              <a:rPr lang="en-US" altLang="en-US" sz="2800" dirty="0"/>
              <a:t>: a number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   int num1 = 5, num2 = 7, num3;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   num3 = </a:t>
            </a:r>
            <a:r>
              <a:rPr lang="en-US" altLang="en-US" sz="2800" u="sng" dirty="0">
                <a:latin typeface="Courier New" panose="02070309020205020404" pitchFamily="49" charset="0"/>
              </a:rPr>
              <a:t>num1 * num2</a:t>
            </a:r>
            <a:r>
              <a:rPr lang="en-US" altLang="en-US" sz="2800" dirty="0"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  <a:buNone/>
            </a:pPr>
            <a:r>
              <a:rPr lang="en-US" altLang="en-US" sz="2800" dirty="0"/>
              <a:t>Value of a </a:t>
            </a:r>
            <a:r>
              <a:rPr lang="en-US" altLang="en-US" sz="2800" b="1" dirty="0"/>
              <a:t>logical Expression</a:t>
            </a:r>
            <a:r>
              <a:rPr lang="en-US" altLang="en-US" sz="2800" dirty="0"/>
              <a:t>: true or false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   if (</a:t>
            </a:r>
            <a:r>
              <a:rPr lang="en-US" altLang="en-US" sz="2800" b="1" dirty="0">
                <a:latin typeface="Courier New" panose="02070309020205020404" pitchFamily="49" charset="0"/>
              </a:rPr>
              <a:t>num2 != 0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      num3 = </a:t>
            </a:r>
            <a:r>
              <a:rPr lang="en-US" altLang="en-US" sz="2800" u="sng" dirty="0">
                <a:latin typeface="Courier New" panose="02070309020205020404" pitchFamily="49" charset="0"/>
              </a:rPr>
              <a:t>num1 / num2</a:t>
            </a:r>
            <a:r>
              <a:rPr lang="en-US" altLang="en-US" sz="2800" dirty="0"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77201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556D3B5A-AF81-4F23-974F-F18EA52C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50FCA1-949E-4945-A334-8E161EF35B8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dirty="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9F3B5E0-25AC-4482-8057-2B82EFE38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1219200"/>
          </a:xfrm>
        </p:spPr>
        <p:txBody>
          <a:bodyPr/>
          <a:lstStyle/>
          <a:p>
            <a:r>
              <a:rPr lang="en-US" altLang="en-US" dirty="0"/>
              <a:t>Arithmetic and Logical Expressions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E32F986-5837-42FD-9ABF-E5BA98CDB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96200" cy="4191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num1 + num2 &gt; num3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// arithmetic first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(num1 + num2) &gt; num3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// parenthesis making it clear</a:t>
            </a:r>
          </a:p>
        </p:txBody>
      </p:sp>
    </p:spTree>
    <p:extLst>
      <p:ext uri="{BB962C8B-B14F-4D97-AF65-F5344CB8AC3E}">
        <p14:creationId xmlns:p14="http://schemas.microsoft.com/office/powerpoint/2010/main" val="45976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F6C5C1AF-4E8D-40AB-AA25-5A2F9215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0E8BD5-0081-4B59-8533-C1BDAAE5EC3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dirty="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6DF84B2-52D1-40A8-8341-0450D58F1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r>
              <a:rPr lang="en-US" altLang="en-US" dirty="0"/>
              <a:t>Boolean (Logical) Operators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386F734-1341-44B9-9E0B-16DE1FBB1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0" y="1905000"/>
            <a:ext cx="3276600" cy="3429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altLang="en-US" sz="2800" dirty="0"/>
              <a:t> (and)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altLang="en-US" sz="2800" dirty="0"/>
              <a:t> (or)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en-US" sz="2800" dirty="0"/>
              <a:t>   (not)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EC6BF-E53E-482F-A7C7-2140104CB8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19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505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5.4 Nested Branches</a:t>
            </a:r>
          </a:p>
          <a:p>
            <a:pPr algn="ctr">
              <a:buFontTx/>
              <a:buNone/>
            </a:pPr>
            <a:r>
              <a:rPr lang="en-US" altLang="en-US" dirty="0"/>
              <a:t>5.5 Problem Solving: Flowcharts</a:t>
            </a:r>
          </a:p>
          <a:p>
            <a:pPr algn="ctr">
              <a:buFontTx/>
              <a:buNone/>
            </a:pPr>
            <a:r>
              <a:rPr lang="en-US" altLang="en-US" dirty="0"/>
              <a:t>5.6 Problem Solving: Selecting Test Cases</a:t>
            </a:r>
          </a:p>
          <a:p>
            <a:pPr algn="ctr">
              <a:buFontTx/>
              <a:buNone/>
            </a:pPr>
            <a:r>
              <a:rPr lang="en-US" altLang="en-US" dirty="0"/>
              <a:t>5.7 Boolean Variables and Operators</a:t>
            </a:r>
          </a:p>
          <a:p>
            <a:pPr algn="ctr">
              <a:buFontTx/>
              <a:buNone/>
            </a:pPr>
            <a:r>
              <a:rPr lang="en-US" altLang="en-US" dirty="0"/>
              <a:t>5.8 Application: Input Validation</a:t>
            </a:r>
          </a:p>
        </p:txBody>
      </p:sp>
    </p:spTree>
  </p:cSld>
  <p:clrMapOvr>
    <a:masterClrMapping/>
  </p:clrMapOvr>
  <p:transition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4F93487D-11DE-4FB5-B448-C45072FD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449A47-2FC0-41F1-A3D7-18AAF337200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dirty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0515D98-F7CA-4F96-9526-DA49CB855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altLang="en-US" dirty="0"/>
              <a:t>Truth Table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5ACAB6A-4661-47E0-A033-665D6AF06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457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/>
              <a:t>Cond1     Cond2         Cond1 &amp;&amp; Cond2    !(Cond1 &amp;&amp; Cond2)    !Cond1   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52741642-42C0-495D-8D35-63BAB9960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057400"/>
            <a:ext cx="1219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 dirty="0"/>
              <a:t>T</a:t>
            </a:r>
          </a:p>
          <a:p>
            <a:pPr algn="ctr">
              <a:buFontTx/>
              <a:buNone/>
            </a:pPr>
            <a:r>
              <a:rPr lang="en-US" altLang="en-US" sz="2000" dirty="0"/>
              <a:t>F</a:t>
            </a:r>
          </a:p>
          <a:p>
            <a:pPr algn="ctr">
              <a:buFontTx/>
              <a:buNone/>
            </a:pPr>
            <a:r>
              <a:rPr lang="en-US" altLang="en-US" sz="2000" dirty="0"/>
              <a:t>F</a:t>
            </a:r>
          </a:p>
          <a:p>
            <a:pPr algn="ctr">
              <a:buFontTx/>
              <a:buNone/>
            </a:pPr>
            <a:r>
              <a:rPr lang="en-US" altLang="en-US" sz="2000" dirty="0"/>
              <a:t>F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28BA6F3-8564-46E5-907F-F4B1F3EBB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1752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dirty="0"/>
              <a:t>   T              T </a:t>
            </a:r>
          </a:p>
          <a:p>
            <a:pPr>
              <a:buFontTx/>
              <a:buNone/>
            </a:pPr>
            <a:r>
              <a:rPr lang="en-US" altLang="en-US" sz="2000" dirty="0"/>
              <a:t>   T              F</a:t>
            </a:r>
          </a:p>
          <a:p>
            <a:pPr>
              <a:buFontTx/>
              <a:buNone/>
            </a:pPr>
            <a:r>
              <a:rPr lang="en-US" altLang="en-US" sz="2000" dirty="0"/>
              <a:t>   F              T</a:t>
            </a:r>
          </a:p>
          <a:p>
            <a:pPr>
              <a:buFontTx/>
              <a:buNone/>
            </a:pPr>
            <a:r>
              <a:rPr lang="en-US" altLang="en-US" sz="2000" dirty="0"/>
              <a:t>   F              F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B55BD7EB-1F9B-4343-9FBC-9C7E951DA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057400"/>
            <a:ext cx="1219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 dirty="0"/>
              <a:t>F</a:t>
            </a:r>
          </a:p>
          <a:p>
            <a:pPr algn="ctr">
              <a:buFontTx/>
              <a:buNone/>
            </a:pPr>
            <a:r>
              <a:rPr lang="en-US" altLang="en-US" sz="2000" dirty="0"/>
              <a:t>T</a:t>
            </a:r>
          </a:p>
          <a:p>
            <a:pPr algn="ctr">
              <a:buFontTx/>
              <a:buNone/>
            </a:pPr>
            <a:r>
              <a:rPr lang="en-US" altLang="en-US" sz="2000" dirty="0"/>
              <a:t>T</a:t>
            </a:r>
          </a:p>
          <a:p>
            <a:pPr algn="ctr">
              <a:buFontTx/>
              <a:buNone/>
            </a:pPr>
            <a:r>
              <a:rPr lang="en-US" altLang="en-US" sz="2000" dirty="0"/>
              <a:t>T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800433C-597D-4337-9203-591B83501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057400"/>
            <a:ext cx="1219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 dirty="0"/>
              <a:t>F</a:t>
            </a:r>
          </a:p>
          <a:p>
            <a:pPr algn="ctr">
              <a:buFontTx/>
              <a:buNone/>
            </a:pPr>
            <a:r>
              <a:rPr lang="en-US" altLang="en-US" sz="2000" dirty="0"/>
              <a:t>F</a:t>
            </a:r>
          </a:p>
          <a:p>
            <a:pPr algn="ctr">
              <a:buFontTx/>
              <a:buNone/>
            </a:pPr>
            <a:r>
              <a:rPr lang="en-US" altLang="en-US" sz="2000" dirty="0"/>
              <a:t>T</a:t>
            </a:r>
          </a:p>
          <a:p>
            <a:pPr algn="ctr">
              <a:buFontTx/>
              <a:buNone/>
            </a:pPr>
            <a:r>
              <a:rPr lang="en-US" altLang="en-US" sz="2000" dirty="0"/>
              <a:t>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5" grpId="0"/>
      <p:bldP spid="5126" grpId="0"/>
      <p:bldP spid="51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4F93487D-11DE-4FB5-B448-C45072FD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449A47-2FC0-41F1-A3D7-18AAF337200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dirty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0515D98-F7CA-4F96-9526-DA49CB855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altLang="en-US" dirty="0"/>
              <a:t>Truth Table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5ACAB6A-4661-47E0-A033-665D6AF06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457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/>
              <a:t>Cond1     Cond2         Cond1 || Cond2        !(Cond1 || Cond2)        !Cond2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52741642-42C0-495D-8D35-63BAB9960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057400"/>
            <a:ext cx="1219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 dirty="0"/>
              <a:t>T</a:t>
            </a:r>
          </a:p>
          <a:p>
            <a:pPr algn="ctr">
              <a:buFontTx/>
              <a:buNone/>
            </a:pPr>
            <a:r>
              <a:rPr lang="en-US" altLang="en-US" sz="2000" dirty="0"/>
              <a:t>T</a:t>
            </a:r>
          </a:p>
          <a:p>
            <a:pPr algn="ctr">
              <a:buFontTx/>
              <a:buNone/>
            </a:pPr>
            <a:r>
              <a:rPr lang="en-US" altLang="en-US" sz="2000" dirty="0"/>
              <a:t>T</a:t>
            </a:r>
          </a:p>
          <a:p>
            <a:pPr algn="ctr">
              <a:buFontTx/>
              <a:buNone/>
            </a:pPr>
            <a:r>
              <a:rPr lang="en-US" altLang="en-US" sz="2000" dirty="0"/>
              <a:t>F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28BA6F3-8564-46E5-907F-F4B1F3EBB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1752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dirty="0"/>
              <a:t>   T              T </a:t>
            </a:r>
          </a:p>
          <a:p>
            <a:pPr>
              <a:buFontTx/>
              <a:buNone/>
            </a:pPr>
            <a:r>
              <a:rPr lang="en-US" altLang="en-US" sz="2000" dirty="0"/>
              <a:t>   T              F</a:t>
            </a:r>
          </a:p>
          <a:p>
            <a:pPr>
              <a:buFontTx/>
              <a:buNone/>
            </a:pPr>
            <a:r>
              <a:rPr lang="en-US" altLang="en-US" sz="2000" dirty="0"/>
              <a:t>   F              T</a:t>
            </a:r>
          </a:p>
          <a:p>
            <a:pPr>
              <a:buFontTx/>
              <a:buNone/>
            </a:pPr>
            <a:r>
              <a:rPr lang="en-US" altLang="en-US" sz="2000" dirty="0"/>
              <a:t>   F              F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B55BD7EB-1F9B-4343-9FBC-9C7E951DA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057400"/>
            <a:ext cx="1219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 dirty="0"/>
              <a:t>F</a:t>
            </a:r>
          </a:p>
          <a:p>
            <a:pPr algn="ctr">
              <a:buFontTx/>
              <a:buNone/>
            </a:pPr>
            <a:r>
              <a:rPr lang="en-US" altLang="en-US" sz="2000" dirty="0"/>
              <a:t>F</a:t>
            </a:r>
          </a:p>
          <a:p>
            <a:pPr algn="ctr">
              <a:buFontTx/>
              <a:buNone/>
            </a:pPr>
            <a:r>
              <a:rPr lang="en-US" altLang="en-US" sz="2000" dirty="0"/>
              <a:t>F</a:t>
            </a:r>
          </a:p>
          <a:p>
            <a:pPr algn="ctr">
              <a:buFontTx/>
              <a:buNone/>
            </a:pPr>
            <a:r>
              <a:rPr lang="en-US" altLang="en-US" sz="2000" dirty="0"/>
              <a:t>T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800433C-597D-4337-9203-591B83501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057400"/>
            <a:ext cx="1219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 dirty="0"/>
              <a:t>F</a:t>
            </a:r>
          </a:p>
          <a:p>
            <a:pPr algn="ctr">
              <a:buFontTx/>
              <a:buNone/>
            </a:pPr>
            <a:r>
              <a:rPr lang="en-US" altLang="en-US" sz="2000" dirty="0"/>
              <a:t>T</a:t>
            </a:r>
          </a:p>
          <a:p>
            <a:pPr algn="ctr">
              <a:buFontTx/>
              <a:buNone/>
            </a:pPr>
            <a:r>
              <a:rPr lang="en-US" altLang="en-US" sz="2000" dirty="0"/>
              <a:t>F</a:t>
            </a:r>
          </a:p>
          <a:p>
            <a:pPr algn="ctr">
              <a:buFontTx/>
              <a:buNone/>
            </a:pPr>
            <a:r>
              <a:rPr lang="en-US" altLang="en-US" sz="2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278256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5" grpId="0"/>
      <p:bldP spid="5126" grpId="0"/>
      <p:bldP spid="51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556D3B5A-AF81-4F23-974F-F18EA52C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50FCA1-949E-4945-A334-8E161EF35B8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dirty="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9F3B5E0-25AC-4482-8057-2B82EFE38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altLang="en-US" dirty="0"/>
              <a:t>Operator Precedence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E32F986-5837-42FD-9ABF-E5BA98CDB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6324600" cy="4648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num3 &gt; num2 &amp;&amp; num1 == 2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Comparison first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(num3 &gt; num2) &amp;&amp; (num1 == 2)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better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(x &gt; 20) || (x &lt; 5) &amp;&amp; (y &gt;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&amp;&amp; before ||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(x &gt; 20) || </a:t>
            </a:r>
            <a:r>
              <a:rPr lang="en-US" altLang="en-US" sz="2400" b="1" dirty="0">
                <a:latin typeface="Courier New" panose="02070309020205020404" pitchFamily="49" charset="0"/>
              </a:rPr>
              <a:t>((x &lt; 5) &amp;&amp; (y &gt; 0))</a:t>
            </a:r>
          </a:p>
          <a:p>
            <a:pPr>
              <a:lnSpc>
                <a:spcPct val="80000"/>
              </a:lnSpc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((x &gt; 20) || (x &lt; 5))</a:t>
            </a:r>
            <a:r>
              <a:rPr lang="en-US" altLang="en-US" sz="2400" dirty="0">
                <a:latin typeface="Courier New" panose="02070309020205020404" pitchFamily="49" charset="0"/>
              </a:rPr>
              <a:t> &amp;&amp; (y &gt; 0)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This is different!</a:t>
            </a:r>
          </a:p>
        </p:txBody>
      </p:sp>
    </p:spTree>
    <p:extLst>
      <p:ext uri="{BB962C8B-B14F-4D97-AF65-F5344CB8AC3E}">
        <p14:creationId xmlns:p14="http://schemas.microsoft.com/office/powerpoint/2010/main" val="812915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556D3B5A-AF81-4F23-974F-F18EA52C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50FCA1-949E-4945-A334-8E161EF35B8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dirty="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9F3B5E0-25AC-4482-8057-2B82EFE38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altLang="en-US" dirty="0"/>
              <a:t>Evaluating Logical Expressions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E32F986-5837-42FD-9ABF-E5BA98CDB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7086600" cy="4495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num1 = 5, num2 = 7, num3 = 12;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r>
              <a:rPr lang="en-US" altLang="en-US" sz="2000" u="sng" dirty="0">
                <a:latin typeface="Courier New" panose="02070309020205020404" pitchFamily="49" charset="0"/>
              </a:rPr>
              <a:t>Logical Expression</a:t>
            </a:r>
            <a:r>
              <a:rPr lang="en-US" altLang="en-US" sz="2000" dirty="0">
                <a:latin typeface="Courier New" panose="02070309020205020404" pitchFamily="49" charset="0"/>
              </a:rPr>
              <a:t>                   </a:t>
            </a:r>
            <a:r>
              <a:rPr lang="en-US" altLang="en-US" sz="2000" u="sng" dirty="0">
                <a:latin typeface="Courier New" panose="02070309020205020404" pitchFamily="49" charset="0"/>
              </a:rPr>
              <a:t>Value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(num1 + num2) &gt; num3                     ?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(num3 &gt; num2) &amp;&amp; (num1 % num2 == 2)      ?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(num3 &lt;= num2) || (num1 % num2 != 2)     ?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6484C-1D7C-4874-B092-B65DC51915EF}"/>
              </a:ext>
            </a:extLst>
          </p:cNvPr>
          <p:cNvSpPr txBox="1"/>
          <p:nvPr/>
        </p:nvSpPr>
        <p:spPr>
          <a:xfrm>
            <a:off x="7315200" y="2542163"/>
            <a:ext cx="9541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false</a:t>
            </a:r>
          </a:p>
          <a:p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false</a:t>
            </a:r>
          </a:p>
          <a:p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true</a:t>
            </a:r>
          </a:p>
          <a:p>
            <a:endParaRPr lang="en-US" sz="2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556D3B5A-AF81-4F23-974F-F18EA52C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50FCA1-949E-4945-A334-8E161EF35B8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dirty="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9F3B5E0-25AC-4482-8057-2B82EFE38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altLang="en-US" dirty="0"/>
              <a:t>Boolean Variables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E32F986-5837-42FD-9ABF-E5BA98CDB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772400" cy="4495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num1 = 5, num2 = 7, num3 = 12;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boolean </a:t>
            </a:r>
            <a:r>
              <a:rPr lang="en-US" altLang="en-US" sz="2000" dirty="0" err="1">
                <a:latin typeface="Courier New" panose="02070309020205020404" pitchFamily="49" charset="0"/>
              </a:rPr>
              <a:t>trueFalse</a:t>
            </a:r>
            <a:r>
              <a:rPr lang="en-US" altLang="en-US" sz="2000" dirty="0">
                <a:latin typeface="Courier New" panose="02070309020205020404" pitchFamily="49" charset="0"/>
              </a:rPr>
              <a:t> = (num1 + num2) &gt; num3;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System.out.println(</a:t>
            </a:r>
            <a:r>
              <a:rPr lang="en-US" altLang="en-US" sz="2000" dirty="0" err="1">
                <a:latin typeface="Courier New" panose="02070309020205020404" pitchFamily="49" charset="0"/>
              </a:rPr>
              <a:t>trueFalse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output: false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trueFalse</a:t>
            </a:r>
            <a:r>
              <a:rPr lang="en-US" altLang="en-US" sz="2000" dirty="0">
                <a:latin typeface="Courier New" panose="02070309020205020404" pitchFamily="49" charset="0"/>
              </a:rPr>
              <a:t> = (num3 &gt; num2) &amp;&amp; (num1 % num2 == 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System.out.println(</a:t>
            </a:r>
            <a:r>
              <a:rPr lang="en-US" altLang="en-US" sz="2000" dirty="0" err="1">
                <a:latin typeface="Courier New" panose="02070309020205020404" pitchFamily="49" charset="0"/>
              </a:rPr>
              <a:t>trueFalse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output: false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trueFalse</a:t>
            </a:r>
            <a:r>
              <a:rPr lang="en-US" altLang="en-US" sz="2000" dirty="0">
                <a:latin typeface="Courier New" panose="02070309020205020404" pitchFamily="49" charset="0"/>
              </a:rPr>
              <a:t> = (num3 &lt;= num2) || (num1 % num2 != 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System.out.println(</a:t>
            </a:r>
            <a:r>
              <a:rPr lang="en-US" altLang="en-US" sz="2000" dirty="0" err="1">
                <a:latin typeface="Courier New" panose="02070309020205020404" pitchFamily="49" charset="0"/>
              </a:rPr>
              <a:t>trueFalse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output: true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84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dirty="0"/>
              <a:t>De Morgan’s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71448"/>
            <a:ext cx="8686800" cy="4395952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2400" dirty="0"/>
              <a:t>The following two boolean expressions always generate the same value for any conditions cond1 and cond2.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    !(cond1 &amp;&amp; cond2)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!cond1 || !Cond2</a:t>
            </a:r>
          </a:p>
          <a:p>
            <a:pPr marL="0" indent="0"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The following two boolean expressions always generate the same value for any conditions cond1 and cond2.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    !(cond1 || cond2)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!cond1 &amp;&amp; !Cond2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6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F0748955-547B-4CE0-AFF3-ABC74790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FED802-E7EB-4F55-9D35-2036664A49E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dirty="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CED66FC-1E85-4C59-98B3-646A440A4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609600"/>
          </a:xfrm>
        </p:spPr>
        <p:txBody>
          <a:bodyPr/>
          <a:lstStyle/>
          <a:p>
            <a:r>
              <a:rPr lang="en-US" altLang="en-US" sz="3600" dirty="0"/>
              <a:t>Multiple Conditions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A4ADFAC-F126-42BD-A547-543E91C39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305800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int num1, num2;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// input num1 and num2;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if (num1 &gt; 0 &amp;&amp; num2 &gt; 0)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System.out.println("Both numbers are positive.");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if (num1 &gt; 0 || num2 &gt; 0)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System.out.println("At least one number is positive.");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if (num1 &amp;&amp; num2 == 0)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System.out.println("Both numbers are zero.");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// NO!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if (num1 == 0 &amp;&amp; num2 == 0)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System.out.println("Both numbers are zero.");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// YES!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2D1C4F56-F1A2-4CF0-BC87-5017A46C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4CBC7C-11D2-4CDE-8B85-E26F05465B0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dirty="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60E59BA-695B-4CC5-B161-F7C92CC5E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924800" cy="3886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double shipping = 5.00;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(country.equals("USA"))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if (state.equals("HI") || state.equals("AK"))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shipping = 10.00;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else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shipping = 20.00;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0B66EA6F-0970-4045-B54F-02D5EBFDB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noFill/>
        </p:spPr>
        <p:txBody>
          <a:bodyPr/>
          <a:lstStyle/>
          <a:p>
            <a:r>
              <a:rPr lang="en-US" altLang="en-US" sz="4000" dirty="0"/>
              <a:t>State “HI” or “AK”</a:t>
            </a:r>
          </a:p>
        </p:txBody>
      </p:sp>
    </p:spTree>
    <p:extLst>
      <p:ext uri="{BB962C8B-B14F-4D97-AF65-F5344CB8AC3E}">
        <p14:creationId xmlns:p14="http://schemas.microsoft.com/office/powerpoint/2010/main" val="959925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6BD2-4B2A-4E5E-B9E7-46A26F29D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5.8 Application: Input Validation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0AFA0-FC6E-4A22-AEE4-8098BDD67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16A1C-674C-48DF-8979-3E6244DF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495C7-4B6C-4EED-A18F-1E47CCA96E3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54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1C4D-AA3C-449B-8F8E-AB96BA90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/>
              <a:t>Validating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A502-119A-4B8C-B049-3ECA86079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class TaxCalculator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public static void main(String[] args)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Scanner in = new Scanner(System.in);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System.out.print("Please enter your income: 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double income = in.nextDouble();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System.out.printf("Your income is $%.2f.%n", income);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. .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What if the input is NOT a number?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Run time error: java.util.InputMismatchException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68EB7-9077-4926-836C-36912543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6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dirty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altLang="en-US" dirty="0"/>
              <a:t>Nested Branches: Tax Return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6096000" cy="45720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if (status == SINGLE)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{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   if (income &lt;= SINGLE_LIMIT)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      . . .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   else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      . . .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else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{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   if (income &lt;= MARRIED_LIMIT)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      . . .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   else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      . . .   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None/>
            </a:pPr>
            <a:endParaRPr lang="pt-BR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838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7473-8C99-40FF-B973-BFD0727D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49125"/>
          </a:xfrm>
        </p:spPr>
        <p:txBody>
          <a:bodyPr/>
          <a:lstStyle/>
          <a:p>
            <a:r>
              <a:rPr lang="en-US" dirty="0"/>
              <a:t>Class Scanner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F2DA6-F5E5-4988-937F-976F2E1F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B0EB3F4-ACD6-4203-8104-DF31607BCE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3000" y="914400"/>
            <a:ext cx="7083991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for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</a:p>
          <a:p>
            <a:pPr lvl="1"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ext()</a:t>
            </a:r>
          </a:p>
          <a:p>
            <a:pPr lvl="1">
              <a:spcBef>
                <a:spcPct val="0"/>
              </a:spcBef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nextLine()</a:t>
            </a:r>
          </a:p>
          <a:p>
            <a:pPr lvl="1">
              <a:spcBef>
                <a:spcPct val="0"/>
              </a:spcBef>
            </a:pPr>
            <a:r>
              <a:rPr lang="en-US" altLang="en-US" sz="240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nextInt()</a:t>
            </a:r>
          </a:p>
          <a:p>
            <a:pPr lvl="1">
              <a:spcBef>
                <a:spcPct val="0"/>
              </a:spcBef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nextDouble()</a:t>
            </a:r>
          </a:p>
          <a:p>
            <a:pPr lvl="1">
              <a:spcBef>
                <a:spcPct val="0"/>
              </a:spcBef>
            </a:pPr>
            <a:endParaRPr lang="en-US" altLang="en-US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to check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before reading input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hasNextInt()</a:t>
            </a:r>
          </a:p>
          <a:p>
            <a:pPr lvl="1">
              <a:spcBef>
                <a:spcPct val="0"/>
              </a:spcBef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hasNextDouble()</a:t>
            </a:r>
          </a:p>
          <a:p>
            <a:pPr lvl="1">
              <a:spcBef>
                <a:spcPct val="0"/>
              </a:spcBef>
            </a:pPr>
            <a:r>
              <a:rPr lang="en-US" altLang="en-US" sz="2400" dirty="0"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hasNext()</a:t>
            </a:r>
          </a:p>
          <a:p>
            <a:pPr lvl="1">
              <a:spcBef>
                <a:spcPct val="0"/>
              </a:spcBef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hasNextLine()</a:t>
            </a:r>
          </a:p>
          <a:p>
            <a:pPr lvl="1"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of the four methods returns a boolean value</a:t>
            </a:r>
          </a:p>
          <a:p>
            <a:pPr lvl="1">
              <a:spcBef>
                <a:spcPct val="0"/>
              </a:spcBef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None of the four methods reads the input</a:t>
            </a:r>
          </a:p>
          <a:p>
            <a:pPr>
              <a:spcBef>
                <a:spcPct val="0"/>
              </a:spcBef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03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BE49C00C-0F13-42FF-9EA4-B7B98998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C9ADB0-5438-4732-ADFB-2001F29B4A6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dirty="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2FA0A99-35A4-45AD-A78E-CE6ABCA3F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924800" cy="685800"/>
          </a:xfrm>
        </p:spPr>
        <p:txBody>
          <a:bodyPr/>
          <a:lstStyle/>
          <a:p>
            <a:r>
              <a:rPr lang="en-US" altLang="en-US" sz="3600" dirty="0"/>
              <a:t>Checking Input Before Reading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D2A0FBC-CDB7-42A3-BFBC-A7F396444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7620000" cy="5181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static void main(String[] args)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Scanner in = new Scanner(System.in);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System.out.print("Please enter your income: ");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if (</a:t>
            </a:r>
            <a:r>
              <a:rPr lang="en-US" altLang="en-US" sz="1800" b="1" dirty="0">
                <a:latin typeface="Courier New" panose="02070309020205020404" pitchFamily="49" charset="0"/>
              </a:rPr>
              <a:t>in.hasNextDouble()</a:t>
            </a:r>
            <a:r>
              <a:rPr lang="en-US" altLang="en-US" sz="1800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double income = in.nextDouble();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// processing input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// displaying results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System.out.println("Invalid income.");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5307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BE49C00C-0F13-42FF-9EA4-B7B98998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C9ADB0-5438-4732-ADFB-2001F29B4A6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dirty="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2FA0A99-35A4-45AD-A78E-CE6ABCA3F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85800"/>
          </a:xfrm>
        </p:spPr>
        <p:txBody>
          <a:bodyPr/>
          <a:lstStyle/>
          <a:p>
            <a:r>
              <a:rPr lang="en-US" altLang="en-US" sz="3600" dirty="0"/>
              <a:t>Using a Boolean Variable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D2A0FBC-CDB7-42A3-BFBC-A7F396444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7620000" cy="5181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static void main(String[] args)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Scanner in = new Scanner(System.in);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System.out.print("Please enter your income: 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boolean </a:t>
            </a:r>
            <a:r>
              <a:rPr lang="en-US" altLang="en-US" sz="1800" dirty="0" err="1">
                <a:latin typeface="Courier New" panose="02070309020205020404" pitchFamily="49" charset="0"/>
              </a:rPr>
              <a:t>inputIsValid</a:t>
            </a:r>
            <a:r>
              <a:rPr lang="en-US" altLang="en-US" sz="1800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urier New" panose="02070309020205020404" pitchFamily="49" charset="0"/>
              </a:rPr>
              <a:t>in.hasNextDouble()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if (</a:t>
            </a:r>
            <a:r>
              <a:rPr lang="en-US" altLang="en-US" sz="1800" dirty="0" err="1">
                <a:latin typeface="Courier New" panose="02070309020205020404" pitchFamily="49" charset="0"/>
              </a:rPr>
              <a:t>inputIsValid</a:t>
            </a:r>
            <a:r>
              <a:rPr lang="en-US" altLang="en-US" sz="1800" dirty="0">
                <a:latin typeface="Courier New" panose="02070309020205020404" pitchFamily="49" charset="0"/>
              </a:rPr>
              <a:t> == true)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double income = in.nextDouble();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// processing input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// displaying results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System.out.println("Invalid income.");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0868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BE49C00C-0F13-42FF-9EA4-B7B98998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C9ADB0-5438-4732-ADFB-2001F29B4A6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dirty="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2FA0A99-35A4-45AD-A78E-CE6ABCA3F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85800"/>
          </a:xfrm>
        </p:spPr>
        <p:txBody>
          <a:bodyPr/>
          <a:lstStyle/>
          <a:p>
            <a:r>
              <a:rPr lang="en-US" altLang="en-US" sz="3600" dirty="0"/>
              <a:t>Using a Boolean Variable Without ==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D2A0FBC-CDB7-42A3-BFBC-A7F396444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772400" cy="5181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static void main(String[] args)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Scanner in = new Scanner(System.in);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System.out.print("Please enter your income: 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boolean </a:t>
            </a:r>
            <a:r>
              <a:rPr lang="en-US" altLang="en-US" sz="1800" dirty="0" err="1">
                <a:latin typeface="Courier New" panose="02070309020205020404" pitchFamily="49" charset="0"/>
              </a:rPr>
              <a:t>inputIsValid</a:t>
            </a:r>
            <a:r>
              <a:rPr lang="en-US" altLang="en-US" sz="1800" dirty="0">
                <a:latin typeface="Courier New" panose="02070309020205020404" pitchFamily="49" charset="0"/>
              </a:rPr>
              <a:t> = in.hasNextDouble();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>
                <a:latin typeface="Courier New" panose="02070309020205020404" pitchFamily="49" charset="0"/>
              </a:rPr>
              <a:t>if 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inputIsValid</a:t>
            </a:r>
            <a:r>
              <a:rPr lang="en-US" altLang="en-US" sz="1800" b="1" dirty="0">
                <a:latin typeface="Courier New" panose="02070309020205020404" pitchFamily="49" charset="0"/>
              </a:rPr>
              <a:t>)  </a:t>
            </a:r>
            <a:r>
              <a:rPr lang="en-US" altLang="en-US" sz="1800" dirty="0">
                <a:latin typeface="Courier New" panose="02070309020205020404" pitchFamily="49" charset="0"/>
              </a:rPr>
              <a:t>//same as (</a:t>
            </a:r>
            <a:r>
              <a:rPr lang="en-US" altLang="en-US" sz="1800" dirty="0" err="1">
                <a:latin typeface="Courier New" panose="02070309020205020404" pitchFamily="49" charset="0"/>
              </a:rPr>
              <a:t>inputIsValid</a:t>
            </a:r>
            <a:r>
              <a:rPr lang="en-US" altLang="en-US" sz="1800" dirty="0">
                <a:latin typeface="Courier New" panose="02070309020205020404" pitchFamily="49" charset="0"/>
              </a:rPr>
              <a:t> == true)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double income = in.nextDouble();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// processing input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// displaying results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System.out.println("Invalid income.");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442750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BE49C00C-0F13-42FF-9EA4-B7B98998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C9ADB0-5438-4732-ADFB-2001F29B4A6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dirty="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2FA0A99-35A4-45AD-A78E-CE6ABCA3F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762000"/>
          </a:xfrm>
        </p:spPr>
        <p:txBody>
          <a:bodyPr/>
          <a:lstStyle/>
          <a:p>
            <a:r>
              <a:rPr lang="en-US" altLang="en-US" sz="3600" dirty="0"/>
              <a:t>This Should Be Better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D2A0FBC-CDB7-42A3-BFBC-A7F396444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System.out.print("Please enter your income: 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</a:t>
            </a:r>
            <a:r>
              <a:rPr lang="en-US" altLang="en-US" sz="2400" b="1" dirty="0">
                <a:latin typeface="Courier New" panose="02070309020205020404" pitchFamily="49" charset="0"/>
              </a:rPr>
              <a:t>!in.hasNextDouble()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System.out.println("Invalid income.");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return;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double income = in.nextDouble();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. . .</a:t>
            </a:r>
          </a:p>
          <a:p>
            <a:pPr algn="ctr">
              <a:lnSpc>
                <a:spcPct val="90000"/>
              </a:lnSpc>
              <a:buNone/>
            </a:pPr>
            <a:r>
              <a:rPr lang="en-US" altLang="en-US" sz="2800" b="1" dirty="0"/>
              <a:t>Statement </a:t>
            </a:r>
            <a:r>
              <a:rPr lang="en-US" altLang="en-US" sz="2800" b="1" u="sng" dirty="0"/>
              <a:t>return</a:t>
            </a:r>
            <a:r>
              <a:rPr lang="en-US" altLang="en-US" sz="2800" b="1" dirty="0"/>
              <a:t> in main() method terminates the execution of the program.</a:t>
            </a:r>
          </a:p>
          <a:p>
            <a:pPr algn="ctr">
              <a:lnSpc>
                <a:spcPct val="90000"/>
              </a:lnSpc>
              <a:buNone/>
            </a:pPr>
            <a:r>
              <a:rPr lang="en-US" altLang="en-US" sz="2800" b="1" dirty="0"/>
              <a:t>No need for the else block!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3863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463D-6EF6-4E4E-B6A6-A0483B77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3581400"/>
          </a:xfrm>
        </p:spPr>
        <p:txBody>
          <a:bodyPr/>
          <a:lstStyle/>
          <a:p>
            <a:r>
              <a:rPr lang="en-US" dirty="0"/>
              <a:t>Do Not Use </a:t>
            </a:r>
            <a:r>
              <a:rPr lang="en-US" dirty="0" err="1"/>
              <a:t>System.exit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Use return!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96A99-6EB1-4F51-92EB-FBD12A61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32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BE49C00C-0F13-42FF-9EA4-B7B98998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C9ADB0-5438-4732-ADFB-2001F29B4A6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dirty="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2FA0A99-35A4-45AD-A78E-CE6ABCA3F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467600" cy="838200"/>
          </a:xfrm>
        </p:spPr>
        <p:txBody>
          <a:bodyPr/>
          <a:lstStyle/>
          <a:p>
            <a:r>
              <a:rPr lang="en-US" altLang="en-US" sz="3600" dirty="0"/>
              <a:t>Displaying Invalid Input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D2A0FBC-CDB7-42A3-BFBC-A7F396444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System.out.print("Please enter your income: 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(!in.hasNextDouble())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String input = </a:t>
            </a:r>
            <a:r>
              <a:rPr lang="en-US" altLang="en-US" sz="2000" b="1" dirty="0">
                <a:latin typeface="Courier New" panose="02070309020205020404" pitchFamily="49" charset="0"/>
              </a:rPr>
              <a:t>in.next()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System.out.printf("Invalid income: %</a:t>
            </a:r>
            <a:r>
              <a:rPr lang="en-US" altLang="en-US" sz="2000" dirty="0" err="1">
                <a:latin typeface="Courier New" panose="02070309020205020404" pitchFamily="49" charset="0"/>
              </a:rPr>
              <a:t>s%n</a:t>
            </a:r>
            <a:r>
              <a:rPr lang="en-US" altLang="en-US" sz="2000" dirty="0">
                <a:latin typeface="Courier New" panose="02070309020205020404" pitchFamily="49" charset="0"/>
              </a:rPr>
              <a:t>", input);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System.out.println("Program terminated.");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b="1" dirty="0">
                <a:latin typeface="Courier New" panose="02070309020205020404" pitchFamily="49" charset="0"/>
              </a:rPr>
              <a:t>return;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double income = in.nextDouble();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. . 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371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BE49C00C-0F13-42FF-9EA4-B7B98998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C9ADB0-5438-4732-ADFB-2001F29B4A6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dirty="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2FA0A99-35A4-45AD-A78E-CE6ABCA3F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467600" cy="838200"/>
          </a:xfrm>
        </p:spPr>
        <p:txBody>
          <a:bodyPr/>
          <a:lstStyle/>
          <a:p>
            <a:r>
              <a:rPr lang="en-US" altLang="en-US" sz="3600" dirty="0"/>
              <a:t>Checking Input Range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D2A0FBC-CDB7-42A3-BFBC-A7F396444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System.out.print("Please enter your income: 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(!in.hasNextDouble())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. . 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double income = in.nextDouble();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(income &lt;=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System.out.printf("Invalid Income: %.2f%n",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          income);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System.out.println("Program terminated.");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b="1" dirty="0">
                <a:latin typeface="Courier New" panose="02070309020205020404" pitchFamily="49" charset="0"/>
              </a:rPr>
              <a:t>return;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. . 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08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r>
              <a:rPr lang="en-US" dirty="0"/>
              <a:t>Checking Integer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382000" cy="441959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System.out.print("Enter 1 for single, 2 for married): ");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if (!in.hasNextInt())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String input = in.next();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System.out.println("Invalid status: " + next);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</a:rPr>
              <a:t>return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int status = in.nextInt();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. . 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r>
              <a:rPr lang="en-US" dirty="0"/>
              <a:t>iClicker Question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3820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System.out.print("Enter 1 for single, 2 for married):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// terminate (return) if input not integer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int status = in.nextInt();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if ( </a:t>
            </a:r>
            <a:r>
              <a:rPr lang="en-US" altLang="en-US" sz="1800" b="1" dirty="0">
                <a:latin typeface="Courier New" panose="02070309020205020404" pitchFamily="49" charset="0"/>
              </a:rPr>
              <a:t>condition</a:t>
            </a:r>
            <a:r>
              <a:rPr lang="en-US" altLang="en-US" sz="1800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System.out.println("Invalid status!");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return;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/>
              <a:t>Which is the correct if condition?</a:t>
            </a:r>
          </a:p>
          <a:p>
            <a:pPr marL="0" indent="0">
              <a:buNone/>
            </a:pPr>
            <a:r>
              <a:rPr lang="en-US" sz="2400" dirty="0"/>
              <a:t>	A. status == 1 || status == 2</a:t>
            </a:r>
          </a:p>
          <a:p>
            <a:pPr marL="0" indent="0">
              <a:buNone/>
            </a:pPr>
            <a:r>
              <a:rPr lang="en-US" sz="2400" dirty="0"/>
              <a:t>	B. status != 1 || status != 2</a:t>
            </a:r>
          </a:p>
          <a:p>
            <a:pPr marL="0" indent="0">
              <a:buNone/>
            </a:pPr>
            <a:r>
              <a:rPr lang="en-US" sz="2400" dirty="0"/>
              <a:t>	C. status == 1 &amp;&amp; status == 2</a:t>
            </a:r>
          </a:p>
          <a:p>
            <a:pPr marL="0" indent="0">
              <a:buNone/>
            </a:pPr>
            <a:r>
              <a:rPr lang="en-US" sz="2400" dirty="0"/>
              <a:t>	D. status != 1 &amp;&amp; status !=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7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990600"/>
            <a:ext cx="7007441" cy="54864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if (status == SINGLE)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if (income &lt;= SINGLE_LIMIT)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   tax = income * RATE1;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else if (income &lt;= SINGLE_HIGH_LIMIT)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   tax = income * RATE2;  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else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   tax = income * RATE3;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else if (status == MARRIED)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// if – else if - else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// if – else if – else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8ED7CB-5B1A-44A3-A21F-B5314598E644}"/>
              </a:ext>
            </a:extLst>
          </p:cNvPr>
          <p:cNvSpPr txBox="1"/>
          <p:nvPr/>
        </p:nvSpPr>
        <p:spPr>
          <a:xfrm>
            <a:off x="2590800" y="152400"/>
            <a:ext cx="3989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Three Alternatives</a:t>
            </a:r>
          </a:p>
        </p:txBody>
      </p:sp>
    </p:spTree>
    <p:extLst>
      <p:ext uri="{BB962C8B-B14F-4D97-AF65-F5344CB8AC3E}">
        <p14:creationId xmlns:p14="http://schemas.microsoft.com/office/powerpoint/2010/main" val="9245104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r>
              <a:rPr lang="en-US" dirty="0"/>
              <a:t>Class  TaxCalculator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3820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System.out.print("Enter 1 for single, 2 for married):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// return if input not integer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int status = in.nextInt();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if ( condition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System.out.println("Invalid status!");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return;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/>
              <a:t>Which is the correct if condition?</a:t>
            </a:r>
          </a:p>
          <a:p>
            <a:pPr marL="0" indent="0">
              <a:buNone/>
            </a:pPr>
            <a:r>
              <a:rPr lang="en-US" sz="2400" dirty="0"/>
              <a:t>	A. status == 1 || status == 2</a:t>
            </a:r>
          </a:p>
          <a:p>
            <a:pPr marL="0" indent="0">
              <a:buNone/>
            </a:pPr>
            <a:r>
              <a:rPr lang="en-US" sz="2400" dirty="0"/>
              <a:t>	B. status != 1 || status != 2</a:t>
            </a:r>
          </a:p>
          <a:p>
            <a:pPr marL="0" indent="0">
              <a:buNone/>
            </a:pPr>
            <a:r>
              <a:rPr lang="en-US" sz="2400" dirty="0"/>
              <a:t>	C. status == 1 &amp;&amp; status == 2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D. status != 1 &amp;&amp; status !=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10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Participation Exercise Par10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114800"/>
          </a:xfrm>
        </p:spPr>
        <p:txBody>
          <a:bodyPr/>
          <a:lstStyle/>
          <a:p>
            <a:r>
              <a:rPr lang="en-US" sz="2800" dirty="0"/>
              <a:t>Par10_A: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ans"/>
              </a:rPr>
              <a:t> 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www.codecheck.it/files/2007012340blj7396sym3ed6qtlsmzmqoz1</a:t>
            </a:r>
            <a:endParaRPr lang="en-US" sz="2800" dirty="0"/>
          </a:p>
          <a:p>
            <a:r>
              <a:rPr lang="en-US" sz="2800" dirty="0"/>
              <a:t>Par10_B: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http://www.codecheck.it/files/20070224088nxbxecz2cw5mh9xh1sbfputn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22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E500-7D2A-6B97-8FA1-25F4005F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398E5-C5BA-1D25-2A67-62CAE8B59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752600"/>
            <a:ext cx="6705600" cy="3886200"/>
          </a:xfrm>
        </p:spPr>
        <p:txBody>
          <a:bodyPr/>
          <a:lstStyle/>
          <a:p>
            <a:r>
              <a:rPr lang="en-US" dirty="0" err="1"/>
              <a:t>QuizForExamOne</a:t>
            </a:r>
            <a:endParaRPr lang="en-US" dirty="0"/>
          </a:p>
          <a:p>
            <a:pPr lvl="1"/>
            <a:r>
              <a:rPr lang="en-US" dirty="0"/>
              <a:t>Rules for Exam1</a:t>
            </a:r>
          </a:p>
          <a:p>
            <a:r>
              <a:rPr lang="en-US" dirty="0" err="1"/>
              <a:t>SampleExamOne</a:t>
            </a:r>
            <a:endParaRPr lang="en-US" dirty="0"/>
          </a:p>
          <a:p>
            <a:pPr lvl="1"/>
            <a:r>
              <a:rPr lang="en-US" dirty="0"/>
              <a:t>Solution on Tuesday, 10-04</a:t>
            </a:r>
          </a:p>
          <a:p>
            <a:r>
              <a:rPr lang="en-US" dirty="0"/>
              <a:t>Review for Exam1: Thursday, 09-29</a:t>
            </a:r>
          </a:p>
          <a:p>
            <a:r>
              <a:rPr lang="en-US" dirty="0"/>
              <a:t>Exam1: Thursday, 10-06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91ABC-6419-36DE-E616-842EBA77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605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92DC-C738-4371-A2A0-38CFB006F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029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Stay in the Main room</a:t>
            </a:r>
          </a:p>
          <a:p>
            <a:pPr marL="0" indent="0" algn="ctr">
              <a:buNone/>
            </a:pPr>
            <a:r>
              <a:rPr lang="en-US" dirty="0"/>
              <a:t>Par09 Solutions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Breakout Room 1</a:t>
            </a:r>
          </a:p>
          <a:p>
            <a:pPr marL="0" indent="0" algn="ctr">
              <a:buNone/>
            </a:pPr>
            <a:r>
              <a:rPr lang="en-US"/>
              <a:t>Ask Nik (SI Leader) </a:t>
            </a:r>
            <a:r>
              <a:rPr lang="en-US" dirty="0"/>
              <a:t>any questions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My Office Hours</a:t>
            </a:r>
          </a:p>
          <a:p>
            <a:pPr marL="0" indent="0" algn="ctr">
              <a:buNone/>
            </a:pPr>
            <a:r>
              <a:rPr lang="en-US" dirty="0"/>
              <a:t>8 – 9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99ABF-D344-4F2F-9D89-404C2850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6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914400"/>
            <a:ext cx="6553200" cy="54864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if (status == SINGLE)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{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  if (income &lt;= SINGLE_LIMIT)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     tax = income * RATE1;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  if (. . .)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     tax = . . .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  if (. . .)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     tax = . . .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None/>
            </a:pPr>
            <a:endParaRPr lang="pt-BR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if (status == MARRIED)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{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  // three independent if statements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if (. . .) 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{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  // three if independent statements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}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6D53C68-D11B-436F-9E4F-0DADBB693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914400"/>
          </a:xfrm>
          <a:noFill/>
        </p:spPr>
        <p:txBody>
          <a:bodyPr/>
          <a:lstStyle/>
          <a:p>
            <a:r>
              <a:rPr lang="en-US" altLang="en-US" sz="4000" dirty="0"/>
              <a:t>Independent if Statements: Not Efficient!</a:t>
            </a:r>
          </a:p>
        </p:txBody>
      </p:sp>
    </p:spTree>
    <p:extLst>
      <p:ext uri="{BB962C8B-B14F-4D97-AF65-F5344CB8AC3E}">
        <p14:creationId xmlns:p14="http://schemas.microsoft.com/office/powerpoint/2010/main" val="414698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8FCD-C001-4639-B0BB-BF3BA7D32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TaxReturn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B88D1-7A2C-4F22-9766-8B4DCF7E6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7180A-FD6E-4ED4-8225-5A52A5F9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495C7-4B6C-4EED-A18F-1E47CCA96E3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4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F0E9B8D1-4894-4FFF-8AE0-F5DB2DA1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E7DC79-2AB6-44BD-8703-A0021EA9CFD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dirty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010218D-3833-414B-AC9E-4A72CF046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924800" cy="685800"/>
          </a:xfrm>
        </p:spPr>
        <p:txBody>
          <a:bodyPr/>
          <a:lstStyle/>
          <a:p>
            <a:r>
              <a:rPr lang="en-US" altLang="en-US" dirty="0"/>
              <a:t>Positive, Negative, and Zero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07DD816-1449-4BA4-BDE6-74FCE7786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10600" cy="548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Input two numbers num1 and num2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(num1 &gt;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if (num2 &gt;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System.out.println("positive and positive");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else if (num2 &lt; 0)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System.out.println("positive and negative");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System.out.println("positive and zero");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else if (num1 &lt;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. . 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. . 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4699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dirty="0"/>
              <a:t>iClicker Question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648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input country, and state if needed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double shipping = 5.00;     // default shipping: $5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(country.equals("USA"))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if (state.equals("HI"))  // shipping to HI: $10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shipping = 10.00;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else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shipping = 20.00;        // $20 for other countries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System.out.printf("$%.2f\n", shipping);</a:t>
            </a:r>
          </a:p>
          <a:p>
            <a:pPr marL="0" indent="0">
              <a:spcBef>
                <a:spcPct val="0"/>
              </a:spcBef>
              <a:buNone/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000" dirty="0"/>
              <a:t>The output is _________ when country is “UK”.</a:t>
            </a:r>
          </a:p>
          <a:p>
            <a:pPr marL="514350" indent="-514350">
              <a:buFontTx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$5.00</a:t>
            </a:r>
          </a:p>
          <a:p>
            <a:pPr marL="514350" indent="-514350">
              <a:buFontTx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$10.00</a:t>
            </a:r>
          </a:p>
          <a:p>
            <a:pPr marL="514350" indent="-514350">
              <a:buFontTx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$20.00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1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dirty="0"/>
              <a:t>Class ShippingCharge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648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input country, and state if needed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double shipping = 5.00;     // default shipping: $5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(country.equals("USA"))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if (state.equals("HI"))  // shipping to HI: $10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shipping = 10.00;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else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shipping = 20.00;        // $20 for other countries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System.out.printf("$%.2f\n", shipping);</a:t>
            </a:r>
          </a:p>
          <a:p>
            <a:pPr marL="0" indent="0">
              <a:spcBef>
                <a:spcPct val="0"/>
              </a:spcBef>
              <a:buNone/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000" dirty="0"/>
              <a:t>The output is _________ when country is “UK”.</a:t>
            </a:r>
          </a:p>
          <a:p>
            <a:pPr marL="514350" indent="-514350">
              <a:buFontTx/>
              <a:buAutoNum type="alphaU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$5.00</a:t>
            </a:r>
          </a:p>
          <a:p>
            <a:pPr marL="514350" indent="-514350">
              <a:buFontTx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$10.00</a:t>
            </a:r>
          </a:p>
          <a:p>
            <a:pPr marL="514350" indent="-514350">
              <a:buFontTx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$20.00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316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45332</TotalTime>
  <Words>2688</Words>
  <Application>Microsoft Office PowerPoint</Application>
  <PresentationFormat>On-screen Show (4:3)</PresentationFormat>
  <Paragraphs>618</Paragraphs>
  <Slides>43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Courier New</vt:lpstr>
      <vt:lpstr>sans</vt:lpstr>
      <vt:lpstr>Times New Roman</vt:lpstr>
      <vt:lpstr>Default Design</vt:lpstr>
      <vt:lpstr>SJSU CS 46A Introduction to Programming</vt:lpstr>
      <vt:lpstr>SJSU CS 46A Introduction to Programming</vt:lpstr>
      <vt:lpstr>Nested Branches: Tax Return</vt:lpstr>
      <vt:lpstr>PowerPoint Presentation</vt:lpstr>
      <vt:lpstr>Independent if Statements: Not Efficient!</vt:lpstr>
      <vt:lpstr>Class TaxReturn</vt:lpstr>
      <vt:lpstr>Positive, Negative, and Zero</vt:lpstr>
      <vt:lpstr>iClicker Question #1</vt:lpstr>
      <vt:lpstr>Class ShippingCharge</vt:lpstr>
      <vt:lpstr>The Dangling else Problem</vt:lpstr>
      <vt:lpstr>Using Braces!</vt:lpstr>
      <vt:lpstr>Different Structure</vt:lpstr>
      <vt:lpstr>iClicker Question #2</vt:lpstr>
      <vt:lpstr>Block Scope</vt:lpstr>
      <vt:lpstr>Scope of Variables</vt:lpstr>
      <vt:lpstr>Block Scope</vt:lpstr>
      <vt:lpstr>Arithmetic and Logical Expressions</vt:lpstr>
      <vt:lpstr>Arithmetic and Logical Expressions</vt:lpstr>
      <vt:lpstr>Boolean (Logical) Operators</vt:lpstr>
      <vt:lpstr>Truth Table</vt:lpstr>
      <vt:lpstr>Truth Table</vt:lpstr>
      <vt:lpstr>Operator Precedence</vt:lpstr>
      <vt:lpstr>Evaluating Logical Expressions</vt:lpstr>
      <vt:lpstr>Boolean Variables</vt:lpstr>
      <vt:lpstr>De Morgan’s Law</vt:lpstr>
      <vt:lpstr>Multiple Conditions</vt:lpstr>
      <vt:lpstr>State “HI” or “AK”</vt:lpstr>
      <vt:lpstr>5.8 Application: Input Validation</vt:lpstr>
      <vt:lpstr>Validating User Input</vt:lpstr>
      <vt:lpstr>Class Scanner</vt:lpstr>
      <vt:lpstr>Checking Input Before Reading</vt:lpstr>
      <vt:lpstr>Using a Boolean Variable</vt:lpstr>
      <vt:lpstr>Using a Boolean Variable Without ==</vt:lpstr>
      <vt:lpstr>This Should Be Better</vt:lpstr>
      <vt:lpstr>Do Not Use System.exit()  Use return!</vt:lpstr>
      <vt:lpstr>Displaying Invalid Input</vt:lpstr>
      <vt:lpstr>Checking Input Range</vt:lpstr>
      <vt:lpstr>Checking Integer Input</vt:lpstr>
      <vt:lpstr>iClicker Question #3</vt:lpstr>
      <vt:lpstr>Class  TaxCalculator</vt:lpstr>
      <vt:lpstr>Participation Exercise Par10</vt:lpstr>
      <vt:lpstr>Exam1</vt:lpstr>
      <vt:lpstr>PowerPoint Presentation</vt:lpstr>
    </vt:vector>
  </TitlesOfParts>
  <Company>AVISTA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Programming in C++</dc:title>
  <dc:creator>qyang</dc:creator>
  <cp:lastModifiedBy>Qi Yang</cp:lastModifiedBy>
  <cp:revision>456</cp:revision>
  <dcterms:created xsi:type="dcterms:W3CDTF">2005-01-15T22:45:09Z</dcterms:created>
  <dcterms:modified xsi:type="dcterms:W3CDTF">2022-09-26T17:03:59Z</dcterms:modified>
</cp:coreProperties>
</file>