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sldIdLst>
    <p:sldId id="344" r:id="rId2"/>
    <p:sldId id="256" r:id="rId3"/>
    <p:sldId id="524" r:id="rId4"/>
    <p:sldId id="525" r:id="rId5"/>
    <p:sldId id="547" r:id="rId6"/>
    <p:sldId id="543" r:id="rId7"/>
    <p:sldId id="558" r:id="rId8"/>
    <p:sldId id="526" r:id="rId9"/>
    <p:sldId id="527" r:id="rId10"/>
    <p:sldId id="528" r:id="rId11"/>
    <p:sldId id="529" r:id="rId12"/>
    <p:sldId id="530" r:id="rId13"/>
    <p:sldId id="542" r:id="rId14"/>
    <p:sldId id="541" r:id="rId15"/>
    <p:sldId id="559" r:id="rId16"/>
    <p:sldId id="549" r:id="rId17"/>
    <p:sldId id="481" r:id="rId18"/>
    <p:sldId id="555" r:id="rId19"/>
    <p:sldId id="556" r:id="rId20"/>
    <p:sldId id="506" r:id="rId21"/>
    <p:sldId id="553" r:id="rId22"/>
    <p:sldId id="544" r:id="rId23"/>
    <p:sldId id="551" r:id="rId24"/>
    <p:sldId id="554" r:id="rId25"/>
    <p:sldId id="552" r:id="rId26"/>
    <p:sldId id="557" r:id="rId27"/>
    <p:sldId id="534" r:id="rId28"/>
    <p:sldId id="550" r:id="rId29"/>
    <p:sldId id="562" r:id="rId30"/>
    <p:sldId id="507" r:id="rId31"/>
    <p:sldId id="560" r:id="rId32"/>
    <p:sldId id="494" r:id="rId33"/>
    <p:sldId id="522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99"/>
    <a:srgbClr val="0099CC"/>
    <a:srgbClr val="00FF00"/>
    <a:srgbClr val="00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4" autoAdjust="0"/>
    <p:restoredTop sz="83659" autoAdjust="0"/>
  </p:normalViewPr>
  <p:slideViewPr>
    <p:cSldViewPr>
      <p:cViewPr varScale="1">
        <p:scale>
          <a:sx n="70" d="100"/>
          <a:sy n="70" d="100"/>
        </p:scale>
        <p:origin x="120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98166E-6CC9-4646-9065-04C867E2BB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19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07CC38-457A-4B1B-92F5-4FE487EF210C}" type="slidenum">
              <a:rPr lang="en-US" altLang="en-US" sz="1200" smtClean="0"/>
              <a:pPr/>
              <a:t>2</a:t>
            </a:fld>
            <a:endParaRPr lang="en-US" altLang="en-US" sz="1200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Sections 2.5 – 2.8</a:t>
            </a:r>
          </a:p>
        </p:txBody>
      </p:sp>
    </p:spTree>
    <p:extLst>
      <p:ext uri="{BB962C8B-B14F-4D97-AF65-F5344CB8AC3E}">
        <p14:creationId xmlns:p14="http://schemas.microsoft.com/office/powerpoint/2010/main" val="1537289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Prompt and input before the loop</a:t>
            </a:r>
          </a:p>
          <a:p>
            <a:r>
              <a:rPr lang="en-US" dirty="0"/>
              <a:t>Again inside the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30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Not Required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479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164C283-C9E7-475B-8A65-98EA806A6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use a while loop</a:t>
            </a:r>
          </a:p>
        </p:txBody>
      </p:sp>
    </p:spTree>
    <p:extLst>
      <p:ext uri="{BB962C8B-B14F-4D97-AF65-F5344CB8AC3E}">
        <p14:creationId xmlns:p14="http://schemas.microsoft.com/office/powerpoint/2010/main" val="4090821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031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180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094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339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Million</a:t>
            </a:r>
          </a:p>
          <a:p>
            <a:r>
              <a:rPr lang="en-US" dirty="0"/>
              <a:t>Trillion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75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89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76546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363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4467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353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199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7898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0027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83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806BFF2-1F85-45FC-B3FE-4BC44DACA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loop will work</a:t>
            </a:r>
          </a:p>
          <a:p>
            <a:r>
              <a:rPr lang="en-US" dirty="0"/>
              <a:t>System.out.print("Enter your payment: ");</a:t>
            </a:r>
          </a:p>
          <a:p>
            <a:r>
              <a:rPr lang="en-US" dirty="0"/>
              <a:t>for (payment = 0; !in.hasNextDouble(); payment = -1)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String input = in.next();</a:t>
            </a:r>
          </a:p>
          <a:p>
            <a:r>
              <a:rPr lang="en-US" dirty="0"/>
              <a:t>    System.out.printf("Invalid payment: %</a:t>
            </a:r>
            <a:r>
              <a:rPr lang="en-US" dirty="0" err="1"/>
              <a:t>s.%n</a:t>
            </a:r>
            <a:r>
              <a:rPr lang="en-US" dirty="0"/>
              <a:t>", </a:t>
            </a:r>
          </a:p>
          <a:p>
            <a:r>
              <a:rPr lang="en-US" dirty="0"/>
              <a:t>                      input);</a:t>
            </a:r>
          </a:p>
          <a:p>
            <a:r>
              <a:rPr lang="en-US" dirty="0"/>
              <a:t>    System.out.print("Enter your payment: ");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276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66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9892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295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720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Million</a:t>
            </a:r>
          </a:p>
          <a:p>
            <a:r>
              <a:rPr lang="en-US" dirty="0"/>
              <a:t>Trillion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24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Million</a:t>
            </a:r>
          </a:p>
          <a:p>
            <a:r>
              <a:rPr lang="en-US" dirty="0"/>
              <a:t>Trillion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93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495C7-4B6C-4EED-A18F-1E47CCA96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5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5071-0C16-48A4-97F8-B12A515306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2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B5B7-E87B-4022-A10A-2746F13D16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3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3AE2C-524E-437E-BF75-946230CEE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8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3380-9EB5-4641-AAE5-CCB89F51A7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7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4BD2B-CD5E-42DF-BC84-551178DDE1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1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8FB07-6DF7-4360-AEFE-2AE20197D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F36CC-764F-4787-8382-D4175AFBFD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2062-D5BA-470F-86BD-27A39B5572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412C9-9DF4-4987-B2B4-7CB48A0A1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5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A811B-8ABE-4E25-96B3-07486AAD7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2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12AD2EC-FD85-450E-8936-0D3124569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heck.it/files/2009130438ezhqzmp5p33u8fvgz3sj8j2re" TargetMode="External"/><Relationship Id="rId2" Type="http://schemas.openxmlformats.org/officeDocument/2006/relationships/hyperlink" Target="http://www.codecheck.it/files/2103130530326i9fp2fyxae8kqzz0ao9tch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4B0F-DCAA-4819-AA56-16880A2C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E3F4-DB5D-44DA-8D26-A937BE12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33600"/>
            <a:ext cx="7391400" cy="3962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come in</a:t>
            </a:r>
          </a:p>
          <a:p>
            <a:r>
              <a:rPr lang="en-US" dirty="0"/>
              <a:t>Open Canvas</a:t>
            </a:r>
          </a:p>
          <a:p>
            <a:r>
              <a:rPr lang="en-US" dirty="0"/>
              <a:t>Download Lesson12_student.zip</a:t>
            </a:r>
          </a:p>
          <a:p>
            <a:r>
              <a:rPr lang="en-US" sz="3200" dirty="0"/>
              <a:t>Join our class on iClicker after started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BB639-7010-47E5-86AF-12C5D325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40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dirty="0"/>
              <a:t>iClicker Question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648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static final double MIN_PAYMENT = 0.0;   // inclusive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static final double MAX_PAYMENT = 50.0;  // inclusive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System.out.print("Enter a payment between 0.0 and 50.0: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double payment = in.nextDouble();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while (  ?  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System.out.printf("Invalid </a:t>
            </a:r>
            <a:r>
              <a:rPr lang="pt-BR" altLang="en-US" sz="1800" dirty="0">
                <a:latin typeface="Courier New" panose="02070309020205020404" pitchFamily="49" charset="0"/>
              </a:rPr>
              <a:t>payment</a:t>
            </a:r>
            <a:r>
              <a:rPr lang="en-US" altLang="en-US" sz="1800" dirty="0">
                <a:latin typeface="Courier New" panose="02070309020205020404" pitchFamily="49" charset="0"/>
              </a:rPr>
              <a:t>: %.2f.\n", </a:t>
            </a:r>
            <a:r>
              <a:rPr lang="pt-BR" altLang="en-US" sz="1800" dirty="0">
                <a:latin typeface="Courier New" panose="02070309020205020404" pitchFamily="49" charset="0"/>
              </a:rPr>
              <a:t>payment</a:t>
            </a:r>
            <a:r>
              <a:rPr lang="en-US" altLang="en-US" sz="18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. . .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dirty="0"/>
              <a:t>Which is the correct while loop condition that the input score is </a:t>
            </a:r>
            <a:r>
              <a:rPr lang="en-US" sz="1800" u="sng" dirty="0"/>
              <a:t>out of the range</a:t>
            </a:r>
            <a:r>
              <a:rPr lang="en-US" sz="1800" dirty="0"/>
              <a:t>? </a:t>
            </a:r>
          </a:p>
          <a:p>
            <a:pPr marL="514350" indent="-514350">
              <a:buFontTx/>
              <a:buAutoNum type="alphaUcPeriod"/>
            </a:pP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pt-BR" altLang="en-US" sz="1800" dirty="0">
                <a:latin typeface="Courier New" panose="02070309020205020404" pitchFamily="49" charset="0"/>
              </a:rPr>
              <a:t>payment</a:t>
            </a:r>
            <a:r>
              <a:rPr lang="en-US" altLang="en-US" sz="1800" dirty="0">
                <a:latin typeface="Courier New" panose="02070309020205020404" pitchFamily="49" charset="0"/>
              </a:rPr>
              <a:t> &lt; MIN_PAYMENT &amp;&amp; payment &gt; MAX_PAYMENT)</a:t>
            </a:r>
          </a:p>
          <a:p>
            <a:pPr marL="514350" indent="-514350">
              <a:buFontTx/>
              <a:buAutoNum type="alphaUcPeriod"/>
            </a:pPr>
            <a:r>
              <a:rPr lang="en-US" altLang="en-US" sz="1800" dirty="0">
                <a:latin typeface="Courier New" panose="02070309020205020404" pitchFamily="49" charset="0"/>
              </a:rPr>
              <a:t>(payment &lt; MIN_PAYMENT || payment &gt; MAX_PAYMENT)</a:t>
            </a:r>
          </a:p>
          <a:p>
            <a:pPr marL="514350" indent="-514350">
              <a:buFontTx/>
              <a:buAutoNum type="alphaUcPeriod"/>
            </a:pPr>
            <a:r>
              <a:rPr lang="en-US" altLang="en-US" sz="1800" dirty="0">
                <a:latin typeface="Courier New" panose="02070309020205020404" pitchFamily="49" charset="0"/>
              </a:rPr>
              <a:t>(payment &gt;= MIN_PAYMENT &amp;&amp; payment &lt;= MAX_PAYMENT)</a:t>
            </a:r>
          </a:p>
          <a:p>
            <a:pPr marL="514350" indent="-514350">
              <a:buFontTx/>
              <a:buAutoNum type="alphaUcPeriod"/>
            </a:pPr>
            <a:r>
              <a:rPr lang="en-US" altLang="en-US" sz="1800" dirty="0">
                <a:latin typeface="Courier New" panose="02070309020205020404" pitchFamily="49" charset="0"/>
              </a:rPr>
              <a:t>(payment &gt;= MIN_PAYMENT || payment &lt;= MAX_PAYMENT)</a:t>
            </a:r>
          </a:p>
          <a:p>
            <a:pPr marL="514350" indent="-514350">
              <a:buFontTx/>
              <a:buAutoNum type="alphaUcPeriod"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dirty="0"/>
              <a:t>Checking the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80010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static final int MIN_PAYMENT = 0.0;  // inclusive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static final int MAX_PAYMENT = 50.0; // inclusive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Tx/>
              <a:buAutoNum type="alphaUcPeriod"/>
            </a:pPr>
            <a:r>
              <a:rPr lang="en-US" altLang="en-US" sz="1800" dirty="0">
                <a:latin typeface="Courier New" panose="02070309020205020404" pitchFamily="49" charset="0"/>
              </a:rPr>
              <a:t>(payment &lt; MIN_PAYMENT &amp;&amp; payment &gt; MAX_PAYMENT)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latin typeface="Courier New" panose="02070309020205020404" pitchFamily="49" charset="0"/>
              </a:rPr>
              <a:t>Always false</a:t>
            </a:r>
          </a:p>
          <a:p>
            <a:pPr marL="514350" indent="-514350">
              <a:buFont typeface="+mj-lt"/>
              <a:buAutoNum type="alphaUcPeriod" startAt="2"/>
            </a:pPr>
            <a:r>
              <a:rPr lang="en-US" altLang="en-US" sz="1800" dirty="0">
                <a:latin typeface="Courier New" panose="02070309020205020404" pitchFamily="49" charset="0"/>
              </a:rPr>
              <a:t>(payment &lt; MIN_PAYMENT || payment &gt; MAX_PAYMENT)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latin typeface="Courier New" panose="02070309020205020404" pitchFamily="49" charset="0"/>
              </a:rPr>
              <a:t>Out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of the range</a:t>
            </a:r>
          </a:p>
          <a:p>
            <a:pPr marL="514350" indent="-514350">
              <a:buFont typeface="+mj-lt"/>
              <a:buAutoNum type="alphaUcPeriod" startAt="3"/>
            </a:pPr>
            <a:r>
              <a:rPr lang="en-US" altLang="en-US" sz="1800" dirty="0">
                <a:latin typeface="Courier New" panose="02070309020205020404" pitchFamily="49" charset="0"/>
              </a:rPr>
              <a:t>(payment &gt;= MIN_PAYMENT &amp;&amp; payment &lt;= MAX_PAYMENT)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latin typeface="Courier New" panose="02070309020205020404" pitchFamily="49" charset="0"/>
              </a:rPr>
              <a:t>In the range</a:t>
            </a:r>
          </a:p>
          <a:p>
            <a:pPr>
              <a:buFont typeface="+mj-lt"/>
              <a:buAutoNum type="alphaUcPeriod" startAt="4"/>
            </a:pPr>
            <a:r>
              <a:rPr lang="en-US" altLang="en-US" sz="1800" dirty="0">
                <a:latin typeface="Courier New" panose="02070309020205020404" pitchFamily="49" charset="0"/>
              </a:rPr>
              <a:t>(payment &gt;= MIN_PAYMENT || payment &lt;= MAX_PAYMENT)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latin typeface="Courier New" panose="02070309020205020404" pitchFamily="49" charset="0"/>
              </a:rPr>
              <a:t>Always true</a:t>
            </a:r>
          </a:p>
          <a:p>
            <a:pPr marL="514350" indent="-514350">
              <a:buFontTx/>
              <a:buAutoNum type="alphaUcPeriod"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13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dirty="0" err="1"/>
              <a:t>CheckingRangeWhileLoop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4191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System.out.print("Enter a payment between 0 and 50: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double payment = in.nextDouble();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while (</a:t>
            </a:r>
            <a:r>
              <a:rPr lang="en-US" altLang="en-US" sz="1800" b="1" dirty="0">
                <a:latin typeface="Courier New" panose="02070309020205020404" pitchFamily="49" charset="0"/>
              </a:rPr>
              <a:t>payment &lt; MIN_PAYMENT || payment &gt; MAX_PAYMENT</a:t>
            </a:r>
            <a:r>
              <a:rPr lang="en-US" altLang="en-US" sz="1800" dirty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System.out.printf("Invalid payment: %.2f.\n", payment);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System.out.print("Enter a payment between 0 and 50: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payment = in.nextDouble();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System.out.printf("The input payment: %.2f.\n", payment);</a:t>
            </a:r>
          </a:p>
          <a:p>
            <a:pPr>
              <a:lnSpc>
                <a:spcPct val="80000"/>
              </a:lnSpc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algn="ctr">
              <a:lnSpc>
                <a:spcPct val="80000"/>
              </a:lnSpc>
              <a:buNone/>
            </a:pPr>
            <a:r>
              <a:rPr lang="en-US" altLang="en-US" b="1" u="sng" dirty="0"/>
              <a:t>Do You want to Use a For Loop?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6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688C-717F-4A6B-9022-65C5E4470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/>
              <a:t>Can We Check Both Data Type and Range Using One Loop?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FE522-F4A3-45F9-A2FE-D109F12B0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971800"/>
            <a:ext cx="6400800" cy="2286000"/>
          </a:xfrm>
        </p:spPr>
        <p:txBody>
          <a:bodyPr/>
          <a:lstStyle/>
          <a:p>
            <a:r>
              <a:rPr lang="en-US" altLang="en-US" dirty="0"/>
              <a:t>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D46E3-35C2-4F43-8160-ED571C16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495C7-4B6C-4EED-A18F-1E47CCA96E3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dirty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915400" cy="6248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boolean </a:t>
            </a:r>
            <a:r>
              <a:rPr lang="en-US" altLang="en-US" sz="1800" dirty="0" err="1">
                <a:latin typeface="Courier New" panose="02070309020205020404" pitchFamily="49" charset="0"/>
              </a:rPr>
              <a:t>inputIsValid</a:t>
            </a:r>
            <a:r>
              <a:rPr lang="en-US" altLang="en-US" sz="1800" dirty="0">
                <a:latin typeface="Courier New" panose="02070309020205020404" pitchFamily="49" charset="0"/>
              </a:rPr>
              <a:t> = false;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while (!</a:t>
            </a:r>
            <a:r>
              <a:rPr lang="en-US" altLang="en-US" sz="1800" dirty="0" err="1">
                <a:latin typeface="Courier New" panose="02070309020205020404" pitchFamily="49" charset="0"/>
              </a:rPr>
              <a:t>inputIsValid</a:t>
            </a:r>
            <a:r>
              <a:rPr lang="en-US" altLang="en-US" sz="1800" dirty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System.out.print("Enter a payment between 0 and 50: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if (in.hasNextDouble())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{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payment = in.nextDouble();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if (payment &lt; MIN_PAYMENT || payment &gt; MAX_PAYMENT)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  System.out.printf("Out of range: %.2f.%n", payment);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inputIsValid</a:t>
            </a:r>
            <a:r>
              <a:rPr lang="en-US" altLang="en-US" sz="1800" dirty="0">
                <a:latin typeface="Courier New" panose="02070309020205020404" pitchFamily="49" charset="0"/>
              </a:rPr>
              <a:t> = true;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String input = in.next();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System.out.printf("Invalid input: %</a:t>
            </a:r>
            <a:r>
              <a:rPr lang="en-US" altLang="en-US" sz="1800" dirty="0" err="1">
                <a:latin typeface="Courier New" panose="02070309020205020404" pitchFamily="49" charset="0"/>
              </a:rPr>
              <a:t>s.%n</a:t>
            </a:r>
            <a:r>
              <a:rPr lang="en-US" altLang="en-US" sz="1800" dirty="0">
                <a:latin typeface="Courier New" panose="02070309020205020404" pitchFamily="49" charset="0"/>
              </a:rPr>
              <a:t>", input);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System.out.printf("The input payment: $%.2f.\n", payment);</a:t>
            </a:r>
          </a:p>
        </p:txBody>
      </p:sp>
    </p:spTree>
    <p:extLst>
      <p:ext uri="{BB962C8B-B14F-4D97-AF65-F5344CB8AC3E}">
        <p14:creationId xmlns:p14="http://schemas.microsoft.com/office/powerpoint/2010/main" val="197022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D4FF-D47A-4091-8547-B2932989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A30AC-003D-43BD-ADC7-C4E9B2FC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943100"/>
            <a:ext cx="6477000" cy="4076700"/>
          </a:xfrm>
        </p:spPr>
        <p:txBody>
          <a:bodyPr/>
          <a:lstStyle/>
          <a:p>
            <a:r>
              <a:rPr lang="en-US" dirty="0"/>
              <a:t>Checking the data type</a:t>
            </a:r>
          </a:p>
          <a:p>
            <a:r>
              <a:rPr lang="en-US" dirty="0"/>
              <a:t>Checking the range</a:t>
            </a:r>
          </a:p>
          <a:p>
            <a:r>
              <a:rPr lang="en-US" dirty="0"/>
              <a:t>Using while loop</a:t>
            </a:r>
          </a:p>
          <a:p>
            <a:endParaRPr lang="en-US" dirty="0"/>
          </a:p>
          <a:p>
            <a:r>
              <a:rPr lang="en-US" dirty="0"/>
              <a:t>Validating one input value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B370B-F9DE-49C2-9663-53B2624C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371600"/>
          </a:xfrm>
        </p:spPr>
        <p:txBody>
          <a:bodyPr/>
          <a:lstStyle/>
          <a:p>
            <a:r>
              <a:rPr lang="en-US" altLang="en-US" dirty="0"/>
              <a:t>Reading Multiple Values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239000" cy="3962400"/>
          </a:xfrm>
        </p:spPr>
        <p:txBody>
          <a:bodyPr/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altLang="en-US" dirty="0"/>
              <a:t>Assuming correct input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altLang="en-US" dirty="0"/>
              <a:t>How to end the input process?</a:t>
            </a:r>
          </a:p>
          <a:p>
            <a:pPr marL="0" indent="0" algn="ctr">
              <a:lnSpc>
                <a:spcPct val="80000"/>
              </a:lnSpc>
              <a:buNone/>
            </a:pPr>
            <a:endParaRPr lang="en-US" altLang="en-US" dirty="0"/>
          </a:p>
          <a:p>
            <a:pPr marL="0" indent="0" algn="ctr">
              <a:lnSpc>
                <a:spcPct val="80000"/>
              </a:lnSpc>
              <a:buNone/>
            </a:pPr>
            <a:r>
              <a:rPr lang="en-US" altLang="en-US" dirty="0"/>
              <a:t>Sentinel Values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altLang="en-US" dirty="0"/>
              <a:t>Special Input Values</a:t>
            </a:r>
          </a:p>
        </p:txBody>
      </p:sp>
    </p:spTree>
    <p:extLst>
      <p:ext uri="{BB962C8B-B14F-4D97-AF65-F5344CB8AC3E}">
        <p14:creationId xmlns:p14="http://schemas.microsoft.com/office/powerpoint/2010/main" val="1575705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010400" cy="44196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3600" dirty="0"/>
              <a:t>Computing the average of exam1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/>
              <a:t>Sample input</a:t>
            </a:r>
          </a:p>
          <a:p>
            <a:pPr marL="514350" indent="-514350">
              <a:lnSpc>
                <a:spcPct val="80000"/>
              </a:lnSpc>
              <a:buFontTx/>
              <a:buAutoNum type="arabicPlain" startAt="40"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45  0  35  49  50  -1</a:t>
            </a:r>
          </a:p>
          <a:p>
            <a:pPr marL="514350" indent="-514350">
              <a:lnSpc>
                <a:spcPct val="80000"/>
              </a:lnSpc>
              <a:buFontTx/>
              <a:buAutoNum type="arabicPlain" startAt="40"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/>
              <a:t>Scores are between 0 and 50, inclusive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Input ends with -1: out of range</a:t>
            </a:r>
          </a:p>
          <a:p>
            <a:pPr>
              <a:lnSpc>
                <a:spcPct val="80000"/>
              </a:lnSpc>
            </a:pPr>
            <a:r>
              <a:rPr lang="en-US" altLang="en-US" sz="2800" b="1" dirty="0"/>
              <a:t>Sentinel value</a:t>
            </a:r>
            <a:r>
              <a:rPr lang="en-US" altLang="en-US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97822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altLang="en-US" dirty="0"/>
              <a:t>Pseudocode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010400" cy="44196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2400" dirty="0"/>
              <a:t>Computing the average of exam1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Sample input</a:t>
            </a:r>
          </a:p>
          <a:p>
            <a:pPr marL="514350" indent="-514350">
              <a:lnSpc>
                <a:spcPct val="80000"/>
              </a:lnSpc>
              <a:buFontTx/>
              <a:buAutoNum type="arabicPlain" startAt="40"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45  0  35  49  50  -1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lnSpc>
                <a:spcPct val="80000"/>
              </a:lnSpc>
              <a:buNone/>
            </a:pPr>
            <a:r>
              <a:rPr lang="en-US" altLang="en-US" dirty="0">
                <a:cs typeface="Courier New" panose="02070309020205020404" pitchFamily="49" charset="0"/>
              </a:rPr>
              <a:t>Set both total and count to zero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altLang="en-US" dirty="0">
                <a:cs typeface="Courier New" panose="02070309020205020404" pitchFamily="49" charset="0"/>
              </a:rPr>
              <a:t>Read the first score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altLang="en-US" dirty="0">
                <a:cs typeface="Courier New" panose="02070309020205020404" pitchFamily="49" charset="0"/>
              </a:rPr>
              <a:t>While score is not -1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altLang="en-US" dirty="0">
                <a:cs typeface="Courier New" panose="02070309020205020404" pitchFamily="49" charset="0"/>
              </a:rPr>
              <a:t>     add score to total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altLang="en-US" dirty="0">
                <a:cs typeface="Courier New" panose="02070309020205020404" pitchFamily="49" charset="0"/>
              </a:rPr>
              <a:t>     increment count by one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altLang="en-US" dirty="0">
                <a:cs typeface="Courier New" panose="02070309020205020404" pitchFamily="49" charset="0"/>
              </a:rPr>
              <a:t>     read the next score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altLang="en-US" dirty="0">
                <a:cs typeface="Courier New" panose="02070309020205020404" pitchFamily="49" charset="0"/>
              </a:rPr>
              <a:t>Calculate the average</a:t>
            </a:r>
          </a:p>
        </p:txBody>
      </p:sp>
    </p:spTree>
    <p:extLst>
      <p:ext uri="{BB962C8B-B14F-4D97-AF65-F5344CB8AC3E}">
        <p14:creationId xmlns:p14="http://schemas.microsoft.com/office/powerpoint/2010/main" val="24087783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altLang="en-US" dirty="0"/>
              <a:t>Pseudocode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1295400"/>
            <a:ext cx="6019800" cy="4419600"/>
          </a:xfrm>
        </p:spPr>
        <p:txBody>
          <a:bodyPr/>
          <a:lstStyle/>
          <a:p>
            <a:pPr marL="800100" lvl="2" indent="0">
              <a:lnSpc>
                <a:spcPct val="80000"/>
              </a:lnSpc>
              <a:buNone/>
            </a:pPr>
            <a:r>
              <a:rPr lang="en-US" altLang="en-US" dirty="0">
                <a:cs typeface="Courier New" panose="02070309020205020404" pitchFamily="49" charset="0"/>
              </a:rPr>
              <a:t>Set both total and count to zero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altLang="en-US" dirty="0">
                <a:cs typeface="Courier New" panose="02070309020205020404" pitchFamily="49" charset="0"/>
              </a:rPr>
              <a:t>Read the first score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altLang="en-US" dirty="0">
                <a:cs typeface="Courier New" panose="02070309020205020404" pitchFamily="49" charset="0"/>
              </a:rPr>
              <a:t>While score is not -1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altLang="en-US" dirty="0">
                <a:cs typeface="Courier New" panose="02070309020205020404" pitchFamily="49" charset="0"/>
              </a:rPr>
              <a:t>     add score to total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altLang="en-US" dirty="0">
                <a:cs typeface="Courier New" panose="02070309020205020404" pitchFamily="49" charset="0"/>
              </a:rPr>
              <a:t>     increment count by one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altLang="en-US" dirty="0">
                <a:cs typeface="Courier New" panose="02070309020205020404" pitchFamily="49" charset="0"/>
              </a:rPr>
              <a:t>     read the next score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altLang="en-US" dirty="0">
                <a:cs typeface="Courier New" panose="02070309020205020404" pitchFamily="49" charset="0"/>
              </a:rPr>
              <a:t>If count &gt; 0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altLang="en-US" dirty="0">
                <a:cs typeface="Courier New" panose="02070309020205020404" pitchFamily="49" charset="0"/>
              </a:rPr>
              <a:t>     calculate the average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altLang="en-US" dirty="0">
                <a:cs typeface="Courier New" panose="02070309020205020404" pitchFamily="49" charset="0"/>
              </a:rPr>
              <a:t>Otherwise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altLang="en-US" dirty="0">
                <a:cs typeface="Courier New" panose="02070309020205020404" pitchFamily="49" charset="0"/>
              </a:rPr>
              <a:t>     display a message</a:t>
            </a:r>
          </a:p>
        </p:txBody>
      </p:sp>
    </p:spTree>
    <p:extLst>
      <p:ext uri="{BB962C8B-B14F-4D97-AF65-F5344CB8AC3E}">
        <p14:creationId xmlns:p14="http://schemas.microsoft.com/office/powerpoint/2010/main" val="447221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DEC6BF-E53E-482F-A7C7-2140104CB8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192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505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6.4 (The do Loop)</a:t>
            </a:r>
          </a:p>
          <a:p>
            <a:pPr algn="ctr">
              <a:buFontTx/>
              <a:buNone/>
            </a:pPr>
            <a:endParaRPr lang="en-US" altLang="en-US" dirty="0"/>
          </a:p>
          <a:p>
            <a:pPr algn="ctr">
              <a:buFontTx/>
              <a:buNone/>
            </a:pPr>
            <a:r>
              <a:rPr lang="en-US" altLang="en-US" dirty="0"/>
              <a:t>6.5 Application: Processing Sentinel Values</a:t>
            </a:r>
          </a:p>
          <a:p>
            <a:pPr algn="ctr">
              <a:buFontTx/>
              <a:buNone/>
            </a:pPr>
            <a:r>
              <a:rPr lang="en-US" altLang="en-US" dirty="0"/>
              <a:t>Validating Input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219200"/>
          </a:xfrm>
        </p:spPr>
        <p:txBody>
          <a:bodyPr/>
          <a:lstStyle/>
          <a:p>
            <a:r>
              <a:rPr lang="en-US" altLang="en-US" dirty="0"/>
              <a:t>Sentinel with Prime Read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double total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int count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       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System.out.print("Enter a score</a:t>
            </a:r>
            <a:r>
              <a:rPr lang="pt-BR" altLang="en-US" sz="1600" dirty="0">
                <a:latin typeface="Courier New" panose="02070309020205020404" pitchFamily="49" charset="0"/>
              </a:rPr>
              <a:t>, -1 to end input:</a:t>
            </a:r>
            <a:r>
              <a:rPr lang="en-US" altLang="en-US" sz="1600" dirty="0">
                <a:latin typeface="Courier New" panose="02070309020205020404" pitchFamily="49" charset="0"/>
              </a:rPr>
              <a:t>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b="1" dirty="0">
                <a:latin typeface="Courier New" panose="02070309020205020404" pitchFamily="49" charset="0"/>
              </a:rPr>
              <a:t>int score = in.nextInt();</a:t>
            </a:r>
            <a:r>
              <a:rPr lang="pt-BR" altLang="en-US" sz="1600" dirty="0">
                <a:latin typeface="Courier New" panose="02070309020205020404" pitchFamily="49" charset="0"/>
              </a:rPr>
              <a:t>   // </a:t>
            </a:r>
            <a:r>
              <a:rPr lang="pt-BR" altLang="en-US" sz="1600" b="1" dirty="0">
                <a:latin typeface="Courier New" panose="02070309020205020404" pitchFamily="49" charset="0"/>
              </a:rPr>
              <a:t>Prime Read to initialize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while(score != -1)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    total += score;	// total = total + score;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    count ++;		// count = count + 1;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    System.out.print("Enter a score, -1 to end input: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    score = in.nextInt();   // </a:t>
            </a:r>
            <a:r>
              <a:rPr lang="pt-BR" altLang="en-US" sz="1600" b="1" dirty="0">
                <a:latin typeface="Courier New" panose="02070309020205020404" pitchFamily="49" charset="0"/>
              </a:rPr>
              <a:t>Read next value</a:t>
            </a:r>
            <a:endParaRPr lang="pt-BR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if (count == 0)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System.out.println("No scores entered.");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else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System.out.printf("Average of %d scores: %.2f.\n",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              count, total / count);</a:t>
            </a:r>
            <a:endParaRPr lang="pt-BR" altLang="en-US" sz="16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5385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en-US" dirty="0"/>
              <a:t>iClicker Question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648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double total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int count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000" dirty="0">
                <a:latin typeface="Courier New" panose="02070309020205020404" pitchFamily="49" charset="0"/>
              </a:rPr>
              <a:t>       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System.out.print("Enter a score</a:t>
            </a:r>
            <a:r>
              <a:rPr lang="pt-BR" altLang="en-US" sz="1800" dirty="0">
                <a:latin typeface="Courier New" panose="02070309020205020404" pitchFamily="49" charset="0"/>
              </a:rPr>
              <a:t>, -1 to finish:</a:t>
            </a:r>
            <a:r>
              <a:rPr lang="en-US" altLang="en-US" sz="1800" dirty="0">
                <a:latin typeface="Courier New" panose="02070309020205020404" pitchFamily="49" charset="0"/>
              </a:rPr>
              <a:t>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int score = in.nextInt();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while(score != -1)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total += score;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count ++;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System.out.print("Enter a score, -1 to finish: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}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dirty="0"/>
              <a:t>Which statement is correct? </a:t>
            </a:r>
          </a:p>
          <a:p>
            <a:pPr marL="514350" indent="-514350">
              <a:buFontTx/>
              <a:buAutoNum type="alphaUcPeriod"/>
            </a:pPr>
            <a:r>
              <a:rPr lang="en-US" altLang="en-US" sz="1800" dirty="0"/>
              <a:t>The above code will not compile</a:t>
            </a:r>
          </a:p>
          <a:p>
            <a:pPr marL="514350" indent="-514350">
              <a:buFontTx/>
              <a:buAutoNum type="alphaUcPeriod"/>
            </a:pPr>
            <a:r>
              <a:rPr lang="en-US" altLang="en-US" sz="1800" dirty="0"/>
              <a:t>The above code will compile but will not run</a:t>
            </a:r>
          </a:p>
          <a:p>
            <a:pPr marL="514350" indent="-514350">
              <a:buFontTx/>
              <a:buAutoNum type="alphaUcPeriod"/>
            </a:pPr>
            <a:r>
              <a:rPr lang="en-US" altLang="en-US" sz="1800" dirty="0"/>
              <a:t>The above code will compile but will produce an infinite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11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990600"/>
          </a:xfrm>
        </p:spPr>
        <p:txBody>
          <a:bodyPr/>
          <a:lstStyle/>
          <a:p>
            <a:r>
              <a:rPr lang="en-US" altLang="en-US" dirty="0"/>
              <a:t>Class </a:t>
            </a:r>
            <a:r>
              <a:rPr lang="en-US" altLang="en-US" dirty="0" err="1"/>
              <a:t>AveragScoreSentinel</a:t>
            </a:r>
            <a:endParaRPr lang="en-US" altLang="en-US" dirty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double total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int count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000" dirty="0">
                <a:latin typeface="Courier New" panose="02070309020205020404" pitchFamily="49" charset="0"/>
              </a:rPr>
              <a:t>       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System.out.print("Enter a score</a:t>
            </a:r>
            <a:r>
              <a:rPr lang="pt-BR" altLang="en-US" sz="1800" dirty="0">
                <a:latin typeface="Courier New" panose="02070309020205020404" pitchFamily="49" charset="0"/>
              </a:rPr>
              <a:t>, -1 to finish:</a:t>
            </a:r>
            <a:r>
              <a:rPr lang="en-US" altLang="en-US" sz="1800" dirty="0">
                <a:latin typeface="Courier New" panose="02070309020205020404" pitchFamily="49" charset="0"/>
              </a:rPr>
              <a:t>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int score = in.nextInt();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while(score != -1)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total += score;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count 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System.out.print("Enter a score, -1 to finish: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</a:t>
            </a:r>
            <a:r>
              <a:rPr lang="pt-BR" altLang="en-US" sz="1800" b="1" dirty="0">
                <a:latin typeface="Courier New" panose="02070309020205020404" pitchFamily="49" charset="0"/>
              </a:rPr>
              <a:t>//score = in.nextInt();</a:t>
            </a:r>
            <a:endParaRPr lang="pt-BR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}</a:t>
            </a:r>
          </a:p>
          <a:p>
            <a:pPr algn="ctr">
              <a:lnSpc>
                <a:spcPct val="80000"/>
              </a:lnSpc>
              <a:buNone/>
            </a:pPr>
            <a:r>
              <a:rPr lang="en-US" altLang="en-US" sz="2800" b="1" u="sng" dirty="0"/>
              <a:t>An Infinite Loop!</a:t>
            </a:r>
            <a:endParaRPr lang="en-US" alt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92514842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219200"/>
          </a:xfrm>
        </p:spPr>
        <p:txBody>
          <a:bodyPr/>
          <a:lstStyle/>
          <a:p>
            <a:r>
              <a:rPr lang="en-US" altLang="en-US" dirty="0"/>
              <a:t>Constant END_OF_INPUT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915400" cy="4343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public static final int END_OF_INPUT = -1;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    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System.out.print("Enter a score</a:t>
            </a:r>
            <a:r>
              <a:rPr lang="pt-BR" altLang="en-US" sz="2000" dirty="0">
                <a:latin typeface="Courier New" panose="02070309020205020404" pitchFamily="49" charset="0"/>
              </a:rPr>
              <a:t>, -1 to end input:</a:t>
            </a:r>
            <a:r>
              <a:rPr lang="en-US" altLang="en-US" sz="2000" dirty="0">
                <a:latin typeface="Courier New" panose="02070309020205020404" pitchFamily="49" charset="0"/>
              </a:rPr>
              <a:t>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int score = in.nextInt();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 b="1" dirty="0">
                <a:latin typeface="Courier New" panose="02070309020205020404" pitchFamily="49" charset="0"/>
              </a:rPr>
              <a:t>while(score != </a:t>
            </a:r>
            <a:r>
              <a:rPr lang="en-US" altLang="en-US" sz="2000" b="1" dirty="0">
                <a:latin typeface="Courier New" panose="02070309020205020404" pitchFamily="49" charset="0"/>
              </a:rPr>
              <a:t>END_OF_INPUT</a:t>
            </a:r>
            <a:r>
              <a:rPr lang="pt-BR" altLang="en-US" sz="2000" b="1" dirty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 total += score;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 count 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 System.out.print("Enter a score, -1 to end input: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    score = in.nextInt();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20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296642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371600"/>
          </a:xfrm>
        </p:spPr>
        <p:txBody>
          <a:bodyPr/>
          <a:lstStyle/>
          <a:p>
            <a:r>
              <a:rPr lang="en-US" altLang="en-US" dirty="0"/>
              <a:t>Sentinel Values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534400" cy="3810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Special input values used to terminate the input process 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Out of range values (</a:t>
            </a:r>
            <a:r>
              <a:rPr lang="en-US" altLang="en-US" b="1" dirty="0">
                <a:latin typeface="Courier New" panose="02070309020205020404" pitchFamily="49" charset="0"/>
              </a:rPr>
              <a:t>END_OF_INPUT = -1</a:t>
            </a:r>
            <a:r>
              <a:rPr lang="en-US" altLang="en-US" dirty="0"/>
              <a:t>)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When the count of input values is unknown </a:t>
            </a:r>
          </a:p>
        </p:txBody>
      </p:sp>
    </p:spTree>
    <p:extLst>
      <p:ext uri="{BB962C8B-B14F-4D97-AF65-F5344CB8AC3E}">
        <p14:creationId xmlns:p14="http://schemas.microsoft.com/office/powerpoint/2010/main" val="91635324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066800"/>
          </a:xfrm>
        </p:spPr>
        <p:txBody>
          <a:bodyPr/>
          <a:lstStyle/>
          <a:p>
            <a:r>
              <a:rPr lang="en-US" dirty="0"/>
              <a:t>Sentinel Values</a:t>
            </a:r>
            <a:endParaRPr lang="en-US" altLang="en-US" dirty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524000"/>
            <a:ext cx="6400800" cy="4191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/>
              <a:t>Sentinel is a value out of the range</a:t>
            </a:r>
          </a:p>
          <a:p>
            <a:pPr marL="514350" indent="-514350">
              <a:lnSpc>
                <a:spcPct val="80000"/>
              </a:lnSpc>
              <a:buFontTx/>
              <a:buAutoNum type="arabicPlain" startAt="40"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45  0  35  49  50  -1</a:t>
            </a:r>
          </a:p>
          <a:p>
            <a:pPr marL="514350" indent="-514350">
              <a:lnSpc>
                <a:spcPct val="80000"/>
              </a:lnSpc>
              <a:buFontTx/>
              <a:buAutoNum type="arabicPlain" startAt="40"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/>
              <a:t>Sentinel is a value of invalid data type</a:t>
            </a:r>
          </a:p>
          <a:p>
            <a:pPr marL="514350" indent="-514350">
              <a:lnSpc>
                <a:spcPct val="80000"/>
              </a:lnSpc>
              <a:buFontTx/>
              <a:buAutoNum type="arabicPlain" startAt="40"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45  0  35  49  50  Q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lnSpc>
                <a:spcPct val="80000"/>
              </a:lnSpc>
              <a:buFontTx/>
              <a:buAutoNum type="arabicPlain" startAt="40"/>
            </a:pPr>
            <a:endParaRPr lang="pt-BR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58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altLang="en-US" dirty="0"/>
              <a:t>Pseudocode (Special Sentinel Q)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6019800" cy="4419600"/>
          </a:xfrm>
        </p:spPr>
        <p:txBody>
          <a:bodyPr/>
          <a:lstStyle/>
          <a:p>
            <a:pPr marL="800100" lvl="2" indent="0">
              <a:lnSpc>
                <a:spcPct val="80000"/>
              </a:lnSpc>
              <a:buNone/>
            </a:pPr>
            <a:r>
              <a:rPr lang="en-US" altLang="en-US" dirty="0">
                <a:cs typeface="Courier New" panose="02070309020205020404" pitchFamily="49" charset="0"/>
              </a:rPr>
              <a:t>Set both total and count to zero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altLang="en-US" dirty="0">
                <a:cs typeface="Courier New" panose="02070309020205020404" pitchFamily="49" charset="0"/>
              </a:rPr>
              <a:t>Prompt for the first score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altLang="en-US" dirty="0">
                <a:cs typeface="Courier New" panose="02070309020205020404" pitchFamily="49" charset="0"/>
              </a:rPr>
              <a:t>While the input value is an integer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altLang="en-US" dirty="0">
                <a:cs typeface="Courier New" panose="02070309020205020404" pitchFamily="49" charset="0"/>
              </a:rPr>
              <a:t>     read the score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altLang="en-US" dirty="0">
                <a:cs typeface="Courier New" panose="02070309020205020404" pitchFamily="49" charset="0"/>
              </a:rPr>
              <a:t>     add score to total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altLang="en-US" dirty="0">
                <a:cs typeface="Courier New" panose="02070309020205020404" pitchFamily="49" charset="0"/>
              </a:rPr>
              <a:t>     increment count by one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altLang="en-US" dirty="0">
                <a:cs typeface="Courier New" panose="02070309020205020404" pitchFamily="49" charset="0"/>
              </a:rPr>
              <a:t>     prompt for the next score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altLang="en-US" dirty="0">
                <a:cs typeface="Courier New" panose="02070309020205020404" pitchFamily="49" charset="0"/>
              </a:rPr>
              <a:t>If count &gt; 0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altLang="en-US" dirty="0">
                <a:cs typeface="Courier New" panose="02070309020205020404" pitchFamily="49" charset="0"/>
              </a:rPr>
              <a:t>     calculate the average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altLang="en-US" dirty="0">
                <a:cs typeface="Courier New" panose="02070309020205020404" pitchFamily="49" charset="0"/>
              </a:rPr>
              <a:t>Otherwise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altLang="en-US" dirty="0">
                <a:cs typeface="Courier New" panose="02070309020205020404" pitchFamily="49" charset="0"/>
              </a:rPr>
              <a:t>     display a message</a:t>
            </a:r>
          </a:p>
        </p:txBody>
      </p:sp>
    </p:spTree>
    <p:extLst>
      <p:ext uri="{BB962C8B-B14F-4D97-AF65-F5344CB8AC3E}">
        <p14:creationId xmlns:p14="http://schemas.microsoft.com/office/powerpoint/2010/main" val="2808115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/>
          <a:p>
            <a:r>
              <a:rPr lang="en-US" altLang="en-US" dirty="0"/>
              <a:t>Special Sentinel ‘Q’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447800"/>
            <a:ext cx="7696200" cy="4572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double total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int count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       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System.out.print("Enter a score</a:t>
            </a:r>
            <a:r>
              <a:rPr lang="pt-BR" altLang="en-US" sz="1600" dirty="0">
                <a:latin typeface="Courier New" panose="02070309020205020404" pitchFamily="49" charset="0"/>
              </a:rPr>
              <a:t>, Q to end input:</a:t>
            </a:r>
            <a:r>
              <a:rPr lang="en-US" altLang="en-US" sz="1600" dirty="0">
                <a:latin typeface="Courier New" panose="02070309020205020404" pitchFamily="49" charset="0"/>
              </a:rPr>
              <a:t>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while(in.hasNextInt())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    int score = in.nextInt();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    total += score;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    count 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    System.out.print("Enter a score, Q to end input: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6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if (count == 0)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System.out.println("No scores entered.");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else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System.out.printf("Average of %d scores: %.2f.\n",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              count, total / count);</a:t>
            </a:r>
            <a:r>
              <a:rPr lang="pt-BR" altLang="en-US" sz="1600" dirty="0">
                <a:latin typeface="Courier New" panose="02070309020205020404" pitchFamily="49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365095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371600"/>
          </a:xfrm>
        </p:spPr>
        <p:txBody>
          <a:bodyPr/>
          <a:lstStyle/>
          <a:p>
            <a:r>
              <a:rPr lang="en-US" dirty="0"/>
              <a:t>Special Sentinel ‘Q’</a:t>
            </a:r>
            <a:endParaRPr lang="en-US" altLang="en-US" dirty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534400" cy="2895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All input values int or double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Using a ‘Q’ to quit the input process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Any input token of incorrect date type will work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292832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C71C-49A6-47C7-B342-A6516C03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Lesson12_Examples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9B7A-3C72-402E-8609-C291F068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Class </a:t>
            </a:r>
            <a:r>
              <a:rPr lang="en-US" dirty="0" err="1"/>
              <a:t>AveragScoreSentinelQ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A7456-C522-4806-824B-04A77297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0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altLang="en-US" dirty="0"/>
              <a:t>Input Validation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772400" cy="4800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System.out.print("Enter your payment: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if</a:t>
            </a:r>
            <a:r>
              <a:rPr lang="en-US" altLang="en-US" sz="2000" dirty="0">
                <a:latin typeface="Courier New" panose="02070309020205020404" pitchFamily="49" charset="0"/>
              </a:rPr>
              <a:t> (!in.hasNextDouble())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String input = in.</a:t>
            </a:r>
            <a:r>
              <a:rPr lang="en-US" altLang="en-US" sz="2000" b="1" dirty="0">
                <a:latin typeface="Courier New" panose="02070309020205020404" pitchFamily="49" charset="0"/>
              </a:rPr>
              <a:t>next()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System.out.printf("Invalid payment: %</a:t>
            </a:r>
            <a:r>
              <a:rPr lang="en-US" altLang="en-US" sz="2000" dirty="0" err="1">
                <a:latin typeface="Courier New" panose="02070309020205020404" pitchFamily="49" charset="0"/>
              </a:rPr>
              <a:t>s.%n</a:t>
            </a:r>
            <a:r>
              <a:rPr lang="en-US" altLang="en-US" sz="2000" dirty="0">
                <a:latin typeface="Courier New" panose="02070309020205020404" pitchFamily="49" charset="0"/>
              </a:rPr>
              <a:t>",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           input);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b="1" dirty="0">
                <a:latin typeface="Courier New" panose="02070309020205020404" pitchFamily="49" charset="0"/>
              </a:rPr>
              <a:t>return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2000" dirty="0">
              <a:latin typeface="Courier New" panose="02070309020205020404" pitchFamily="49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pt-BR" altLang="en-US" sz="2800" dirty="0"/>
              <a:t>Should allow a second chance!</a:t>
            </a:r>
          </a:p>
        </p:txBody>
      </p:sp>
    </p:spTree>
    <p:extLst>
      <p:ext uri="{BB962C8B-B14F-4D97-AF65-F5344CB8AC3E}">
        <p14:creationId xmlns:p14="http://schemas.microsoft.com/office/powerpoint/2010/main" val="2249617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en-US" dirty="0"/>
              <a:t>iClicker Question #3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724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System.out.print("Enter an positive integer: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int num = in.nextInt();     // 2022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int sum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while (num &gt;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int digit = num % 10;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sum = sum + digit;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num = num / 10;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System.out.printf("%d.%n", sum);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/>
              <a:t>What does the loop print assuming the input is 2022? </a:t>
            </a:r>
          </a:p>
          <a:p>
            <a:pPr>
              <a:lnSpc>
                <a:spcPct val="80000"/>
              </a:lnSpc>
              <a:buFont typeface="+mj-lt"/>
              <a:buAutoNum type="alphaUcPeriod"/>
            </a:pPr>
            <a:r>
              <a:rPr lang="pt-BR" altLang="en-US" sz="1800" dirty="0"/>
              <a:t>4</a:t>
            </a:r>
          </a:p>
          <a:p>
            <a:pPr>
              <a:lnSpc>
                <a:spcPct val="80000"/>
              </a:lnSpc>
              <a:buFont typeface="+mj-lt"/>
              <a:buAutoNum type="alphaUcPeriod"/>
            </a:pPr>
            <a:r>
              <a:rPr lang="pt-BR" altLang="en-US" sz="1800" dirty="0"/>
              <a:t>5  </a:t>
            </a:r>
          </a:p>
          <a:p>
            <a:pPr>
              <a:lnSpc>
                <a:spcPct val="80000"/>
              </a:lnSpc>
              <a:buFont typeface="+mj-lt"/>
              <a:buAutoNum type="alphaUcPeriod"/>
            </a:pPr>
            <a:r>
              <a:rPr lang="pt-BR" altLang="en-US" sz="1800" dirty="0"/>
              <a:t>6  </a:t>
            </a:r>
          </a:p>
          <a:p>
            <a:pPr>
              <a:lnSpc>
                <a:spcPct val="80000"/>
              </a:lnSpc>
              <a:buFont typeface="+mj-lt"/>
              <a:buAutoNum type="alphaUcPeriod"/>
            </a:pPr>
            <a:r>
              <a:rPr lang="pt-BR" altLang="en-US" sz="18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2161256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C71C-49A6-47C7-B342-A6516C03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Lesson12_Examples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9B7A-3C72-402E-8609-C291F068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Class </a:t>
            </a:r>
            <a:r>
              <a:rPr lang="en-US" dirty="0" err="1"/>
              <a:t>AmazingModulus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A7456-C522-4806-824B-04A77297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06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Participation Exercise Par12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114800"/>
          </a:xfrm>
        </p:spPr>
        <p:txBody>
          <a:bodyPr/>
          <a:lstStyle/>
          <a:p>
            <a:r>
              <a:rPr lang="en-US" sz="2800" dirty="0"/>
              <a:t>Par12_A: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http://www.codecheck.it/files/2103130530326i9fp2fyxae8kqzz0ao9tch</a:t>
            </a:r>
            <a:endParaRPr lang="en-US" sz="2800" dirty="0"/>
          </a:p>
          <a:p>
            <a:r>
              <a:rPr lang="en-US" sz="2800" dirty="0"/>
              <a:t>Par12_B: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ans"/>
              </a:rPr>
              <a:t> 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http://www.codecheck.it/files/2009130438ezhqzmp5p33u8fvgz3sj8j2re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228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r>
              <a:rPr lang="en-US" dirty="0"/>
              <a:t>Breakout rooms if possible</a:t>
            </a:r>
          </a:p>
          <a:p>
            <a:endParaRPr lang="en-US" sz="3200" dirty="0"/>
          </a:p>
          <a:p>
            <a:r>
              <a:rPr lang="en-US" dirty="0"/>
              <a:t>Main Room: Par11 Solutions and Questions</a:t>
            </a:r>
          </a:p>
          <a:p>
            <a:endParaRPr lang="en-US" dirty="0"/>
          </a:p>
          <a:p>
            <a:r>
              <a:rPr lang="en-US" sz="3200" dirty="0"/>
              <a:t>My Office Hour: 8 – 8 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9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altLang="en-US" dirty="0"/>
              <a:t>Using a While Loop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System.out.print("Enter your payment: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</a:rPr>
              <a:t> (!in.hasNextDouble())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String input = in.</a:t>
            </a:r>
            <a:r>
              <a:rPr lang="en-US" altLang="en-US" sz="1800" b="1" dirty="0">
                <a:latin typeface="Courier New" panose="02070309020205020404" pitchFamily="49" charset="0"/>
              </a:rPr>
              <a:t>next()</a:t>
            </a:r>
            <a:r>
              <a:rPr lang="en-US" altLang="en-US" sz="1800" dirty="0">
                <a:latin typeface="Courier New" panose="02070309020205020404" pitchFamily="49" charset="0"/>
              </a:rPr>
              <a:t>;      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System.out.printf("Invalid payment: %</a:t>
            </a:r>
            <a:r>
              <a:rPr lang="en-US" altLang="en-US" sz="1800" dirty="0" err="1">
                <a:latin typeface="Courier New" panose="02070309020205020404" pitchFamily="49" charset="0"/>
              </a:rPr>
              <a:t>s.%n</a:t>
            </a:r>
            <a:r>
              <a:rPr lang="en-US" altLang="en-US" sz="1800" dirty="0">
                <a:latin typeface="Courier New" panose="02070309020205020404" pitchFamily="49" charset="0"/>
              </a:rPr>
              <a:t>", input);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System.out.print("Enter your payment: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double payment = in.nextDouble();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System.out.printf("Your payment: $%.2f.%n", payment);</a:t>
            </a:r>
          </a:p>
          <a:p>
            <a:pPr>
              <a:lnSpc>
                <a:spcPct val="80000"/>
              </a:lnSpc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949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C71C-49A6-47C7-B342-A6516C03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Lesson12_Examples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9B7A-3C72-402E-8609-C291F068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Class </a:t>
            </a:r>
            <a:r>
              <a:rPr lang="en-US" dirty="0" err="1"/>
              <a:t>CheckingDataTypeWhileLoop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A7456-C522-4806-824B-04A77297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9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838200"/>
          </a:xfrm>
        </p:spPr>
        <p:txBody>
          <a:bodyPr/>
          <a:lstStyle/>
          <a:p>
            <a:r>
              <a:rPr lang="en-US" altLang="en-US" dirty="0"/>
              <a:t>What if no in.next()?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53400" cy="4724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System.out.print("Enter your payment: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while (!in.hasNextDouble())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// String input = in.next();            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// System.out.printf("Invalid payment: %</a:t>
            </a:r>
            <a:r>
              <a:rPr lang="en-US" altLang="en-US" sz="1800" dirty="0" err="1">
                <a:latin typeface="Courier New" panose="02070309020205020404" pitchFamily="49" charset="0"/>
              </a:rPr>
              <a:t>s.%n</a:t>
            </a:r>
            <a:r>
              <a:rPr lang="en-US" altLang="en-US" sz="1800" dirty="0">
                <a:latin typeface="Courier New" panose="02070309020205020404" pitchFamily="49" charset="0"/>
              </a:rPr>
              <a:t>", input);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System.out.print("Enter your payment: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double payment = in.nextDouble();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System.out.printf("Your payment: $%.2f.%n", payment);</a:t>
            </a:r>
          </a:p>
          <a:p>
            <a:pPr>
              <a:lnSpc>
                <a:spcPct val="80000"/>
              </a:lnSpc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algn="ctr">
              <a:lnSpc>
                <a:spcPct val="80000"/>
              </a:lnSpc>
              <a:buNone/>
            </a:pPr>
            <a:r>
              <a:rPr lang="en-US" altLang="en-US" sz="2800" b="1" u="sng" dirty="0"/>
              <a:t>An Infinite Loop!</a:t>
            </a:r>
          </a:p>
          <a:p>
            <a:pPr algn="ctr">
              <a:lnSpc>
                <a:spcPct val="80000"/>
              </a:lnSpc>
              <a:buNone/>
            </a:pPr>
            <a:endParaRPr lang="en-US" alt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2740355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153400" cy="838200"/>
          </a:xfrm>
        </p:spPr>
        <p:txBody>
          <a:bodyPr/>
          <a:lstStyle/>
          <a:p>
            <a:pPr algn="ctr">
              <a:lnSpc>
                <a:spcPct val="80000"/>
              </a:lnSpc>
              <a:buNone/>
            </a:pPr>
            <a:r>
              <a:rPr lang="en-US" altLang="en-US" sz="4400" b="1" u="sng" dirty="0"/>
              <a:t>Do You want to Use a For Loop?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153400" cy="4419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System.out.print("Enter your payment: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while (!in.hasNextDouble())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String input = in.next();            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System.out.printf("Invalid payment: %</a:t>
            </a:r>
            <a:r>
              <a:rPr lang="en-US" altLang="en-US" sz="1800" dirty="0" err="1">
                <a:latin typeface="Courier New" panose="02070309020205020404" pitchFamily="49" charset="0"/>
              </a:rPr>
              <a:t>s.%n</a:t>
            </a:r>
            <a:r>
              <a:rPr lang="en-US" altLang="en-US" sz="1800" dirty="0">
                <a:latin typeface="Courier New" panose="02070309020205020404" pitchFamily="49" charset="0"/>
              </a:rPr>
              <a:t>", input);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System.out.print("Enter your payment: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double payment = in.nextDouble();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System.out.printf("Your payment: $%.2f.%n", payment);</a:t>
            </a:r>
          </a:p>
          <a:p>
            <a:pPr>
              <a:lnSpc>
                <a:spcPct val="80000"/>
              </a:lnSpc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algn="ctr">
              <a:lnSpc>
                <a:spcPct val="80000"/>
              </a:lnSpc>
              <a:buNone/>
            </a:pPr>
            <a:endParaRPr lang="en-US" alt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2503214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447800"/>
          </a:xfrm>
        </p:spPr>
        <p:txBody>
          <a:bodyPr/>
          <a:lstStyle/>
          <a:p>
            <a:r>
              <a:rPr lang="en-US" altLang="en-US" dirty="0"/>
              <a:t>Checking the Value Range</a:t>
            </a:r>
            <a:br>
              <a:rPr lang="en-US" altLang="en-US" dirty="0"/>
            </a:br>
            <a:r>
              <a:rPr lang="en-US" altLang="en-US" dirty="0"/>
              <a:t>Assuming Correct Data Type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620000" cy="3962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System.out.print("Enter your payment: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double payment = in.nextDouble();</a:t>
            </a:r>
          </a:p>
          <a:p>
            <a:pPr>
              <a:lnSpc>
                <a:spcPct val="80000"/>
              </a:lnSpc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if (payment &lt;= 0)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System.out.printf("Invalid payment: %.2f.\n",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               payment);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return;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System.out.printf("Your payment: $%.2f.%n", payment);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239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altLang="en-US" dirty="0"/>
              <a:t>Using a While Loop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543800" cy="4724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System.out.print("Enter your payment: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double payment = in.nextDouble();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 Prime Read!</a:t>
            </a:r>
          </a:p>
          <a:p>
            <a:pPr>
              <a:lnSpc>
                <a:spcPct val="80000"/>
              </a:lnSpc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while</a:t>
            </a:r>
            <a:r>
              <a:rPr lang="en-US" altLang="en-US" sz="1800" dirty="0">
                <a:latin typeface="Courier New" panose="02070309020205020404" pitchFamily="49" charset="0"/>
              </a:rPr>
              <a:t> (payment &lt;= 0)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System.out.printf("Invalid payment: %.2f.\n", 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               payment); </a:t>
            </a:r>
          </a:p>
          <a:p>
            <a:pPr>
              <a:lnSpc>
                <a:spcPct val="80000"/>
              </a:lnSpc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System.out.print("Enter your payment: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n-US" sz="1800" dirty="0">
                <a:latin typeface="Courier New" panose="02070309020205020404" pitchFamily="49" charset="0"/>
              </a:rPr>
              <a:t>    payment = in.nextDouble();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System.out.printf("Your payment: $%.2f.%n", payment);</a:t>
            </a:r>
          </a:p>
          <a:p>
            <a:pPr>
              <a:lnSpc>
                <a:spcPct val="80000"/>
              </a:lnSpc>
              <a:buFontTx/>
              <a:buNone/>
            </a:pPr>
            <a:endParaRPr lang="pt-BR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85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46527</TotalTime>
  <Words>2176</Words>
  <Application>Microsoft Office PowerPoint</Application>
  <PresentationFormat>On-screen Show (4:3)</PresentationFormat>
  <Paragraphs>404</Paragraphs>
  <Slides>33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Courier New</vt:lpstr>
      <vt:lpstr>sans</vt:lpstr>
      <vt:lpstr>Times New Roman</vt:lpstr>
      <vt:lpstr>Default Design</vt:lpstr>
      <vt:lpstr>SJSU CS 46A Introduction to Programming</vt:lpstr>
      <vt:lpstr>SJSU CS 46A Introduction to Programming</vt:lpstr>
      <vt:lpstr>Input Validation</vt:lpstr>
      <vt:lpstr>Using a While Loop</vt:lpstr>
      <vt:lpstr>Lesson12_Examples</vt:lpstr>
      <vt:lpstr>What if no in.next()?</vt:lpstr>
      <vt:lpstr>Do You want to Use a For Loop?</vt:lpstr>
      <vt:lpstr>Checking the Value Range Assuming Correct Data Type</vt:lpstr>
      <vt:lpstr>Using a While Loop</vt:lpstr>
      <vt:lpstr>iClicker Question #1</vt:lpstr>
      <vt:lpstr>Checking the Range</vt:lpstr>
      <vt:lpstr>CheckingRangeWhileLoop</vt:lpstr>
      <vt:lpstr>Can We Check Both Data Type and Range Using One Loop?</vt:lpstr>
      <vt:lpstr>PowerPoint Presentation</vt:lpstr>
      <vt:lpstr>Input Validation</vt:lpstr>
      <vt:lpstr>Reading Multiple Values</vt:lpstr>
      <vt:lpstr>Example</vt:lpstr>
      <vt:lpstr>Pseudocode</vt:lpstr>
      <vt:lpstr>Pseudocode</vt:lpstr>
      <vt:lpstr>Sentinel with Prime Read</vt:lpstr>
      <vt:lpstr>iClicker Question #2</vt:lpstr>
      <vt:lpstr>Class AveragScoreSentinel</vt:lpstr>
      <vt:lpstr>Constant END_OF_INPUT</vt:lpstr>
      <vt:lpstr>Sentinel Values</vt:lpstr>
      <vt:lpstr>Sentinel Values</vt:lpstr>
      <vt:lpstr>Pseudocode (Special Sentinel Q)</vt:lpstr>
      <vt:lpstr>Special Sentinel ‘Q’</vt:lpstr>
      <vt:lpstr>Special Sentinel ‘Q’</vt:lpstr>
      <vt:lpstr>Lesson12_Examples</vt:lpstr>
      <vt:lpstr>iClicker Question #3</vt:lpstr>
      <vt:lpstr>Lesson12_Examples</vt:lpstr>
      <vt:lpstr>Participation Exercise Par12</vt:lpstr>
      <vt:lpstr>PowerPoint Presentation</vt:lpstr>
    </vt:vector>
  </TitlesOfParts>
  <Company>AVISTA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Programming in C++</dc:title>
  <dc:creator>qyang</dc:creator>
  <cp:lastModifiedBy>Qi Yang</cp:lastModifiedBy>
  <cp:revision>505</cp:revision>
  <dcterms:created xsi:type="dcterms:W3CDTF">2005-01-15T22:45:09Z</dcterms:created>
  <dcterms:modified xsi:type="dcterms:W3CDTF">2022-10-11T17:18:26Z</dcterms:modified>
</cp:coreProperties>
</file>