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sldIdLst>
    <p:sldId id="415" r:id="rId2"/>
    <p:sldId id="416" r:id="rId3"/>
    <p:sldId id="293" r:id="rId4"/>
    <p:sldId id="554" r:id="rId5"/>
    <p:sldId id="481" r:id="rId6"/>
    <p:sldId id="537" r:id="rId7"/>
    <p:sldId id="555" r:id="rId8"/>
    <p:sldId id="556" r:id="rId9"/>
    <p:sldId id="536" r:id="rId10"/>
    <p:sldId id="567" r:id="rId11"/>
    <p:sldId id="548" r:id="rId12"/>
    <p:sldId id="549" r:id="rId13"/>
    <p:sldId id="437" r:id="rId14"/>
    <p:sldId id="438" r:id="rId15"/>
    <p:sldId id="539" r:id="rId16"/>
    <p:sldId id="568" r:id="rId17"/>
    <p:sldId id="542" r:id="rId18"/>
    <p:sldId id="543" r:id="rId19"/>
    <p:sldId id="550" r:id="rId20"/>
    <p:sldId id="545" r:id="rId21"/>
    <p:sldId id="557" r:id="rId22"/>
    <p:sldId id="431" r:id="rId23"/>
    <p:sldId id="558" r:id="rId24"/>
    <p:sldId id="559" r:id="rId25"/>
    <p:sldId id="561" r:id="rId26"/>
    <p:sldId id="560" r:id="rId27"/>
    <p:sldId id="551" r:id="rId28"/>
    <p:sldId id="552" r:id="rId29"/>
    <p:sldId id="486" r:id="rId30"/>
    <p:sldId id="52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3659" autoAdjust="0"/>
  </p:normalViewPr>
  <p:slideViewPr>
    <p:cSldViewPr>
      <p:cViewPr varScale="1">
        <p:scale>
          <a:sx n="70" d="100"/>
          <a:sy n="70" d="100"/>
        </p:scale>
        <p:origin x="181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20:26:4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2784,'0'0'1176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5349" units="1/cm"/>
          <inkml:channelProperty channel="Y" name="resolution" value="629.01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21:31:08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13598 18174 763 0,'0'0'0'0,"0"0"0"16,0 0 0-16,0 0 112 0,-19 4-112 0,11-1 112 15,-2 1-112-15,3 3 91 0,0-1-91 0,7-6 91 16,-9 5-91-16,9-5 76 0,-8 0-76 0,8 0 77 16,-6 1-77-16,6-1 32 0,0 0-32 0,0 0 33 0,0 0-33 15,0 0 25-15,0 0-25 0,0 0 26 16,0 0-26-16,0 0 16 0,0 0-16 0,0 0 17 0,0 0-17 16,0 0 10-16,0 0-10 0,0 0 10 0,0 0-10 0,0 0 10 15,0 0-10-15,0 0 10 0,0 0-10 0,0 0 8 16,0 0-8-16,0 0 8 0,0 0-8 0,0 0 0 15,0 0 0-15,0 0 0 0,0 0 0 0,0 0-41 16,0 0 41-16,0 0-41 0,0 0 41 0,0 0-94 16,0 0 94-16,0 0-93 0,3 6 93 0,-3-6-148 15,0 0 148-15,5 7-147 0,1 2 147 0,-6-9-42 16,0 0 42-16,9 11-41 0,4 2 41 0,9 10-590 0</inkml:trace>
  <inkml:trace contextRef="#ctx0" brushRef="#br0" timeOffset="11759.87">22827 14090 1547 0,'0'0'0'0,"0"0"0"16,0 0 0-16,0 0 157 0,0 0-157 0,0 0 157 15,0 0-157-15,0 0 110 0,0 0-110 0,0 0 111 16,0 0-111-16,0 0 53 0,0 0-53 0,0 0 54 16,0 0-54-16,0 0-1 0,0 0 1 0,0 0 0 15,0 0 0-15,0 0-4 0,0 0 4 0,0 0-3 16,0 0 3-16,0 0-3 0,0 0 3 0,0 0-2 15,0 0 2-15,0 0-2 0,0 0 2 0,0 0-2 16,0 0 2-16,0 0-46 0,0 0 46 0,0 0-45 0,0 0 45 16,0 0-98-16,0 0 98 0,0 0-98 15,0 0 98-15,0 0-109 0,0 0 109 0,0 0-108 0,37-3 108 16,-37 3-34-16,0 0 34 0,38-3-1130 0,-76 6 1130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21:32:3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82 2520,'-27'0'12512,"39"2"-11372,-17 0-1088,1 1 0,-1-1 0,0 0 0,0-1 0,0 1-1,0-1 1,0 0 0,0 0 0,0 0 0,0-1 0,0 0 0,-9 0 0,14-1-117,-1 0-1,0 0 0,1 1 1,-1-1-1,1 0 0,-1 0 1,1 0-1,0 0 0,-1 0 1,1 1-1,0-1 0,0 0 1,0 0-1,0 0 0,-1 0 1,1 0-1,0 0 0,1 0 1,-1-2-1,0-21-920,1 21 755,0-1 1,1 1 0,-1 0 0,1-1 0,-1 1 0,1 0 0,0 0-1,0 0 1,1 0 0,-1 0 0,5-4 0,-6 6 40,10-11-5840,-26 28 4536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22:14:2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32 4760,'0'0'10449,"-5"3"-10357,-68 28 499,71-30-530,-6 0 42,7-1-142,1 1-1,-1-1 1,0 0 0,0 0-1,1 1 1,-1-1-1,0 0 1,1 0-1,-1 0 1,0 0-1,1 0 1,-1 0-1,0 0 1,0 0-1,1 0 1,-1 0 0,0-1-1,1 1 1,-1 0-1,0 0 1,1-1-1,-1 1 1,0 0-1,1-1 1,-1 1-1,1-1 1,-2 0 0,-6-7-985,-9-11-826,17 18 1760,0 0 0,-1 0 0,1 0 0,0 0 0,0 0 0,0 0-1,0 0 1,0 0 0,0 0 0,0 0 0,0 0 0,0 0 0,0 0 0,1 0 0,-1 0 0,0 0 0,1 0 0,-1 0 0,1 0 0,-1 0 0,1 0-1,0-1 1,7-11-6556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2.5 – 2.8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process large data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3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do both at the same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8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hyperlink" Target="http://www.codecheck.it/files/21032017289nilmnnqvokfm4v0623abwy28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codecheck.it/files/2103130108ebj2jz6aek1yisn5tw2ngabxj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133600"/>
            <a:ext cx="72390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Lesson13_student.zip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B151B1-B875-466A-9E0E-91CD7B03DC2F}"/>
                  </a:ext>
                </a:extLst>
              </p14:cNvPr>
              <p14:cNvContentPartPr/>
              <p14:nvPr/>
            </p14:nvContentPartPr>
            <p14:xfrm>
              <a:off x="6484571" y="614452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B151B1-B875-466A-9E0E-91CD7B03DC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5931" y="61358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203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6C2C-40EF-48D2-A25C-A7BC10E0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Lesson13_Examples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252E-902F-4B32-9BD8-F38B15CD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AverageScoreWithCount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Using a for loop (better)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Using a while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C6-D8B4-4BAD-919C-08889928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7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CD44-0E34-435D-AC68-0CEFB564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383772" cy="914400"/>
          </a:xfrm>
        </p:spPr>
        <p:txBody>
          <a:bodyPr/>
          <a:lstStyle/>
          <a:p>
            <a:r>
              <a:rPr lang="en-US" dirty="0"/>
              <a:t>First Match: Is there a Target Score?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C449-6296-48BD-8E43-38D6A459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5029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6  40  50  0  35  49  50 </a:t>
            </a:r>
            <a:r>
              <a:rPr lang="en-US" sz="2400" dirty="0"/>
              <a:t> (first value is the count)</a:t>
            </a:r>
          </a:p>
          <a:p>
            <a:pPr marL="0" indent="0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2400" b="1" u="sng" dirty="0"/>
              <a:t>Pseudocode</a:t>
            </a:r>
          </a:p>
          <a:p>
            <a:pPr marL="0" indent="0">
              <a:buNone/>
            </a:pPr>
            <a:r>
              <a:rPr lang="en-US" sz="2400" dirty="0"/>
              <a:t>	Input the target score</a:t>
            </a:r>
          </a:p>
          <a:p>
            <a:pPr marL="0" indent="0">
              <a:buNone/>
            </a:pPr>
            <a:r>
              <a:rPr lang="en-US" sz="2400" dirty="0"/>
              <a:t>	Set a boolean variable </a:t>
            </a:r>
            <a:r>
              <a:rPr lang="en-US" sz="2400" i="1" dirty="0"/>
              <a:t>found</a:t>
            </a:r>
            <a:r>
              <a:rPr lang="en-US" sz="2400" dirty="0"/>
              <a:t> to false</a:t>
            </a:r>
          </a:p>
          <a:p>
            <a:pPr marL="0" indent="0">
              <a:buNone/>
            </a:pPr>
            <a:r>
              <a:rPr lang="en-US" sz="2400" dirty="0"/>
              <a:t>	Read in the count</a:t>
            </a:r>
          </a:p>
          <a:p>
            <a:pPr marL="0" indent="0">
              <a:buNone/>
            </a:pPr>
            <a:r>
              <a:rPr lang="en-US" sz="2400" dirty="0"/>
              <a:t>	For each i from 0 to count - 1</a:t>
            </a:r>
          </a:p>
          <a:p>
            <a:pPr marL="0" indent="0">
              <a:buNone/>
            </a:pPr>
            <a:r>
              <a:rPr lang="en-US" sz="2400" dirty="0"/>
              <a:t>	     Read in a score</a:t>
            </a:r>
          </a:p>
          <a:p>
            <a:pPr marL="0" indent="0">
              <a:buNone/>
            </a:pPr>
            <a:r>
              <a:rPr lang="en-US" sz="2400" dirty="0"/>
              <a:t>	     If the score is target</a:t>
            </a:r>
          </a:p>
          <a:p>
            <a:pPr marL="0" indent="0">
              <a:buNone/>
            </a:pPr>
            <a:r>
              <a:rPr lang="en-US" sz="2400" dirty="0"/>
              <a:t>	         Set </a:t>
            </a:r>
            <a:r>
              <a:rPr lang="en-US" sz="2400" i="1" dirty="0"/>
              <a:t>found</a:t>
            </a:r>
            <a:r>
              <a:rPr lang="en-US" sz="2400" dirty="0"/>
              <a:t> to true</a:t>
            </a:r>
          </a:p>
          <a:p>
            <a:pPr marL="0" indent="0">
              <a:buNone/>
            </a:pPr>
            <a:r>
              <a:rPr lang="en-US" sz="2400" dirty="0"/>
              <a:t>	         </a:t>
            </a:r>
            <a:r>
              <a:rPr lang="en-US" sz="2400" b="1" dirty="0"/>
              <a:t>Exit the for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96B4-AAEF-43B5-A5D0-1D3753A1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C449-6296-48BD-8E43-38D6A459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2400"/>
            <a:ext cx="7924800" cy="6400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the target: 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target = in.nextInt();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boolean found = false;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the count: 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in.nextInt();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count; i ++)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a score: 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score = in.nextInt();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(score == target)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true;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System.out.printf("Some one has a score of %d: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s.%n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target, found);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96B4-AAEF-43B5-A5D0-1D3753A1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CD44-0E34-435D-AC68-0CEFB564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8229600" cy="914400"/>
          </a:xfrm>
        </p:spPr>
        <p:txBody>
          <a:bodyPr/>
          <a:lstStyle/>
          <a:p>
            <a:r>
              <a:rPr lang="en-US" dirty="0"/>
              <a:t>Using 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C449-6296-48BD-8E43-38D6A459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77724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u="sng" dirty="0"/>
              <a:t>Pseudocode</a:t>
            </a:r>
          </a:p>
          <a:p>
            <a:pPr marL="0" indent="0">
              <a:buNone/>
            </a:pPr>
            <a:r>
              <a:rPr lang="en-US" sz="2400" dirty="0"/>
              <a:t>	Read the target</a:t>
            </a:r>
          </a:p>
          <a:p>
            <a:pPr marL="0" indent="0">
              <a:buNone/>
            </a:pPr>
            <a:r>
              <a:rPr lang="en-US" sz="2400" dirty="0"/>
              <a:t>	Set a boolean variable </a:t>
            </a:r>
            <a:r>
              <a:rPr lang="en-US" sz="2400" i="1" dirty="0"/>
              <a:t>found</a:t>
            </a:r>
            <a:r>
              <a:rPr lang="en-US" sz="2400" dirty="0"/>
              <a:t> to false</a:t>
            </a:r>
          </a:p>
          <a:p>
            <a:pPr marL="0" indent="0">
              <a:buNone/>
            </a:pPr>
            <a:r>
              <a:rPr lang="en-US" sz="2400" dirty="0"/>
              <a:t>	Read in the count</a:t>
            </a:r>
          </a:p>
          <a:p>
            <a:pPr marL="0" indent="0">
              <a:buNone/>
            </a:pPr>
            <a:r>
              <a:rPr lang="en-US" sz="2400" dirty="0"/>
              <a:t>	Set </a:t>
            </a:r>
            <a:r>
              <a:rPr lang="en-US" sz="2400" i="1" dirty="0" err="1"/>
              <a:t>numOfValuesRead</a:t>
            </a:r>
            <a:r>
              <a:rPr lang="en-US" sz="2400" dirty="0"/>
              <a:t> to 0	</a:t>
            </a:r>
          </a:p>
          <a:p>
            <a:pPr marL="0" indent="0">
              <a:buNone/>
            </a:pPr>
            <a:r>
              <a:rPr lang="en-US" sz="2400" dirty="0"/>
              <a:t>	While not found and </a:t>
            </a:r>
            <a:r>
              <a:rPr lang="en-US" sz="2400" i="1" dirty="0" err="1"/>
              <a:t>numOfValuesRead</a:t>
            </a:r>
            <a:r>
              <a:rPr lang="en-US" sz="2400" dirty="0"/>
              <a:t> &lt; count</a:t>
            </a:r>
          </a:p>
          <a:p>
            <a:pPr marL="0" indent="0">
              <a:buNone/>
            </a:pPr>
            <a:r>
              <a:rPr lang="en-US" sz="2400" dirty="0"/>
              <a:t>	     Read in a score</a:t>
            </a:r>
          </a:p>
          <a:p>
            <a:pPr marL="0" indent="0">
              <a:buNone/>
            </a:pPr>
            <a:r>
              <a:rPr lang="en-US" sz="2400" dirty="0"/>
              <a:t>	     If the score is the target</a:t>
            </a:r>
          </a:p>
          <a:p>
            <a:pPr marL="0" indent="0">
              <a:buNone/>
            </a:pPr>
            <a:r>
              <a:rPr lang="en-US" sz="2400" dirty="0"/>
              <a:t>		Set </a:t>
            </a:r>
            <a:r>
              <a:rPr lang="en-US" sz="2400" i="1" dirty="0"/>
              <a:t>found</a:t>
            </a:r>
            <a:r>
              <a:rPr lang="en-US" sz="2400" dirty="0"/>
              <a:t> to true </a:t>
            </a:r>
          </a:p>
          <a:p>
            <a:pPr marL="0" indent="0">
              <a:buNone/>
            </a:pPr>
            <a:r>
              <a:rPr lang="en-US" sz="2400" dirty="0"/>
              <a:t>	     Else</a:t>
            </a:r>
          </a:p>
          <a:p>
            <a:pPr marL="0" indent="0">
              <a:buNone/>
            </a:pPr>
            <a:r>
              <a:rPr lang="en-US" sz="2400" dirty="0"/>
              <a:t>		Increment </a:t>
            </a:r>
            <a:r>
              <a:rPr lang="en-US" sz="2400" i="1" dirty="0" err="1"/>
              <a:t>numOfValuesRead</a:t>
            </a:r>
            <a:r>
              <a:rPr lang="en-US" sz="2400" dirty="0"/>
              <a:t> by one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96B4-AAEF-43B5-A5D0-1D3753A1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7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C449-6296-48BD-8E43-38D6A459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88392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the target and the count</a:t>
            </a:r>
          </a:p>
          <a:p>
            <a:pPr marL="0" indent="0">
              <a:buNone/>
            </a:pP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boolean found = false;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numOfValuesRead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(!found &amp;&amp;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numOfValuesRead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 count)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a score: ");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score = in.nextInt();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(score == target)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true;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numOfValuesRead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System.out.printf("Some one has a score of %d: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s.%n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target, found);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96B4-AAEF-43B5-A5D0-1D3753A1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3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CD44-0E34-435D-AC68-0CEFB564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914400"/>
          </a:xfrm>
        </p:spPr>
        <p:txBody>
          <a:bodyPr/>
          <a:lstStyle/>
          <a:p>
            <a:r>
              <a:rPr lang="en-US" dirty="0"/>
              <a:t>Input Ending with a Sentinel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C449-6296-48BD-8E43-38D6A459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66800"/>
            <a:ext cx="80010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40  50  0  35  49  50  Q</a:t>
            </a:r>
            <a:endParaRPr lang="en-US" sz="2400" dirty="0"/>
          </a:p>
          <a:p>
            <a:pPr marL="0" indent="0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2400" b="1" u="sng" dirty="0"/>
              <a:t>Pseudocode</a:t>
            </a:r>
          </a:p>
          <a:p>
            <a:pPr marL="0" indent="0">
              <a:buNone/>
            </a:pPr>
            <a:r>
              <a:rPr lang="en-US" sz="2400" dirty="0"/>
              <a:t>	Read the target</a:t>
            </a:r>
          </a:p>
          <a:p>
            <a:pPr marL="0" indent="0">
              <a:buNone/>
            </a:pPr>
            <a:r>
              <a:rPr lang="en-US" sz="2400" dirty="0"/>
              <a:t>	Set a boolean variable </a:t>
            </a:r>
            <a:r>
              <a:rPr lang="en-US" sz="2400" i="1" dirty="0"/>
              <a:t>found</a:t>
            </a:r>
            <a:r>
              <a:rPr lang="en-US" sz="2400" dirty="0"/>
              <a:t> to false</a:t>
            </a:r>
          </a:p>
          <a:p>
            <a:pPr marL="0" indent="0">
              <a:buNone/>
            </a:pPr>
            <a:r>
              <a:rPr lang="en-US" sz="2400" dirty="0"/>
              <a:t>            Prompt for a score</a:t>
            </a:r>
          </a:p>
          <a:p>
            <a:pPr marL="0" indent="0">
              <a:buNone/>
            </a:pPr>
            <a:r>
              <a:rPr lang="en-US" sz="2400" dirty="0"/>
              <a:t>	While not found and next input is an int</a:t>
            </a:r>
          </a:p>
          <a:p>
            <a:pPr marL="0" indent="0">
              <a:buNone/>
            </a:pPr>
            <a:r>
              <a:rPr lang="en-US" sz="2400" dirty="0"/>
              <a:t>	     Read in a score</a:t>
            </a:r>
          </a:p>
          <a:p>
            <a:pPr marL="0" indent="0">
              <a:buNone/>
            </a:pPr>
            <a:r>
              <a:rPr lang="en-US" sz="2400" dirty="0"/>
              <a:t>	     If the score is target</a:t>
            </a:r>
          </a:p>
          <a:p>
            <a:pPr marL="0" indent="0">
              <a:buNone/>
            </a:pPr>
            <a:r>
              <a:rPr lang="en-US" sz="2400" dirty="0"/>
              <a:t>                      Set found to true</a:t>
            </a:r>
          </a:p>
          <a:p>
            <a:pPr marL="0" indent="0">
              <a:buNone/>
            </a:pPr>
            <a:r>
              <a:rPr lang="en-US" sz="2400" dirty="0"/>
              <a:t>                 Else</a:t>
            </a:r>
          </a:p>
          <a:p>
            <a:pPr marL="0" indent="0">
              <a:buNone/>
            </a:pPr>
            <a:r>
              <a:rPr lang="en-US" sz="2400" dirty="0"/>
              <a:t>                      Prompt for next score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96B4-AAEF-43B5-A5D0-1D3753A1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6C2C-40EF-48D2-A25C-A7BC10E0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Lesson13_Examples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252E-902F-4B32-9BD8-F38B15CD9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FirstMatchWithCount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Using a for loop</a:t>
            </a:r>
          </a:p>
          <a:p>
            <a:pPr marL="0" indent="0" algn="ctr">
              <a:buNone/>
            </a:pPr>
            <a:r>
              <a:rPr lang="en-US" dirty="0"/>
              <a:t>Using a while loop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FirstMatchWithSentinel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Using a while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C6-D8B4-4BAD-919C-08889928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8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CD44-0E34-435D-AC68-0CEFB564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914400"/>
          </a:xfrm>
        </p:spPr>
        <p:txBody>
          <a:bodyPr/>
          <a:lstStyle/>
          <a:p>
            <a:r>
              <a:rPr lang="en-US" dirty="0"/>
              <a:t>Count of 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C449-6296-48BD-8E43-38D6A459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153400" cy="4419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6  40  50  0  35  49  50</a:t>
            </a:r>
            <a:r>
              <a:rPr lang="en-US" sz="2400" dirty="0"/>
              <a:t>  (first value is the count)</a:t>
            </a:r>
          </a:p>
          <a:p>
            <a:pPr marL="0" indent="0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2400" b="1" u="sng" dirty="0"/>
              <a:t>Pseudocode</a:t>
            </a:r>
          </a:p>
          <a:p>
            <a:pPr marL="0" indent="0">
              <a:buNone/>
            </a:pPr>
            <a:r>
              <a:rPr lang="en-US" sz="2400" dirty="0"/>
              <a:t>	Read the target</a:t>
            </a:r>
          </a:p>
          <a:p>
            <a:pPr marL="0" indent="0">
              <a:buNone/>
            </a:pPr>
            <a:r>
              <a:rPr lang="en-US" sz="2400" dirty="0"/>
              <a:t>	Read in the count</a:t>
            </a:r>
          </a:p>
          <a:p>
            <a:pPr marL="0" indent="0">
              <a:buNone/>
            </a:pPr>
            <a:r>
              <a:rPr lang="en-US" sz="2400" dirty="0"/>
              <a:t>	Set </a:t>
            </a:r>
            <a:r>
              <a:rPr lang="en-US" sz="2400" i="1" dirty="0" err="1"/>
              <a:t>countOfTarget</a:t>
            </a:r>
            <a:r>
              <a:rPr lang="en-US" sz="2400" dirty="0"/>
              <a:t> to 0</a:t>
            </a:r>
          </a:p>
          <a:p>
            <a:pPr marL="0" indent="0">
              <a:buNone/>
            </a:pPr>
            <a:r>
              <a:rPr lang="en-US" sz="2400" dirty="0"/>
              <a:t>	For each i from 0 to count - 1</a:t>
            </a:r>
          </a:p>
          <a:p>
            <a:pPr marL="0" indent="0">
              <a:buNone/>
            </a:pPr>
            <a:r>
              <a:rPr lang="en-US" sz="2400" dirty="0"/>
              <a:t>	     Read in a score</a:t>
            </a:r>
          </a:p>
          <a:p>
            <a:pPr marL="0" indent="0">
              <a:buNone/>
            </a:pPr>
            <a:r>
              <a:rPr lang="en-US" sz="2400" dirty="0"/>
              <a:t>	     Increment </a:t>
            </a:r>
            <a:r>
              <a:rPr lang="en-US" sz="2400" i="1" dirty="0" err="1"/>
              <a:t>countOfTarget</a:t>
            </a:r>
            <a:r>
              <a:rPr lang="en-US" sz="2400" dirty="0"/>
              <a:t> by one if the score is target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96B4-AAEF-43B5-A5D0-1D3753A1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8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C449-6296-48BD-8E43-38D6A459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81000"/>
            <a:ext cx="7696200" cy="6172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target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the number of scores: 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in.nextInt();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countOfTarget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count; i ++)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a score: 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score = in.nextInt();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(score == target)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countOfTarget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System.out.printf("Count of target %d: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d.%n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target,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countOfTarget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96B4-AAEF-43B5-A5D0-1D3753A1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CD44-0E34-435D-AC68-0CEFB564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C449-6296-48BD-8E43-38D6A459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80772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Is the following pseudocode correct to find the count of target? </a:t>
            </a:r>
          </a:p>
          <a:p>
            <a:pPr marL="0" indent="0">
              <a:buNone/>
            </a:pPr>
            <a:r>
              <a:rPr lang="en-US" sz="2400" dirty="0"/>
              <a:t>     A. Yes</a:t>
            </a:r>
          </a:p>
          <a:p>
            <a:pPr marL="0" indent="0">
              <a:buNone/>
            </a:pPr>
            <a:r>
              <a:rPr lang="en-US" sz="2400" dirty="0"/>
              <a:t>     B. No    </a:t>
            </a:r>
            <a:endParaRPr lang="en-US" sz="1000" dirty="0"/>
          </a:p>
          <a:p>
            <a:pPr marL="0" indent="0">
              <a:buNone/>
            </a:pPr>
            <a:r>
              <a:rPr lang="en-US" sz="2400" dirty="0"/>
              <a:t>40   50   0   35   49   50  Q  (input ends with a Q)</a:t>
            </a:r>
          </a:p>
          <a:p>
            <a:pPr marL="0" indent="0" algn="ctr">
              <a:buNone/>
            </a:pPr>
            <a:r>
              <a:rPr lang="en-US" sz="2400" b="1" u="sng" dirty="0"/>
              <a:t>Pseudocode</a:t>
            </a:r>
          </a:p>
          <a:p>
            <a:pPr marL="0" indent="0">
              <a:buNone/>
            </a:pPr>
            <a:r>
              <a:rPr lang="en-US" sz="2400" dirty="0"/>
              <a:t>	Read the target</a:t>
            </a:r>
          </a:p>
          <a:p>
            <a:pPr marL="0" indent="0">
              <a:buNone/>
            </a:pPr>
            <a:r>
              <a:rPr lang="en-US" sz="2400" dirty="0"/>
              <a:t>	Prompt for a value</a:t>
            </a:r>
          </a:p>
          <a:p>
            <a:pPr marL="0" indent="0">
              <a:buNone/>
            </a:pPr>
            <a:r>
              <a:rPr lang="en-US" sz="2400" dirty="0"/>
              <a:t>	While next input token is an int</a:t>
            </a:r>
          </a:p>
          <a:p>
            <a:pPr marL="0" indent="0">
              <a:buNone/>
            </a:pPr>
            <a:r>
              <a:rPr lang="en-US" sz="2400" dirty="0"/>
              <a:t>	     Read in a value</a:t>
            </a:r>
          </a:p>
          <a:p>
            <a:pPr marL="0" indent="0">
              <a:buNone/>
            </a:pPr>
            <a:r>
              <a:rPr lang="en-US" sz="2400" dirty="0"/>
              <a:t>	     If the value is target</a:t>
            </a:r>
          </a:p>
          <a:p>
            <a:pPr marL="0" indent="0">
              <a:buNone/>
            </a:pPr>
            <a:r>
              <a:rPr lang="en-US" sz="2400" dirty="0"/>
              <a:t>		Increment </a:t>
            </a:r>
            <a:r>
              <a:rPr lang="en-US" sz="2400" i="1" dirty="0" err="1"/>
              <a:t>countOfTarget</a:t>
            </a:r>
            <a:r>
              <a:rPr lang="en-US" sz="2400" dirty="0"/>
              <a:t> by one</a:t>
            </a:r>
          </a:p>
          <a:p>
            <a:pPr marL="0" indent="0">
              <a:buNone/>
            </a:pPr>
            <a:r>
              <a:rPr lang="en-US" sz="2400" dirty="0"/>
              <a:t>	     Prompt for next value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96B4-AAEF-43B5-A5D0-1D3753A1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7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124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6.6 Problem Solving: Storyboards</a:t>
            </a:r>
          </a:p>
          <a:p>
            <a:pPr algn="ctr">
              <a:buFontTx/>
              <a:buNone/>
            </a:pPr>
            <a:r>
              <a:rPr lang="en-US" altLang="en-US" dirty="0"/>
              <a:t>6.7 Common Loop Algorithms</a:t>
            </a:r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CD44-0E34-435D-AC68-0CEFB564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914400"/>
          </a:xfrm>
        </p:spPr>
        <p:txBody>
          <a:bodyPr/>
          <a:lstStyle/>
          <a:p>
            <a:r>
              <a:rPr lang="en-US" dirty="0"/>
              <a:t>Count of Matches (Sentinel)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C449-6296-48BD-8E43-38D6A459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40   50   0   35   49   50  Q  (input ends with a Q)</a:t>
            </a:r>
            <a:endParaRPr lang="en-US" sz="1000" dirty="0"/>
          </a:p>
          <a:p>
            <a:pPr marL="0" indent="0" algn="ctr">
              <a:buNone/>
            </a:pPr>
            <a:r>
              <a:rPr lang="en-US" sz="2400" b="1" u="sng" dirty="0"/>
              <a:t>Pseudocode</a:t>
            </a:r>
          </a:p>
          <a:p>
            <a:pPr marL="0" indent="0">
              <a:buNone/>
            </a:pPr>
            <a:r>
              <a:rPr lang="en-US" sz="2400" dirty="0"/>
              <a:t>	Read the target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Set </a:t>
            </a:r>
            <a:r>
              <a:rPr lang="en-US" sz="2400" b="1" i="1" dirty="0" err="1"/>
              <a:t>countOfTarget</a:t>
            </a:r>
            <a:r>
              <a:rPr lang="en-US" sz="2400" b="1" dirty="0"/>
              <a:t> to 0</a:t>
            </a:r>
          </a:p>
          <a:p>
            <a:pPr marL="0" indent="0">
              <a:buNone/>
            </a:pPr>
            <a:r>
              <a:rPr lang="en-US" sz="2400" dirty="0"/>
              <a:t>	Prompt for a value</a:t>
            </a:r>
          </a:p>
          <a:p>
            <a:pPr marL="0" indent="0">
              <a:buNone/>
            </a:pPr>
            <a:r>
              <a:rPr lang="en-US" sz="2400" dirty="0"/>
              <a:t>	While next input token is an int</a:t>
            </a:r>
          </a:p>
          <a:p>
            <a:pPr marL="0" indent="0">
              <a:buNone/>
            </a:pPr>
            <a:r>
              <a:rPr lang="en-US" sz="2400" dirty="0"/>
              <a:t>	     Read in a value</a:t>
            </a:r>
          </a:p>
          <a:p>
            <a:pPr marL="0" indent="0">
              <a:buNone/>
            </a:pPr>
            <a:r>
              <a:rPr lang="en-US" sz="2400" dirty="0"/>
              <a:t>	     If the value is target</a:t>
            </a:r>
          </a:p>
          <a:p>
            <a:pPr marL="0" indent="0">
              <a:buNone/>
            </a:pPr>
            <a:r>
              <a:rPr lang="en-US" sz="2400" dirty="0"/>
              <a:t>		Increment </a:t>
            </a:r>
            <a:r>
              <a:rPr lang="en-US" sz="2400" i="1" dirty="0" err="1"/>
              <a:t>countOfTarget</a:t>
            </a:r>
            <a:r>
              <a:rPr lang="en-US" sz="2400" dirty="0"/>
              <a:t> by one</a:t>
            </a:r>
          </a:p>
          <a:p>
            <a:pPr marL="0" indent="0">
              <a:buNone/>
            </a:pPr>
            <a:r>
              <a:rPr lang="en-US" sz="2400" dirty="0"/>
              <a:t>	     Prompt for next value</a:t>
            </a:r>
          </a:p>
          <a:p>
            <a:pPr marL="0" indent="0" algn="ctr">
              <a:buNone/>
            </a:pPr>
            <a:r>
              <a:rPr lang="en-US" b="1" dirty="0"/>
              <a:t>(Par13_B)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96B4-AAEF-43B5-A5D0-1D3753A1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Finding the Max and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4953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Pseudocode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/>
              <a:t>Initialize min and max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b="1" dirty="0"/>
              <a:t>Read all values one at a time</a:t>
            </a:r>
          </a:p>
          <a:p>
            <a:pPr marL="0" indent="0">
              <a:buNone/>
            </a:pPr>
            <a:r>
              <a:rPr lang="en-US" dirty="0"/>
              <a:t>	        If value is smaller than min</a:t>
            </a:r>
          </a:p>
          <a:p>
            <a:pPr marL="0" indent="0">
              <a:buNone/>
            </a:pPr>
            <a:r>
              <a:rPr lang="en-US" dirty="0"/>
              <a:t>	            Set min to value</a:t>
            </a:r>
          </a:p>
          <a:p>
            <a:pPr marL="0" indent="0">
              <a:buNone/>
            </a:pPr>
            <a:r>
              <a:rPr lang="en-US" dirty="0"/>
              <a:t>	        If value is larger than max</a:t>
            </a:r>
          </a:p>
          <a:p>
            <a:pPr marL="0" indent="0">
              <a:buNone/>
            </a:pPr>
            <a:r>
              <a:rPr lang="en-US" dirty="0"/>
              <a:t>	            Set max to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5400"/>
            <a:ext cx="75438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scores are between 0 and 50, inclusive.</a:t>
            </a:r>
          </a:p>
          <a:p>
            <a:pPr marL="0" indent="0">
              <a:buNone/>
            </a:pPr>
            <a:r>
              <a:rPr lang="en-US" dirty="0"/>
              <a:t>The initial value for max should be</a:t>
            </a:r>
          </a:p>
          <a:p>
            <a:pPr marL="0" indent="0">
              <a:buNone/>
            </a:pPr>
            <a:r>
              <a:rPr lang="en-US" dirty="0"/>
              <a:t>     A. 50</a:t>
            </a:r>
          </a:p>
          <a:p>
            <a:pPr marL="0" indent="0">
              <a:buNone/>
            </a:pPr>
            <a:r>
              <a:rPr lang="en-US" dirty="0"/>
              <a:t>     B. 25</a:t>
            </a:r>
          </a:p>
          <a:p>
            <a:pPr marL="0" indent="0">
              <a:buNone/>
            </a:pPr>
            <a:r>
              <a:rPr lang="en-US" dirty="0"/>
              <a:t>     C.   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Sample input: 6   49  40  5  35  48  44 </a:t>
            </a:r>
          </a:p>
          <a:p>
            <a:pPr marL="0" indent="0">
              <a:buNone/>
            </a:pPr>
            <a:r>
              <a:rPr lang="en-US" dirty="0"/>
              <a:t>(first number is the count)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2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Finding the Max and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4953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Pseudocode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/>
              <a:t>Initialize min to HIGH_LIMIT</a:t>
            </a:r>
          </a:p>
          <a:p>
            <a:pPr marL="0" indent="0">
              <a:buNone/>
            </a:pPr>
            <a:r>
              <a:rPr lang="en-US" b="1" dirty="0"/>
              <a:t>	   Initialize max to LOW_LIMIT</a:t>
            </a:r>
          </a:p>
          <a:p>
            <a:pPr marL="0" indent="0">
              <a:buNone/>
            </a:pPr>
            <a:r>
              <a:rPr lang="en-US" dirty="0"/>
              <a:t>	   Read all values one at a time</a:t>
            </a:r>
          </a:p>
          <a:p>
            <a:pPr marL="0" indent="0">
              <a:buNone/>
            </a:pPr>
            <a:r>
              <a:rPr lang="en-US" dirty="0"/>
              <a:t>	        If value is smaller than min</a:t>
            </a:r>
          </a:p>
          <a:p>
            <a:pPr marL="0" indent="0">
              <a:buNone/>
            </a:pPr>
            <a:r>
              <a:rPr lang="en-US" dirty="0"/>
              <a:t>	            Set min to value</a:t>
            </a:r>
          </a:p>
          <a:p>
            <a:pPr marL="0" indent="0">
              <a:buNone/>
            </a:pPr>
            <a:r>
              <a:rPr lang="en-US" dirty="0"/>
              <a:t>	        If value is larger than max</a:t>
            </a:r>
          </a:p>
          <a:p>
            <a:pPr marL="0" indent="0">
              <a:buNone/>
            </a:pPr>
            <a:r>
              <a:rPr lang="en-US" dirty="0"/>
              <a:t>	            Set max to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6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9B6C-ECBD-4662-A6FF-BD1F56F1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81000"/>
            <a:ext cx="76962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min = HIGH_LIMIT;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max = LOW_LIMIT;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the number of scores: 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in.nextInt();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count; i ++)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a score: 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score = in.nextInt();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(score &lt; min)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min = score;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(score &gt; max)   // independent if statement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max = score;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System.out.printf("The highest score is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d.%n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max);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System.out.printf("The lowest score is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d.%n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min);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B442D-38ED-47D2-8F00-45DA77D0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FC55-F6FC-4A91-A795-D4281D9A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Java Max and Min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E5DB-AE0F-46E9-981E-FCE58D22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Double.MIN_VALUE</a:t>
            </a:r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Double.MAX_VALUE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Integer.MAX_VALUE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cs typeface="Courier New" panose="02070309020205020404" pitchFamily="49" charset="0"/>
              </a:rPr>
              <a:t>Do not need to import any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43048-846B-4AAE-8F01-560B1E09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3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First Value as the Initial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4953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Pseudocode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/>
              <a:t>Read first score</a:t>
            </a:r>
          </a:p>
          <a:p>
            <a:pPr marL="0" indent="0">
              <a:buNone/>
            </a:pPr>
            <a:r>
              <a:rPr lang="en-US" b="1" dirty="0"/>
              <a:t>	   Initialize max and min to first score</a:t>
            </a:r>
          </a:p>
          <a:p>
            <a:pPr marL="0" indent="0">
              <a:buNone/>
            </a:pPr>
            <a:r>
              <a:rPr lang="en-US" dirty="0"/>
              <a:t>	   Read all remaining values one at a time</a:t>
            </a:r>
          </a:p>
          <a:p>
            <a:pPr marL="0" indent="0">
              <a:buNone/>
            </a:pPr>
            <a:r>
              <a:rPr lang="en-US" dirty="0"/>
              <a:t>	        If value is smaller than min</a:t>
            </a:r>
          </a:p>
          <a:p>
            <a:pPr marL="0" indent="0">
              <a:buNone/>
            </a:pPr>
            <a:r>
              <a:rPr lang="en-US" dirty="0"/>
              <a:t>	            Set min to value</a:t>
            </a:r>
          </a:p>
          <a:p>
            <a:pPr marL="0" indent="0">
              <a:buNone/>
            </a:pPr>
            <a:r>
              <a:rPr lang="en-US" dirty="0"/>
              <a:t>	        Else if value is larger than max</a:t>
            </a:r>
          </a:p>
          <a:p>
            <a:pPr marL="0" indent="0">
              <a:buNone/>
            </a:pPr>
            <a:r>
              <a:rPr lang="en-US" dirty="0"/>
              <a:t>	            Set max to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2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9B6C-ECBD-4662-A6FF-BD1F56F1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the first score: 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max = in.nextInt();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min = max;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next score or Q to quit: 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while(in.hasNextInt())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score = in.nextInt();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(score &gt; max)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max = score;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(score &lt; min)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min = score;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next score or Q to quit: 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System.out.printf("The highest score is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d.%n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max);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System.out.printf("The lowest score is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d.%n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min);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B442D-38ED-47D2-8F00-45DA77D0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Finding Max and Min (count &gt;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u="sng" dirty="0"/>
              <a:t>Pseudocode (starting with the count)</a:t>
            </a:r>
          </a:p>
          <a:p>
            <a:pPr marL="0" indent="0">
              <a:buNone/>
            </a:pPr>
            <a:r>
              <a:rPr lang="en-US" sz="2000" dirty="0"/>
              <a:t>		Read in the count</a:t>
            </a:r>
          </a:p>
          <a:p>
            <a:pPr marL="0" indent="0">
              <a:buNone/>
            </a:pPr>
            <a:r>
              <a:rPr lang="en-US" sz="2000" dirty="0"/>
              <a:t>		Read in the first value as max and min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b="1" dirty="0"/>
              <a:t>For each i from 1 to count - 1</a:t>
            </a:r>
          </a:p>
          <a:p>
            <a:pPr marL="0" indent="0">
              <a:buNone/>
            </a:pPr>
            <a:r>
              <a:rPr lang="en-US" sz="2000" dirty="0"/>
              <a:t>		     Read in a score</a:t>
            </a:r>
          </a:p>
          <a:p>
            <a:pPr marL="0" indent="0">
              <a:buNone/>
            </a:pPr>
            <a:r>
              <a:rPr lang="en-US" sz="2000" dirty="0"/>
              <a:t>		     If score is larger than max</a:t>
            </a:r>
          </a:p>
          <a:p>
            <a:pPr marL="0" indent="0">
              <a:buNone/>
            </a:pPr>
            <a:r>
              <a:rPr lang="en-US" sz="2000" dirty="0"/>
              <a:t>		          Set max to score</a:t>
            </a:r>
          </a:p>
          <a:p>
            <a:pPr marL="0" indent="0">
              <a:buNone/>
            </a:pPr>
            <a:r>
              <a:rPr lang="en-US" sz="2000" dirty="0"/>
              <a:t>		     Else if score is smaller than min</a:t>
            </a:r>
          </a:p>
          <a:p>
            <a:pPr marL="0" indent="0">
              <a:buNone/>
            </a:pPr>
            <a:r>
              <a:rPr lang="en-US" sz="2000" dirty="0"/>
              <a:t>		           Set min to score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b="1" dirty="0"/>
              <a:t>(Par13_A)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0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Par13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114800"/>
          </a:xfrm>
        </p:spPr>
        <p:txBody>
          <a:bodyPr/>
          <a:lstStyle/>
          <a:p>
            <a:r>
              <a:rPr lang="en-US" sz="2800" dirty="0"/>
              <a:t>Par13_A:</a:t>
            </a:r>
          </a:p>
          <a:p>
            <a:pPr marL="0" indent="0">
              <a:buNone/>
            </a:pP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www.codecheck.it/files/2103130108ebj2jz6aek1yisn5tw2ngabxj</a:t>
            </a:r>
            <a:endParaRPr lang="en-US" sz="2800" dirty="0"/>
          </a:p>
          <a:p>
            <a:r>
              <a:rPr lang="en-US" sz="2800" dirty="0"/>
              <a:t>Par13_B: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www.codecheck.it/files/21032017289nilmnnqvokfm4v0623abwy28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DA1401-2329-404F-8F37-DF8F7A52E180}"/>
                  </a:ext>
                </a:extLst>
              </p14:cNvPr>
              <p14:cNvContentPartPr/>
              <p14:nvPr/>
            </p14:nvContentPartPr>
            <p14:xfrm>
              <a:off x="4868640" y="5070240"/>
              <a:ext cx="3376440" cy="150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DA1401-2329-404F-8F37-DF8F7A52E1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9280" y="5060880"/>
                <a:ext cx="3395160" cy="15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2005B6-2DA0-4908-9276-BCAEC8BC3319}"/>
                  </a:ext>
                </a:extLst>
              </p14:cNvPr>
              <p14:cNvContentPartPr/>
              <p14:nvPr/>
            </p14:nvContentPartPr>
            <p14:xfrm>
              <a:off x="1942811" y="4163442"/>
              <a:ext cx="33840" cy="36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2005B6-2DA0-4908-9276-BCAEC8BC33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3811" y="4154802"/>
                <a:ext cx="514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C7F2A47-0860-4EF1-9468-6601448C420E}"/>
                  </a:ext>
                </a:extLst>
              </p14:cNvPr>
              <p14:cNvContentPartPr/>
              <p14:nvPr/>
            </p14:nvContentPartPr>
            <p14:xfrm>
              <a:off x="1809971" y="2422482"/>
              <a:ext cx="48600" cy="2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C7F2A47-0860-4EF1-9468-6601448C42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1331" y="2413842"/>
                <a:ext cx="6624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32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/>
              <a:t>Common Loop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0"/>
            <a:ext cx="6934200" cy="4510144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Average Value (sum and count)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Searching: Counting matches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Searching: Finding the first match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Maximum and minimum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. .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00"/>
            <a:ext cx="7162800" cy="4114800"/>
          </a:xfrm>
        </p:spPr>
        <p:txBody>
          <a:bodyPr/>
          <a:lstStyle/>
          <a:p>
            <a:r>
              <a:rPr lang="en-US" dirty="0"/>
              <a:t>Breakout rooms if possible</a:t>
            </a:r>
          </a:p>
          <a:p>
            <a:endParaRPr lang="en-US" dirty="0"/>
          </a:p>
          <a:p>
            <a:r>
              <a:rPr lang="en-US" dirty="0"/>
              <a:t>Main room: Par12 Solutions</a:t>
            </a:r>
          </a:p>
          <a:p>
            <a:endParaRPr lang="en-US" sz="3200" dirty="0"/>
          </a:p>
          <a:p>
            <a:r>
              <a:rPr lang="en-US" sz="3200" dirty="0"/>
              <a:t>My Office Hour: 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3837-B909-42DD-9900-00AD480E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Reading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C171-311B-4B08-8B79-3B502817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76400"/>
            <a:ext cx="7467600" cy="4267200"/>
          </a:xfrm>
        </p:spPr>
        <p:txBody>
          <a:bodyPr/>
          <a:lstStyle/>
          <a:p>
            <a:r>
              <a:rPr lang="en-US" dirty="0"/>
              <a:t>Assuming all values are valid</a:t>
            </a:r>
          </a:p>
          <a:p>
            <a:r>
              <a:rPr lang="en-US" dirty="0"/>
              <a:t>Ending with a sentinel value</a:t>
            </a:r>
          </a:p>
          <a:p>
            <a:pPr lvl="1"/>
            <a:r>
              <a:rPr lang="en-US" dirty="0"/>
              <a:t>Sentinel -1 (or any value out of the range)</a:t>
            </a:r>
          </a:p>
          <a:p>
            <a:pPr lvl="1"/>
            <a:r>
              <a:rPr lang="en-US" dirty="0"/>
              <a:t>Sentinel Q (or any value of different types)</a:t>
            </a:r>
          </a:p>
          <a:p>
            <a:r>
              <a:rPr lang="en-US" dirty="0"/>
              <a:t>Beginning with the count of values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510EB-4698-417E-9E92-309CF21A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0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239000" cy="43434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600" dirty="0"/>
              <a:t>Computing the average of exam1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Sample input</a:t>
            </a:r>
          </a:p>
          <a:p>
            <a:pPr marL="514350" indent="-514350">
              <a:lnSpc>
                <a:spcPct val="80000"/>
              </a:lnSpc>
              <a:buFontTx/>
              <a:buAutoNum type="arabicPlain" startAt="6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40  50  0  35  49  50</a:t>
            </a:r>
          </a:p>
          <a:p>
            <a:pPr marL="514350" indent="-514350">
              <a:lnSpc>
                <a:spcPct val="80000"/>
              </a:lnSpc>
              <a:buFontTx/>
              <a:buAutoNum type="arabicPlain" startAt="6"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/>
              <a:t>All input values are valid, between 0 and 50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The first value is the count of scores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822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8077200" cy="91440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7467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		Read in the count</a:t>
            </a:r>
          </a:p>
          <a:p>
            <a:pPr marL="0" indent="0">
              <a:buNone/>
            </a:pPr>
            <a:r>
              <a:rPr lang="en-US" sz="2200" dirty="0"/>
              <a:t>		Total = 0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numOfValuesRead</a:t>
            </a:r>
            <a:r>
              <a:rPr lang="en-US" sz="2200" dirty="0"/>
              <a:t> = 0</a:t>
            </a:r>
          </a:p>
          <a:p>
            <a:pPr marL="0" indent="0">
              <a:buNone/>
            </a:pPr>
            <a:r>
              <a:rPr lang="en-US" sz="2200" dirty="0"/>
              <a:t>		While </a:t>
            </a:r>
            <a:r>
              <a:rPr lang="en-US" sz="2200" dirty="0" err="1"/>
              <a:t>numOfValuesRead</a:t>
            </a:r>
            <a:r>
              <a:rPr lang="en-US" sz="2200" dirty="0"/>
              <a:t> &lt; count</a:t>
            </a:r>
          </a:p>
          <a:p>
            <a:pPr marL="0" indent="0">
              <a:buNone/>
            </a:pPr>
            <a:r>
              <a:rPr lang="en-US" sz="2200" dirty="0"/>
              <a:t>		     Read in a value</a:t>
            </a:r>
          </a:p>
          <a:p>
            <a:pPr marL="0" indent="0">
              <a:buNone/>
            </a:pPr>
            <a:r>
              <a:rPr lang="en-US" sz="2200" dirty="0"/>
              <a:t>		     Add value to total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/>
              <a:t>Is the above pseudocode correct to calculate the total?</a:t>
            </a:r>
          </a:p>
          <a:p>
            <a:pPr marL="0" indent="0">
              <a:buNone/>
            </a:pPr>
            <a:r>
              <a:rPr lang="en-US" sz="2200" dirty="0"/>
              <a:t>     A. Yes</a:t>
            </a:r>
          </a:p>
          <a:p>
            <a:pPr marL="0" indent="0">
              <a:buNone/>
            </a:pPr>
            <a:r>
              <a:rPr lang="en-US" sz="2200" dirty="0"/>
              <a:t>     B. No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200" dirty="0"/>
              <a:t>Sample input (first value is the count)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6  40  50  0  35  49  50</a:t>
            </a:r>
            <a:endParaRPr lang="pt-B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0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914400"/>
          </a:xfrm>
        </p:spPr>
        <p:txBody>
          <a:bodyPr/>
          <a:lstStyle/>
          <a:p>
            <a:r>
              <a:rPr lang="en-US" dirty="0"/>
              <a:t>Must Update LCV!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7467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		Read in the count</a:t>
            </a:r>
          </a:p>
          <a:p>
            <a:pPr marL="0" indent="0">
              <a:buNone/>
            </a:pPr>
            <a:r>
              <a:rPr lang="en-US" sz="2200" dirty="0"/>
              <a:t>		Total = 0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i="1" dirty="0" err="1"/>
              <a:t>numOfValueRead</a:t>
            </a:r>
            <a:r>
              <a:rPr lang="en-US" sz="2200" dirty="0"/>
              <a:t> = 0</a:t>
            </a:r>
          </a:p>
          <a:p>
            <a:pPr marL="0" indent="0">
              <a:buNone/>
            </a:pPr>
            <a:r>
              <a:rPr lang="en-US" sz="2200" dirty="0"/>
              <a:t>		While </a:t>
            </a:r>
            <a:r>
              <a:rPr lang="en-US" sz="2200" i="1" dirty="0" err="1"/>
              <a:t>numOfValueRead</a:t>
            </a:r>
            <a:r>
              <a:rPr lang="en-US" sz="2200" dirty="0"/>
              <a:t> &lt; count</a:t>
            </a:r>
          </a:p>
          <a:p>
            <a:pPr marL="0" indent="0">
              <a:buNone/>
            </a:pPr>
            <a:r>
              <a:rPr lang="en-US" sz="2200" dirty="0"/>
              <a:t>		     Read in a value</a:t>
            </a:r>
          </a:p>
          <a:p>
            <a:pPr marL="0" indent="0">
              <a:buNone/>
            </a:pPr>
            <a:r>
              <a:rPr lang="en-US" sz="2200" dirty="0"/>
              <a:t>		     Add value to total</a:t>
            </a:r>
          </a:p>
          <a:p>
            <a:pPr marL="0" indent="0">
              <a:buNone/>
            </a:pPr>
            <a:r>
              <a:rPr lang="en-US" sz="2200" dirty="0"/>
              <a:t>		     </a:t>
            </a:r>
            <a:r>
              <a:rPr lang="en-US" sz="2200" b="1" dirty="0"/>
              <a:t>Increment </a:t>
            </a:r>
            <a:r>
              <a:rPr lang="en-US" sz="2200" b="1" i="1" dirty="0" err="1"/>
              <a:t>numOfValueRead</a:t>
            </a:r>
            <a:r>
              <a:rPr lang="en-US" sz="2200" b="1" dirty="0"/>
              <a:t> by one</a:t>
            </a:r>
          </a:p>
          <a:p>
            <a:pPr marL="0" indent="0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b="1" u="sng" dirty="0"/>
              <a:t>The Four Parts of Loops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6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077200" cy="1828800"/>
          </a:xfrm>
        </p:spPr>
        <p:txBody>
          <a:bodyPr/>
          <a:lstStyle/>
          <a:p>
            <a:r>
              <a:rPr lang="en-US" dirty="0"/>
              <a:t>Using a For Loop </a:t>
            </a:r>
            <a:br>
              <a:rPr lang="en-US" dirty="0"/>
            </a:br>
            <a:r>
              <a:rPr lang="en-US" dirty="0"/>
              <a:t>When Count Is 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74676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Read in the count</a:t>
            </a:r>
          </a:p>
          <a:p>
            <a:pPr marL="0" indent="0">
              <a:buNone/>
            </a:pPr>
            <a:r>
              <a:rPr lang="en-US" dirty="0"/>
              <a:t>		Total = 0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u="sng" dirty="0"/>
              <a:t>For each i from 0 to count – 1</a:t>
            </a:r>
          </a:p>
          <a:p>
            <a:pPr marL="0" indent="0">
              <a:buNone/>
            </a:pPr>
            <a:r>
              <a:rPr lang="en-US" dirty="0"/>
              <a:t>		     Read in a value</a:t>
            </a:r>
          </a:p>
          <a:p>
            <a:pPr marL="0" indent="0">
              <a:buNone/>
            </a:pPr>
            <a:r>
              <a:rPr lang="en-US" dirty="0"/>
              <a:t>		     Add value to total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8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15400" cy="990600"/>
          </a:xfrm>
        </p:spPr>
        <p:txBody>
          <a:bodyPr/>
          <a:lstStyle/>
          <a:p>
            <a:r>
              <a:rPr lang="en-US" dirty="0"/>
              <a:t>Java for Loop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5438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System.out.print("Enter the number of scores: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int count = in.nextInt();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double total = 0;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for (int i = 0; i &lt; count;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System.out.print("Enter a score: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int score = in.nextInt();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total += score;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System.out.printf("Average of %d scores: %.2f.\n",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       count, total / count);</a:t>
            </a:r>
            <a:r>
              <a:rPr lang="pt-BR" altLang="en-US" sz="1800" dirty="0">
                <a:latin typeface="Courier New" panose="02070309020205020404" pitchFamily="49" charset="0"/>
              </a:rPr>
              <a:t>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07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31365</TotalTime>
  <Words>1861</Words>
  <Application>Microsoft Office PowerPoint</Application>
  <PresentationFormat>On-screen Show (4:3)</PresentationFormat>
  <Paragraphs>341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Courier New</vt:lpstr>
      <vt:lpstr>Times New Roman</vt:lpstr>
      <vt:lpstr>Default Design</vt:lpstr>
      <vt:lpstr>SJSU CS 46A Introduction to Programming</vt:lpstr>
      <vt:lpstr>SJSU CS 46A Introduction to Programming</vt:lpstr>
      <vt:lpstr>Common Loop Algorithms</vt:lpstr>
      <vt:lpstr>Reading Multiple Values</vt:lpstr>
      <vt:lpstr>Example</vt:lpstr>
      <vt:lpstr>iClicker Question #1</vt:lpstr>
      <vt:lpstr>Must Update LCV!</vt:lpstr>
      <vt:lpstr>Using a For Loop  When Count Is Known</vt:lpstr>
      <vt:lpstr>Java for Loop</vt:lpstr>
      <vt:lpstr>Lesson13_Examples</vt:lpstr>
      <vt:lpstr>First Match: Is there a Target Score?</vt:lpstr>
      <vt:lpstr>PowerPoint Presentation</vt:lpstr>
      <vt:lpstr>Using a While Loop</vt:lpstr>
      <vt:lpstr>PowerPoint Presentation</vt:lpstr>
      <vt:lpstr>Input Ending with a Sentinel</vt:lpstr>
      <vt:lpstr>Lesson13_Examples</vt:lpstr>
      <vt:lpstr>Count of Matches</vt:lpstr>
      <vt:lpstr>PowerPoint Presentation</vt:lpstr>
      <vt:lpstr>iClicker Question #2</vt:lpstr>
      <vt:lpstr>Count of Matches (Sentinel)</vt:lpstr>
      <vt:lpstr>Finding the Max and Min</vt:lpstr>
      <vt:lpstr>iClicker Question #3</vt:lpstr>
      <vt:lpstr>Finding the Max and Min</vt:lpstr>
      <vt:lpstr>PowerPoint Presentation</vt:lpstr>
      <vt:lpstr>Java Max and Min Values</vt:lpstr>
      <vt:lpstr>First Value as the Initial Value</vt:lpstr>
      <vt:lpstr>PowerPoint Presentation</vt:lpstr>
      <vt:lpstr>Finding Max and Min (count &gt; 0)</vt:lpstr>
      <vt:lpstr>Par13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334</cp:revision>
  <dcterms:created xsi:type="dcterms:W3CDTF">2005-01-15T22:45:09Z</dcterms:created>
  <dcterms:modified xsi:type="dcterms:W3CDTF">2022-10-13T16:05:52Z</dcterms:modified>
</cp:coreProperties>
</file>