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344" r:id="rId2"/>
    <p:sldId id="256" r:id="rId3"/>
    <p:sldId id="501" r:id="rId4"/>
    <p:sldId id="542" r:id="rId5"/>
    <p:sldId id="543" r:id="rId6"/>
    <p:sldId id="483" r:id="rId7"/>
    <p:sldId id="553" r:id="rId8"/>
    <p:sldId id="562" r:id="rId9"/>
    <p:sldId id="563" r:id="rId10"/>
    <p:sldId id="564" r:id="rId11"/>
    <p:sldId id="566" r:id="rId12"/>
    <p:sldId id="567" r:id="rId13"/>
    <p:sldId id="545" r:id="rId14"/>
    <p:sldId id="556" r:id="rId15"/>
    <p:sldId id="557" r:id="rId16"/>
    <p:sldId id="569" r:id="rId17"/>
    <p:sldId id="558" r:id="rId18"/>
    <p:sldId id="555" r:id="rId19"/>
    <p:sldId id="568" r:id="rId20"/>
    <p:sldId id="559" r:id="rId21"/>
    <p:sldId id="570" r:id="rId22"/>
    <p:sldId id="498" r:id="rId23"/>
    <p:sldId id="549" r:id="rId24"/>
    <p:sldId id="550" r:id="rId25"/>
    <p:sldId id="551" r:id="rId26"/>
    <p:sldId id="529" r:id="rId27"/>
    <p:sldId id="500" r:id="rId28"/>
    <p:sldId id="571" r:id="rId29"/>
    <p:sldId id="530" r:id="rId30"/>
    <p:sldId id="537" r:id="rId31"/>
    <p:sldId id="548" r:id="rId32"/>
    <p:sldId id="52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83659" autoAdjust="0"/>
  </p:normalViewPr>
  <p:slideViewPr>
    <p:cSldViewPr>
      <p:cViewPr varScale="1">
        <p:scale>
          <a:sx n="83" d="100"/>
          <a:sy n="83" d="100"/>
        </p:scale>
        <p:origin x="129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4T21:16:09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22831 15507 247 0,'0'0'0'0,"0"0"0"16,0 0 0-16,0 0 186 0,0 0-186 0,0 0 186 15,0 0-186-15,0 0 149 0,0 0-149 0,0 0 149 16,0 0-149-16,0 0 135 0,0 0-135 0,0 0 136 16,0 0-136-16,0 0 78 0,0 0-78 0,0 0 78 15,0 0-78-15,0 0 71 0,0 0-71 0,0 0 72 0,0 0-72 16,0 0 48-16,0 0-48 0,0 0 48 0,0 0-48 15,0 0 32-15,0 0-32 0,0 0 32 0,0 0-32 16,0 0 8-16,0 0-8 0,0 0 8 0,0 0-8 0,0 0-6 16,0 0 6-16,0 0-6 0,0 0 6 15,0 0-108-15,0 0 108 0,0 0-107 0,7 1 107 0,0 1-136 16,5 1 136-16,-1 0-136 0,1 2 136 0,-12-5-34 16,0 0 34-16,24 8-745 0,-48-16 745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34:50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21108 14107 1726 0,'0'0'0'0,"0"0"0"0,0 0 0 0,0 0 176 15,0 0-176-15,0 0 177 0,0 0-177 0,0 0 112 16,0 0-112-16,0 0 112 0,0 0-112 0,0 0 57 16,-14-16-57-16,6 7 58 0,-1 0-58 0,1-1 1 15,0 2-1-15,3 0 1 0,0 4-1 0,2-4 3 16,2 3-3-16,1 5 3 0,-3-9-3 0,3 9 2 15,-8-5-2-15,8 5 3 0,-7-8-3 0,7 8 5 16,-1-6-5-16,1 6 6 0,0-6-6 0,0 6 0 16,0-7 0-16,0 7 1 0,0 0-1 0,0 0-2 0,0 0 2 15,0 0-2-15,0 0 2 0,0 0-65 0,0 0 65 16,0 0-65-16,9-3 65 0,2 0-109 0,5 2 109 16,-3-4-109-16,-2 0 109 0,-11 5-27 0,0 0 27 0,23-8-1454 15,-46 16 1454-15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34:50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21108 14107 1726 0,'0'0'0'0,"0"0"0"0,0 0 0 0,0 0 176 15,0 0-176-15,0 0 177 0,0 0-177 0,0 0 112 16,0 0-112-16,0 0 112 0,0 0-112 0,0 0 57 16,-14-16-57-16,6 7 58 0,-1 0-58 0,1-1 1 15,0 2-1-15,3 0 1 0,0 4-1 0,2-4 3 16,2 3-3-16,1 5 3 0,-3-9-3 0,3 9 2 15,-8-5-2-15,8 5 3 0,-7-8-3 0,7 8 5 16,-1-6-5-16,1 6 6 0,0-6-6 0,0 6 0 16,0-7 0-16,0 7 1 0,0 0-1 0,0 0-2 0,0 0 2 15,0 0-2-15,0 0 2 0,0 0-65 0,0 0 65 16,0 0-65-16,9-3 65 0,2 0-109 0,5 2 109 16,-3-4-109-16,-2 0 109 0,-11 5-27 0,0 0 27 0,23-8-1454 15,-46 16 1454-15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34:50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21108 14107 1726 0,'0'0'0'0,"0"0"0"0,0 0 0 0,0 0 176 15,0 0-176-15,0 0 177 0,0 0-177 0,0 0 112 16,0 0-112-16,0 0 112 0,0 0-112 0,0 0 57 16,-14-16-57-16,6 7 58 0,-1 0-58 0,1-1 1 15,0 2-1-15,3 0 1 0,0 4-1 0,2-4 3 16,2 3-3-16,1 5 3 0,-3-9-3 0,3 9 2 15,-8-5-2-15,8 5 3 0,-7-8-3 0,7 8 5 16,-1-6-5-16,1 6 6 0,0-6-6 0,0 6 0 16,0-7 0-16,0 7 1 0,0 0-1 0,0 0-2 0,0 0 2 15,0 0-2-15,0 0 2 0,0 0-65 0,0 0 65 16,0 0-65-16,9-3 65 0,2 0-109 0,5 2 109 16,-3-4-109-16,-2 0 109 0,-11 5-27 0,0 0 27 0,23-8-1454 15,-46 16 1454-15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5T20:34:50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21108 14107 1726 0,'0'0'0'0,"0"0"0"0,0 0 0 0,0 0 176 15,0 0-176-15,0 0 177 0,0 0-177 0,0 0 112 16,0 0-112-16,0 0 112 0,0 0-112 0,0 0 57 16,-14-16-57-16,6 7 58 0,-1 0-58 0,1-1 1 15,0 2-1-15,3 0 1 0,0 4-1 0,2-4 3 16,2 3-3-16,1 5 3 0,-3-9-3 0,3 9 2 15,-8-5-2-15,8 5 3 0,-7-8-3 0,7 8 5 16,-1-6-5-16,1 6 6 0,0-6-6 0,0 6 0 16,0-7 0-16,0 7 1 0,0 0-1 0,0 0-2 0,0 0 2 15,0 0-2-15,0 0 2 0,0 0-65 0,0 0 65 16,0 0-65-16,9-3 65 0,2 0-109 0,5 2 109 16,-3-4-109-16,-2 0 109 0,-11 5-27 0,0 0 27 0,23-8-1454 15,-46 16 1454-15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78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3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44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3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015042152e4ca3tw6b2xtod62suapf0o" TargetMode="External"/><Relationship Id="rId2" Type="http://schemas.openxmlformats.org/officeDocument/2006/relationships/hyperlink" Target="http://www.codecheck.it/files/2010150413evldulwm6zxau5pbvciwbyvb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Lesson14_student.zip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B2456-65F1-443B-A68E-661840A298C2}"/>
                  </a:ext>
                </a:extLst>
              </p14:cNvPr>
              <p14:cNvContentPartPr/>
              <p14:nvPr/>
            </p14:nvContentPartPr>
            <p14:xfrm>
              <a:off x="8219160" y="5582520"/>
              <a:ext cx="266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B2456-65F1-443B-A68E-661840A29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9800" y="5573160"/>
                <a:ext cx="4536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r>
              <a:rPr lang="en-US" altLang="en-US" sz="4400" dirty="0"/>
              <a:t>Pseudocode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	Read in size (number of rows)</a:t>
            </a:r>
          </a:p>
          <a:p>
            <a:pPr marL="0" indent="0">
              <a:buNone/>
            </a:pPr>
            <a:r>
              <a:rPr lang="it-IT" altLang="en-US" dirty="0"/>
              <a:t>		For row = 1 to size </a:t>
            </a:r>
          </a:p>
          <a:p>
            <a:pPr marL="0" indent="0">
              <a:buNone/>
            </a:pPr>
            <a:r>
              <a:rPr lang="it-IT" altLang="en-US" dirty="0"/>
              <a:t>		     For col = ? To ?</a:t>
            </a:r>
          </a:p>
          <a:p>
            <a:pPr marL="0" indent="0">
              <a:buNone/>
            </a:pPr>
            <a:r>
              <a:rPr lang="it-IT" altLang="en-US" dirty="0"/>
              <a:t>	     	          Display a </a:t>
            </a:r>
            <a:r>
              <a:rPr lang="pt-BR" altLang="en-US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r>
              <a:rPr lang="pt-BR" altLang="en-US" dirty="0"/>
              <a:t>		     Go to next line</a:t>
            </a:r>
          </a:p>
          <a:p>
            <a:pPr marL="0" indent="0"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	</a:t>
            </a:r>
            <a:endParaRPr lang="it-IT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14:cNvPr>
              <p14:cNvContentPartPr/>
              <p14:nvPr/>
            </p14:nvContentPartPr>
            <p14:xfrm>
              <a:off x="7570080" y="5027040"/>
              <a:ext cx="30240" cy="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720" y="5017680"/>
                <a:ext cx="48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47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iClicker Question #2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		Input size</a:t>
            </a:r>
          </a:p>
          <a:p>
            <a:pPr marL="0" indent="0">
              <a:buNone/>
            </a:pPr>
            <a:r>
              <a:rPr lang="it-IT" altLang="en-US" sz="2400" dirty="0"/>
              <a:t>		For row = 1 to size </a:t>
            </a:r>
          </a:p>
          <a:p>
            <a:pPr marL="0" indent="0">
              <a:buNone/>
            </a:pPr>
            <a:r>
              <a:rPr lang="it-IT" altLang="en-US" sz="2400" dirty="0"/>
              <a:t>		     For _______________</a:t>
            </a:r>
          </a:p>
          <a:p>
            <a:pPr marL="0" indent="0">
              <a:buNone/>
            </a:pPr>
            <a:r>
              <a:rPr lang="it-IT" altLang="en-US" sz="2400" dirty="0"/>
              <a:t>	     	          Display a </a:t>
            </a:r>
            <a:r>
              <a:rPr lang="pt-BR" altLang="en-US" sz="2400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r>
              <a:rPr lang="pt-BR" altLang="en-US" sz="2400" dirty="0"/>
              <a:t>		     Go to next line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To draw a triangle, the inner loop should be</a:t>
            </a:r>
          </a:p>
          <a:p>
            <a:pPr marL="0" indent="0">
              <a:buNone/>
            </a:pPr>
            <a:r>
              <a:rPr lang="en-US" altLang="en-US" sz="2400" dirty="0"/>
              <a:t>	A. For col = 0 to size</a:t>
            </a:r>
          </a:p>
          <a:p>
            <a:pPr marL="0" indent="0">
              <a:buNone/>
            </a:pPr>
            <a:r>
              <a:rPr lang="en-US" altLang="en-US" sz="2400" dirty="0"/>
              <a:t>	B. For col = 1 to size</a:t>
            </a:r>
          </a:p>
          <a:p>
            <a:pPr marL="0" indent="0">
              <a:buNone/>
            </a:pPr>
            <a:r>
              <a:rPr lang="en-US" altLang="en-US" sz="2400" dirty="0"/>
              <a:t>            C. For col = 0 to row</a:t>
            </a:r>
          </a:p>
          <a:p>
            <a:pPr marL="0" indent="0">
              <a:buNone/>
            </a:pPr>
            <a:r>
              <a:rPr lang="en-US" altLang="en-US" sz="2400" dirty="0"/>
              <a:t>            D. For col = 1 to row </a:t>
            </a:r>
            <a:endParaRPr lang="it-IT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2781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Par14 Problem 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		Input size</a:t>
            </a:r>
          </a:p>
          <a:p>
            <a:pPr marL="0" indent="0">
              <a:buNone/>
            </a:pPr>
            <a:r>
              <a:rPr lang="it-IT" altLang="en-US" sz="2400" dirty="0"/>
              <a:t>		For row = 1 to size</a:t>
            </a:r>
          </a:p>
          <a:p>
            <a:pPr marL="0" indent="0">
              <a:buNone/>
            </a:pPr>
            <a:r>
              <a:rPr lang="it-IT" altLang="en-US" sz="2400" dirty="0"/>
              <a:t>		     For _______________</a:t>
            </a:r>
          </a:p>
          <a:p>
            <a:pPr marL="0" indent="0">
              <a:buNone/>
            </a:pPr>
            <a:r>
              <a:rPr lang="it-IT" altLang="en-US" sz="2400" dirty="0"/>
              <a:t>	     	          Display a </a:t>
            </a:r>
            <a:r>
              <a:rPr lang="pt-BR" altLang="en-US" sz="2400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r>
              <a:rPr lang="pt-BR" altLang="en-US" sz="2400" dirty="0"/>
              <a:t>		     Go to next line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To draw a triangle, the inner loop should be</a:t>
            </a:r>
          </a:p>
          <a:p>
            <a:pPr marL="0" indent="0">
              <a:buNone/>
            </a:pPr>
            <a:r>
              <a:rPr lang="en-US" altLang="en-US" sz="2400" dirty="0"/>
              <a:t>	A. For col = 0 to size</a:t>
            </a:r>
          </a:p>
          <a:p>
            <a:pPr marL="0" indent="0">
              <a:buNone/>
            </a:pPr>
            <a:r>
              <a:rPr lang="en-US" altLang="en-US" sz="2400" dirty="0"/>
              <a:t>	B. For col = 1 to size</a:t>
            </a:r>
          </a:p>
          <a:p>
            <a:pPr marL="0" indent="0">
              <a:buNone/>
            </a:pPr>
            <a:r>
              <a:rPr lang="en-US" altLang="en-US" sz="2400" dirty="0"/>
              <a:t>            C. For col = 0 to row</a:t>
            </a:r>
          </a:p>
          <a:p>
            <a:pPr marL="0" indent="0">
              <a:buNone/>
            </a:pPr>
            <a:r>
              <a:rPr lang="en-US" altLang="en-US" sz="2400" dirty="0"/>
              <a:t>            D. </a:t>
            </a:r>
            <a:r>
              <a:rPr lang="en-US" altLang="en-US" sz="2400" b="1" dirty="0"/>
              <a:t>For col = 1 to row </a:t>
            </a:r>
            <a:endParaRPr lang="it-IT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06474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altLang="en-US" dirty="0"/>
              <a:t>Validating Input: Type and Range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size = 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 (size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positive integer: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if (!in.hasNextInt())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String input = in.next();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System.out.printf("Invalid input: %s.%n", input);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size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if (size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    System.out.printf("Not positive: %d.%n", size);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82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D5AC-283F-47CE-A3DF-8519AC1D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/>
          <a:lstStyle/>
          <a:p>
            <a:r>
              <a:rPr lang="en-US" dirty="0"/>
              <a:t>Picture: 2-D Grid of Pixels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7B11D-E8A8-45EC-9526-89D7E80A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F36CC-764F-4787-8382-D4175AFBFD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A cat sleeping on a person's lap&#10;&#10;Description automatically generated">
            <a:extLst>
              <a:ext uri="{FF2B5EF4-FFF2-40B4-BE49-F238E27FC236}">
                <a16:creationId xmlns:a16="http://schemas.microsoft.com/office/drawing/2014/main" id="{610ABB98-2173-44CC-8C2B-4897B50B8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114800" cy="292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B0228-A9AC-4714-87BD-C4DB1FF4853D}"/>
              </a:ext>
            </a:extLst>
          </p:cNvPr>
          <p:cNvSpPr txBox="1"/>
          <p:nvPr/>
        </p:nvSpPr>
        <p:spPr>
          <a:xfrm>
            <a:off x="6477000" y="2514600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rows</a:t>
            </a:r>
          </a:p>
          <a:p>
            <a:pPr algn="ctr"/>
            <a:r>
              <a:rPr lang="en-US" dirty="0"/>
              <a:t>getHeight()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BED1C-7829-4EA0-B664-026455FEDA6E}"/>
              </a:ext>
            </a:extLst>
          </p:cNvPr>
          <p:cNvSpPr txBox="1"/>
          <p:nvPr/>
        </p:nvSpPr>
        <p:spPr>
          <a:xfrm>
            <a:off x="2819400" y="4648200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columns</a:t>
            </a:r>
          </a:p>
          <a:p>
            <a:pPr algn="ctr"/>
            <a:r>
              <a:rPr lang="en-US" dirty="0"/>
              <a:t>getWidth()</a:t>
            </a:r>
          </a:p>
        </p:txBody>
      </p:sp>
    </p:spTree>
    <p:extLst>
      <p:ext uri="{BB962C8B-B14F-4D97-AF65-F5344CB8AC3E}">
        <p14:creationId xmlns:p14="http://schemas.microsoft.com/office/powerpoint/2010/main" val="26054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ECE-DADF-43E0-A84B-C459123A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Pixel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DABD-2273-4F5D-8624-F472A58C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343400"/>
            <a:ext cx="52578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x: column index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y: row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1903-43FD-45BD-BC6E-C9C9D41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A cat sleeping on a person's lap&#10;&#10;Description automatically generated">
            <a:extLst>
              <a:ext uri="{FF2B5EF4-FFF2-40B4-BE49-F238E27FC236}">
                <a16:creationId xmlns:a16="http://schemas.microsoft.com/office/drawing/2014/main" id="{E2B535D0-2E8F-43A3-A729-F1AA86717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41148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8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ECE-DADF-43E0-A84B-C459123A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Changing Pixel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DABD-2273-4F5D-8624-F472A58C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67200"/>
            <a:ext cx="72390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y, Color color)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x: column index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y: row index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color: new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1903-43FD-45BD-BC6E-C9C9D41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A cat sleeping on a person's lap&#10;&#10;Description automatically generated">
            <a:extLst>
              <a:ext uri="{FF2B5EF4-FFF2-40B4-BE49-F238E27FC236}">
                <a16:creationId xmlns:a16="http://schemas.microsoft.com/office/drawing/2014/main" id="{E2B535D0-2E8F-43A3-A729-F1AA86717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3733800" cy="26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ECE-DADF-43E0-A84B-C459123A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Color Blue, Green, Red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DABD-2273-4F5D-8624-F472A58C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60960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Class Color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1903-43FD-45BD-BC6E-C9C9D41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DF14-BA57-4BBE-8B5D-6F6F0C11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143000"/>
          </a:xfrm>
        </p:spPr>
        <p:txBody>
          <a:bodyPr/>
          <a:lstStyle/>
          <a:p>
            <a:r>
              <a:rPr lang="en-US" dirty="0"/>
              <a:t>Hazing a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603D-3402-48B0-8B1C-7E661489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495800"/>
            <a:ext cx="7162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Change each other row to WHITE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47E45-E534-40B7-9A53-9ADCB1DF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F36A1-68FB-4E0A-8BE7-9AB65299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447800"/>
            <a:ext cx="2514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r>
              <a:rPr lang="en-US" altLang="en-US" sz="4400" dirty="0"/>
              <a:t>Pseudocode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6629400" cy="41910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For each other row (y-coordinate)</a:t>
            </a:r>
          </a:p>
          <a:p>
            <a:pPr marL="0" indent="0">
              <a:buNone/>
            </a:pPr>
            <a:r>
              <a:rPr lang="it-IT" altLang="en-US" dirty="0"/>
              <a:t>     For each column (x-coordinate)</a:t>
            </a:r>
          </a:p>
          <a:p>
            <a:pPr marL="0" indent="0">
              <a:buNone/>
            </a:pPr>
            <a:r>
              <a:rPr lang="it-IT" altLang="en-US" dirty="0"/>
              <a:t>	   Change the pixel color to White</a:t>
            </a:r>
          </a:p>
          <a:p>
            <a:pPr marL="0" indent="0">
              <a:buNone/>
            </a:pPr>
            <a:r>
              <a:rPr lang="it-IT" altLang="en-US" dirty="0"/>
              <a:t>	</a:t>
            </a:r>
            <a:endParaRPr lang="it-IT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14:cNvPr>
              <p14:cNvContentPartPr/>
              <p14:nvPr/>
            </p14:nvContentPartPr>
            <p14:xfrm>
              <a:off x="7570080" y="5027040"/>
              <a:ext cx="30240" cy="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720" y="5017680"/>
                <a:ext cx="48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4418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6.8 Nested Loops</a:t>
            </a:r>
          </a:p>
          <a:p>
            <a:pPr algn="ctr">
              <a:buFontTx/>
              <a:buNone/>
            </a:pPr>
            <a:r>
              <a:rPr lang="en-US" altLang="en-US" dirty="0"/>
              <a:t>6.9 Random Numbers</a:t>
            </a:r>
          </a:p>
          <a:p>
            <a:pPr algn="ctr">
              <a:buFontTx/>
              <a:buNone/>
            </a:pPr>
            <a:r>
              <a:rPr lang="en-US" altLang="en-US" dirty="0"/>
              <a:t>6.10 Using Debugger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8D023-BFFB-4A0F-B116-06DD7734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38C59-44A0-46CB-80EF-6E28D9A87F76}"/>
              </a:ext>
            </a:extLst>
          </p:cNvPr>
          <p:cNvSpPr txBox="1"/>
          <p:nvPr/>
        </p:nvSpPr>
        <p:spPr>
          <a:xfrm>
            <a:off x="457200" y="992862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pic.getHeight();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pic.getWidth();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y = 0; y &lt; rows; y +=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x = 0; x &lt; cols; x++)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pic.setColorAt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74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F759-1B5B-1076-3A59-6792F602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Lesson14_Examples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9381-F568-D513-9923-60478489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HazingPicture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Debugging </a:t>
            </a:r>
          </a:p>
          <a:p>
            <a:pPr marL="0" indent="0" algn="ctr">
              <a:buNone/>
            </a:pPr>
            <a:r>
              <a:rPr lang="en-US" dirty="0"/>
              <a:t>Breakpoint at the inner for loop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15D3-37C1-AA96-8124-AB25D250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C170-23FC-4C44-8D95-3F2EFA6AF1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Java Random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generator.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10 is the total number of possible values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a random integer in the range [0, 9]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Produces one of these numbers: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   0 1 2 3 4 5 6 7 8 9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C170-23FC-4C44-8D95-3F2EFA6AF1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iClicker Question #3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Generating random integers within [10, 25]</a:t>
            </a:r>
          </a:p>
          <a:p>
            <a:pPr marL="0" indent="0" algn="ctr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(inclusive)</a:t>
            </a:r>
          </a:p>
          <a:p>
            <a:pPr marL="0" indent="0">
              <a:buNone/>
            </a:pPr>
            <a:endParaRPr lang="en-US" alt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How many integers are there in the range of [10, 25]?</a:t>
            </a:r>
          </a:p>
          <a:p>
            <a:pPr marL="0" indent="0">
              <a:buNone/>
            </a:pPr>
            <a:endParaRPr lang="en-US" altLang="en-US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			A. 15</a:t>
            </a:r>
          </a:p>
          <a:p>
            <a:pPr marL="0" indent="0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			B. 16</a:t>
            </a:r>
          </a:p>
          <a:p>
            <a:pPr marL="0" indent="0"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  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550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C170-23FC-4C44-8D95-3F2EFA6AF1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058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400" dirty="0">
                <a:cs typeface="Courier New" panose="02070309020205020404" pitchFamily="49" charset="0"/>
              </a:rPr>
              <a:t>Generating Random Integers within </a:t>
            </a:r>
            <a:br>
              <a:rPr lang="en-US" altLang="en-US" sz="4400" dirty="0">
                <a:cs typeface="Courier New" panose="02070309020205020404" pitchFamily="49" charset="0"/>
              </a:rPr>
            </a:br>
            <a:r>
              <a:rPr lang="en-US" altLang="en-US" sz="4400" dirty="0">
                <a:cs typeface="Courier New" panose="02070309020205020404" pitchFamily="49" charset="0"/>
              </a:rPr>
              <a:t>[10, 25]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438400"/>
            <a:ext cx="6781800" cy="3048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Number of possible values: 16 (25 – 10 + 1)</a:t>
            </a:r>
          </a:p>
          <a:p>
            <a:pPr marL="0" indent="0">
              <a:buNone/>
            </a:pPr>
            <a:endParaRPr lang="en-US" alt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Random();</a:t>
            </a: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generator.nextInt(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possible numbers: 0, 1, 2 ... 15</a:t>
            </a:r>
          </a:p>
          <a:p>
            <a:pPr marL="0" indent="0"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generator.nextInt(16) + 10;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possible numbers: 10, 11, 12 ... 25</a:t>
            </a:r>
          </a:p>
        </p:txBody>
      </p:sp>
    </p:spTree>
    <p:extLst>
      <p:ext uri="{BB962C8B-B14F-4D97-AF65-F5344CB8AC3E}">
        <p14:creationId xmlns:p14="http://schemas.microsoft.com/office/powerpoint/2010/main" val="92495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C170-23FC-4C44-8D95-3F2EFA6AF1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400" dirty="0">
                <a:cs typeface="Courier New" panose="02070309020205020404" pitchFamily="49" charset="0"/>
              </a:rPr>
              <a:t>Generating Random Integers within </a:t>
            </a:r>
            <a:br>
              <a:rPr lang="en-US" altLang="en-US" sz="4400" dirty="0">
                <a:cs typeface="Courier New" panose="02070309020205020404" pitchFamily="49" charset="0"/>
              </a:rPr>
            </a:br>
            <a:r>
              <a:rPr lang="en-US" altLang="en-US" sz="4400" dirty="0">
                <a:cs typeface="Courier New" panose="02070309020205020404" pitchFamily="49" charset="0"/>
              </a:rPr>
              <a:t>[MIN, MAX]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362200"/>
            <a:ext cx="6781800" cy="3505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Number of possible values: MAX – MIN + 1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size = MAX – MIN + 1;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generator.nextInt(size);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possible numbers: 0, 1, 2 ... size – 1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0, 1, 2 . . . MAX - MIN</a:t>
            </a:r>
          </a:p>
          <a:p>
            <a:pPr marL="0" indent="0"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generator.nextInt(size) + MIN;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possible numbers: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MIN, MIN + 1, MIN + 2 ... MAX – 1, MAX</a:t>
            </a:r>
          </a:p>
        </p:txBody>
      </p:sp>
    </p:spTree>
    <p:extLst>
      <p:ext uri="{BB962C8B-B14F-4D97-AF65-F5344CB8AC3E}">
        <p14:creationId xmlns:p14="http://schemas.microsoft.com/office/powerpoint/2010/main" val="2229794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4BA-3807-410E-87B6-070F9B8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5F8-40B8-4350-BFE0-EC466AA8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Generate 20 random numbers between 0 and 14, inclusive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Display them on one line with a width of 3 for each number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Number of possible numbers: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       15 (14 – 0 + 1)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Random();</a:t>
            </a:r>
          </a:p>
          <a:p>
            <a:pPr marL="0" indent="0">
              <a:buNone/>
            </a:pPr>
            <a:endParaRPr lang="nn-N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20; i ++)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System.out.printf("%3d", generator.nextInt(15));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D81-E4B3-4024-97F9-5233B5D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4BA-3807-410E-87B6-070F9B8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5F8-40B8-4350-BFE0-EC466AA8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Generate 20 random numbers between 11 and 25, inclusive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Display them on one line with a width of 3 for each number</a:t>
            </a:r>
          </a:p>
          <a:p>
            <a:pPr marL="0" indent="0">
              <a:buNone/>
            </a:pPr>
            <a:endParaRPr lang="en-US" sz="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Number of possible numbers: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        15 (25 – 11 + 1)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Random();</a:t>
            </a: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20; i ++)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System.out.printf("%3d", generator.nextInt(15) + 11);</a:t>
            </a: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D81-E4B3-4024-97F9-5233B5D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A1B2-2FBF-697C-7330-1DE3682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Lesson14_Examples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560B-A2B2-FD4D-8813-A68B4F3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RandomNumbers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4589-DE20-3F9E-9669-9AC27E33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4BA-3807-410E-87B6-070F9B8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Generator with a Seed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5F8-40B8-4350-BFE0-EC466AA8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" y="1295400"/>
            <a:ext cx="8923538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Generate 20 random numbers between 11 and 25, inclusive.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Display them on one line with a width of 3 for each number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Requirement: Same sequence of random numbers every time.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java.util.Random;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20; i ++)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System.out.printf("%3d", generator.nextInt(15) + 11);</a:t>
            </a:r>
          </a:p>
          <a:p>
            <a:pPr marL="0" indent="0"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D81-E4B3-4024-97F9-5233B5D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r>
              <a:rPr lang="en-US" altLang="en-US" dirty="0"/>
              <a:t>Example: Drawing A 2-D Grid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524000"/>
            <a:ext cx="5410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Number of rows: 5</a:t>
            </a:r>
          </a:p>
          <a:p>
            <a:pPr marL="0" indent="0">
              <a:buNone/>
            </a:pPr>
            <a:r>
              <a:rPr lang="en-US" altLang="en-US" sz="2800" dirty="0"/>
              <a:t>Number of columns: 7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it-IT" altLang="en-US" sz="2800" dirty="0"/>
              <a:t>*******</a:t>
            </a:r>
          </a:p>
          <a:p>
            <a:pPr marL="0" indent="0">
              <a:buNone/>
            </a:pPr>
            <a:r>
              <a:rPr lang="it-IT" altLang="en-US" sz="2800" dirty="0"/>
              <a:t>*******</a:t>
            </a:r>
          </a:p>
          <a:p>
            <a:pPr marL="0" indent="0">
              <a:buNone/>
            </a:pPr>
            <a:r>
              <a:rPr lang="it-IT" altLang="en-US" sz="2800" dirty="0"/>
              <a:t>*******</a:t>
            </a:r>
          </a:p>
          <a:p>
            <a:pPr marL="0" indent="0">
              <a:buNone/>
            </a:pPr>
            <a:r>
              <a:rPr lang="it-IT" altLang="en-US" sz="2800" dirty="0"/>
              <a:t>*******</a:t>
            </a:r>
          </a:p>
          <a:p>
            <a:pPr marL="0" indent="0">
              <a:buNone/>
            </a:pPr>
            <a:r>
              <a:rPr lang="it-IT" altLang="en-US" sz="2800" dirty="0"/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425808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C86A-47D9-4D40-9235-1DAE518C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BlueJ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CC28-5A77-498A-8A97-0903508C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r>
              <a:rPr lang="en-US" sz="2800" dirty="0"/>
              <a:t>A debugger cannot find or fix any bugs for us</a:t>
            </a:r>
          </a:p>
          <a:p>
            <a:r>
              <a:rPr lang="en-US" sz="2800" dirty="0"/>
              <a:t>We can use a debugger to find bugs</a:t>
            </a:r>
            <a:endParaRPr lang="en-US" sz="2800" u="sng" dirty="0"/>
          </a:p>
          <a:p>
            <a:r>
              <a:rPr lang="en-US" sz="2800" dirty="0"/>
              <a:t>We can use a debugger to understand how a program works</a:t>
            </a:r>
          </a:p>
          <a:p>
            <a:r>
              <a:rPr lang="en-US" sz="2800" dirty="0"/>
              <a:t>How to work with a debugger</a:t>
            </a:r>
          </a:p>
          <a:p>
            <a:pPr lvl="1"/>
            <a:r>
              <a:rPr lang="en-US" dirty="0"/>
              <a:t>Set break points</a:t>
            </a:r>
          </a:p>
          <a:p>
            <a:pPr lvl="1"/>
            <a:r>
              <a:rPr lang="en-US" dirty="0"/>
              <a:t>Commands: Step, Step Into, Continue, Terminate</a:t>
            </a:r>
          </a:p>
          <a:p>
            <a:pPr lvl="1"/>
            <a:r>
              <a:rPr lang="en-US" dirty="0"/>
              <a:t>Watching variables</a:t>
            </a:r>
          </a:p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4D14-081E-4A6A-8088-BB6DDA50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r>
              <a:rPr lang="en-US" sz="2800" dirty="0"/>
              <a:t>Par14_A:</a:t>
            </a:r>
          </a:p>
          <a:p>
            <a:pPr marL="0" indent="0"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http://www.codecheck.it/files/2010150413evldulwm6zxau5pbvciwbyvbc</a:t>
            </a:r>
            <a:endParaRPr lang="en-US" sz="2800" dirty="0"/>
          </a:p>
          <a:p>
            <a:r>
              <a:rPr lang="en-US" sz="2800" dirty="0"/>
              <a:t>Par14_B: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http://www.codecheck.it/files/201015042152e4ca3tw6b2xtod62suapf0o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Par13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iClicker Question #1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Is the following pseudocode correct to draw a 2-D grid?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		Input rows, cols</a:t>
            </a:r>
          </a:p>
          <a:p>
            <a:pPr marL="0" indent="0">
              <a:buNone/>
            </a:pPr>
            <a:r>
              <a:rPr lang="it-IT" altLang="en-US" sz="2400" dirty="0"/>
              <a:t>		For row = 0 to rows – 1</a:t>
            </a:r>
          </a:p>
          <a:p>
            <a:pPr marL="0" indent="0">
              <a:buNone/>
            </a:pPr>
            <a:r>
              <a:rPr lang="it-IT" altLang="en-US" sz="2400" dirty="0"/>
              <a:t>		     For col = 0 to cols – 1</a:t>
            </a:r>
          </a:p>
          <a:p>
            <a:pPr marL="0" indent="0">
              <a:buNone/>
            </a:pPr>
            <a:r>
              <a:rPr lang="it-IT" altLang="en-US" sz="2400" dirty="0"/>
              <a:t>	     	          Display a </a:t>
            </a:r>
            <a:r>
              <a:rPr lang="pt-BR" altLang="en-US" sz="2400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	A. Yes</a:t>
            </a:r>
          </a:p>
          <a:p>
            <a:pPr marL="0" indent="0">
              <a:buNone/>
            </a:pPr>
            <a:r>
              <a:rPr lang="en-US" altLang="en-US" sz="2400" dirty="0"/>
              <a:t>	B. No</a:t>
            </a:r>
            <a:r>
              <a:rPr lang="pt-BR" altLang="en-US" sz="2400" dirty="0">
                <a:latin typeface="Courier New" panose="02070309020205020404" pitchFamily="49" charset="0"/>
              </a:rPr>
              <a:t>	</a:t>
            </a:r>
            <a:endParaRPr lang="it-IT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818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r>
              <a:rPr lang="en-US" altLang="en-US" sz="4400" dirty="0"/>
              <a:t>Pseudocode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	Read in rows, cols</a:t>
            </a:r>
          </a:p>
          <a:p>
            <a:pPr marL="0" indent="0">
              <a:buNone/>
            </a:pPr>
            <a:r>
              <a:rPr lang="it-IT" altLang="en-US" dirty="0"/>
              <a:t>		For row = 0 to rows – 1</a:t>
            </a:r>
          </a:p>
          <a:p>
            <a:pPr marL="0" indent="0">
              <a:buNone/>
            </a:pPr>
            <a:r>
              <a:rPr lang="it-IT" altLang="en-US" dirty="0"/>
              <a:t>		     For col = 0 to cols – 1</a:t>
            </a:r>
          </a:p>
          <a:p>
            <a:pPr marL="0" indent="0">
              <a:buNone/>
            </a:pPr>
            <a:r>
              <a:rPr lang="it-IT" altLang="en-US" dirty="0"/>
              <a:t>	     	          Display a </a:t>
            </a:r>
            <a:r>
              <a:rPr lang="pt-BR" altLang="en-US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r>
              <a:rPr lang="pt-BR" altLang="en-US" dirty="0"/>
              <a:t>		     </a:t>
            </a:r>
            <a:r>
              <a:rPr lang="pt-BR" altLang="en-US" u="sng" dirty="0"/>
              <a:t>Go to next line</a:t>
            </a:r>
          </a:p>
          <a:p>
            <a:pPr marL="0" indent="0">
              <a:buNone/>
            </a:pPr>
            <a:r>
              <a:rPr lang="en-US" altLang="en-US" sz="3200" dirty="0"/>
              <a:t>	A. Yes</a:t>
            </a:r>
          </a:p>
          <a:p>
            <a:pPr marL="0" indent="0">
              <a:buNone/>
            </a:pPr>
            <a:r>
              <a:rPr lang="en-US" altLang="en-US" sz="3200" dirty="0"/>
              <a:t>	</a:t>
            </a:r>
            <a:r>
              <a:rPr lang="en-US" altLang="en-US" sz="3200" b="1" dirty="0"/>
              <a:t>B. No</a:t>
            </a:r>
            <a:endParaRPr lang="pt-BR" altLang="en-US" b="1" u="sng" dirty="0"/>
          </a:p>
          <a:p>
            <a:pPr marL="0" indent="0">
              <a:buNone/>
            </a:pPr>
            <a:endParaRPr lang="pt-BR" altLang="en-US" u="sng" dirty="0"/>
          </a:p>
          <a:p>
            <a:pPr marL="0" indent="0"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	</a:t>
            </a:r>
            <a:endParaRPr lang="it-IT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14:cNvPr>
              <p14:cNvContentPartPr/>
              <p14:nvPr/>
            </p14:nvContentPartPr>
            <p14:xfrm>
              <a:off x="7570080" y="5027040"/>
              <a:ext cx="30240" cy="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720" y="5017680"/>
                <a:ext cx="48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329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altLang="en-US" dirty="0"/>
              <a:t>Code: Drawing A 2-D Grid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System.out.print("Enter the number of rows: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int rows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System.out.print("Enter the number of columns: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int cols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for (int row = 0; row &lt; rows; row 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for (int col = 0; col &lt; cols; col 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System.out.print("*");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System.out.println();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0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en-US" sz="2800" dirty="0"/>
              <a:t>Assuming input is valid.</a:t>
            </a:r>
          </a:p>
        </p:txBody>
      </p:sp>
    </p:spTree>
    <p:extLst>
      <p:ext uri="{BB962C8B-B14F-4D97-AF65-F5344CB8AC3E}">
        <p14:creationId xmlns:p14="http://schemas.microsoft.com/office/powerpoint/2010/main" val="404326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Starting the Index with 1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for (int row = 1; row &lt;= rows; row 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for (int col = 1; col &lt;= cols; col 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System.out.print("*");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System.out.println();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171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r>
              <a:rPr lang="en-US" altLang="en-US" sz="4400" dirty="0"/>
              <a:t>Pseudocode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	Read in rows, cols</a:t>
            </a:r>
          </a:p>
          <a:p>
            <a:pPr marL="0" indent="0">
              <a:buNone/>
            </a:pPr>
            <a:r>
              <a:rPr lang="it-IT" altLang="en-US" dirty="0"/>
              <a:t>		For row = 1 to rows </a:t>
            </a:r>
          </a:p>
          <a:p>
            <a:pPr marL="0" indent="0">
              <a:buNone/>
            </a:pPr>
            <a:r>
              <a:rPr lang="it-IT" altLang="en-US" dirty="0"/>
              <a:t>		     For col = 1 to cols </a:t>
            </a:r>
          </a:p>
          <a:p>
            <a:pPr marL="0" indent="0">
              <a:buNone/>
            </a:pPr>
            <a:r>
              <a:rPr lang="it-IT" altLang="en-US" dirty="0"/>
              <a:t>	     	          Display a </a:t>
            </a:r>
            <a:r>
              <a:rPr lang="pt-BR" altLang="en-US" dirty="0">
                <a:latin typeface="Courier New" panose="02070309020205020404" pitchFamily="49" charset="0"/>
              </a:rPr>
              <a:t>"*" </a:t>
            </a:r>
          </a:p>
          <a:p>
            <a:pPr marL="0" indent="0">
              <a:buNone/>
            </a:pPr>
            <a:r>
              <a:rPr lang="pt-BR" altLang="en-US" dirty="0"/>
              <a:t>		     Go to next line</a:t>
            </a:r>
          </a:p>
          <a:p>
            <a:pPr marL="0" indent="0"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	</a:t>
            </a:r>
            <a:endParaRPr lang="it-IT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14:cNvPr>
              <p14:cNvContentPartPr/>
              <p14:nvPr/>
            </p14:nvContentPartPr>
            <p14:xfrm>
              <a:off x="7570080" y="5027040"/>
              <a:ext cx="30240" cy="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15ADF-7A39-4E63-A02A-27F770CF4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720" y="5017680"/>
                <a:ext cx="48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5559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990600"/>
          </a:xfrm>
        </p:spPr>
        <p:txBody>
          <a:bodyPr/>
          <a:lstStyle/>
          <a:p>
            <a:r>
              <a:rPr lang="en-US" altLang="en-US" dirty="0"/>
              <a:t>Drawing a Triangle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2133600"/>
            <a:ext cx="3810000" cy="3124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Size: 5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****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9137882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43598</TotalTime>
  <Words>1537</Words>
  <Application>Microsoft Office PowerPoint</Application>
  <PresentationFormat>On-screen Show (4:3)</PresentationFormat>
  <Paragraphs>289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Courier New</vt:lpstr>
      <vt:lpstr>sans</vt:lpstr>
      <vt:lpstr>Times New Roman</vt:lpstr>
      <vt:lpstr>Default Design</vt:lpstr>
      <vt:lpstr>SJSU CS 46A Introduction to Programming</vt:lpstr>
      <vt:lpstr>SJSU CS 46A Introduction to Programming</vt:lpstr>
      <vt:lpstr>Example: Drawing A 2-D Grid</vt:lpstr>
      <vt:lpstr>iClicker Question #1</vt:lpstr>
      <vt:lpstr>Pseudocode</vt:lpstr>
      <vt:lpstr>Code: Drawing A 2-D Grid</vt:lpstr>
      <vt:lpstr>Starting the Index with 1</vt:lpstr>
      <vt:lpstr>Pseudocode</vt:lpstr>
      <vt:lpstr>Drawing a Triangle</vt:lpstr>
      <vt:lpstr>Pseudocode</vt:lpstr>
      <vt:lpstr>iClicker Question #2</vt:lpstr>
      <vt:lpstr>Par14 Problem A</vt:lpstr>
      <vt:lpstr>Validating Input: Type and Range</vt:lpstr>
      <vt:lpstr>Picture: 2-D Grid of Pixels</vt:lpstr>
      <vt:lpstr>Pixel Color</vt:lpstr>
      <vt:lpstr>Changing Pixel Color</vt:lpstr>
      <vt:lpstr>Color Blue, Green, Red Values</vt:lpstr>
      <vt:lpstr>Hazing a Picture</vt:lpstr>
      <vt:lpstr>Pseudocode</vt:lpstr>
      <vt:lpstr>PowerPoint Presentation</vt:lpstr>
      <vt:lpstr>Lesson14_Examples</vt:lpstr>
      <vt:lpstr>Java Random Class</vt:lpstr>
      <vt:lpstr>iClicker Question #3</vt:lpstr>
      <vt:lpstr>Generating Random Integers within  [10, 25]</vt:lpstr>
      <vt:lpstr>Generating Random Integers within  [MIN, MAX]</vt:lpstr>
      <vt:lpstr>Example</vt:lpstr>
      <vt:lpstr>Example</vt:lpstr>
      <vt:lpstr>Lesson14_Examples</vt:lpstr>
      <vt:lpstr>Generator with a Seed</vt:lpstr>
      <vt:lpstr>BlueJ Debugger</vt:lpstr>
      <vt:lpstr>Participation Exercise Par14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514</cp:revision>
  <dcterms:created xsi:type="dcterms:W3CDTF">2005-01-15T22:45:09Z</dcterms:created>
  <dcterms:modified xsi:type="dcterms:W3CDTF">2022-10-18T17:23:01Z</dcterms:modified>
</cp:coreProperties>
</file>