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344" r:id="rId2"/>
    <p:sldId id="416" r:id="rId3"/>
    <p:sldId id="551" r:id="rId4"/>
    <p:sldId id="472" r:id="rId5"/>
    <p:sldId id="445" r:id="rId6"/>
    <p:sldId id="473" r:id="rId7"/>
    <p:sldId id="417" r:id="rId8"/>
    <p:sldId id="460" r:id="rId9"/>
    <p:sldId id="537" r:id="rId10"/>
    <p:sldId id="540" r:id="rId11"/>
    <p:sldId id="538" r:id="rId12"/>
    <p:sldId id="448" r:id="rId13"/>
    <p:sldId id="447" r:id="rId14"/>
    <p:sldId id="449" r:id="rId15"/>
    <p:sldId id="295" r:id="rId16"/>
    <p:sldId id="450" r:id="rId17"/>
    <p:sldId id="451" r:id="rId18"/>
    <p:sldId id="541" r:id="rId19"/>
    <p:sldId id="542" r:id="rId20"/>
    <p:sldId id="543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1" r:id="rId30"/>
    <p:sldId id="552" r:id="rId31"/>
    <p:sldId id="463" r:id="rId32"/>
    <p:sldId id="550" r:id="rId33"/>
    <p:sldId id="553" r:id="rId34"/>
    <p:sldId id="466" r:id="rId35"/>
    <p:sldId id="467" r:id="rId36"/>
    <p:sldId id="545" r:id="rId37"/>
    <p:sldId id="462" r:id="rId38"/>
    <p:sldId id="471" r:id="rId39"/>
    <p:sldId id="548" r:id="rId40"/>
    <p:sldId id="293" r:id="rId41"/>
    <p:sldId id="486" r:id="rId42"/>
    <p:sldId id="52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Note: The remove method violates the rule that says a method should not be both a mutator and an accessor. It returns the object that is removed.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 again!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1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 3 or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ourier New" panose="02070309020205020404" pitchFamily="49" charset="0"/>
              </a:rPr>
              <a:t>Accessing all elements without updating anything.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o/files/2104040545bsl6kb3juur2jn855jq0vom56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codecheck.it/files/20101904352wdcubpmbavdsmrz22hfuq28j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Lesson15_student.zip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914400"/>
          </a:xfrm>
        </p:spPr>
        <p:txBody>
          <a:bodyPr/>
          <a:lstStyle/>
          <a:p>
            <a:r>
              <a:rPr lang="en-US" dirty="0"/>
              <a:t>No Object Yet!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System.out.printf("Number of elements: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count);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Variable </a:t>
            </a:r>
            <a:r>
              <a:rPr lang="en-US" sz="2400" i="1" dirty="0"/>
              <a:t>names</a:t>
            </a:r>
            <a:r>
              <a:rPr lang="en-US" sz="2400" dirty="0"/>
              <a:t> might not have been initialized.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990600"/>
          </a:xfrm>
        </p:spPr>
        <p:txBody>
          <a:bodyPr/>
          <a:lstStyle/>
          <a:p>
            <a:r>
              <a:rPr lang="en-US" dirty="0"/>
              <a:t>Must Create an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 = new ArrayList&lt;String&gt;();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System.out.printf("Number of elements: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count);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elements: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71628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Methods declared in class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java.util.AbstractCollection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It could be overridden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inside the class.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Returns a string representation of this collection.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dirty="0"/>
              <a:t>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= new ArrayList&lt;String&gt;();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Method 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8800"/>
            <a:ext cx="7467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add(E e)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Appends the specified element to </a:t>
            </a:r>
            <a:r>
              <a:rPr lang="en-US" sz="2400" b="1" dirty="0">
                <a:cs typeface="Courier New" panose="02070309020205020404" pitchFamily="49" charset="0"/>
              </a:rPr>
              <a:t>the end of this list</a:t>
            </a:r>
            <a:r>
              <a:rPr lang="en-US" sz="24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ArrayList&lt;String&gt; names;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r>
              <a:rPr lang="en-US" dirty="0"/>
              <a:t>Examples for add(E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6544"/>
            <a:ext cx="7924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 = new ArrayList&lt;String&gt;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names.add("Horstmann");		// at index 0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names.add("O'Brein");		// at index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90600"/>
          </a:xfrm>
        </p:spPr>
        <p:txBody>
          <a:bodyPr/>
          <a:lstStyle/>
          <a:p>
            <a:r>
              <a:rPr lang="en-US" dirty="0"/>
              <a:t>Overloading Method 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E e)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Inserts the specified element at </a:t>
            </a:r>
            <a:r>
              <a:rPr lang="en-US" sz="2800" b="1" dirty="0">
                <a:cs typeface="Courier New" panose="02070309020205020404" pitchFamily="49" charset="0"/>
              </a:rPr>
              <a:t>the specified position in this list</a:t>
            </a:r>
            <a:r>
              <a:rPr lang="en-US" sz="2800" dirty="0">
                <a:cs typeface="Courier New" panose="02070309020205020404" pitchFamily="49" charset="0"/>
              </a:rPr>
              <a:t>. Shifts the element currently at that position and any subsequent elements (if any) to the right (adds one to their indices). 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add(E e)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Appends the specified element to </a:t>
            </a:r>
            <a:r>
              <a:rPr lang="en-US" sz="2800" b="1" dirty="0">
                <a:cs typeface="Courier New" panose="02070309020205020404" pitchFamily="49" charset="0"/>
              </a:rPr>
              <a:t>the end of this list</a:t>
            </a:r>
            <a:r>
              <a:rPr lang="en-US" sz="28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dirty="0"/>
              <a:t>Examples for add(int index, 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names.add(0, "Clifton");	// at index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names.add(1, "Yang");		// at index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System.out.println(names);    // toString()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8077200" cy="914400"/>
          </a:xfrm>
        </p:spPr>
        <p:txBody>
          <a:bodyPr/>
          <a:lstStyle/>
          <a:p>
            <a:r>
              <a:rPr lang="en-US" dirty="0"/>
              <a:t>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names.add(5, "Mike");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What is the output?</a:t>
            </a:r>
          </a:p>
          <a:p>
            <a:pPr marL="0" indent="0">
              <a:buNone/>
            </a:pPr>
            <a:r>
              <a:rPr lang="en-US" sz="2000" dirty="0"/>
              <a:t>A.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Mike]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Mike]</a:t>
            </a:r>
          </a:p>
          <a:p>
            <a:pPr marL="0" indent="0">
              <a:buNone/>
            </a:pPr>
            <a:r>
              <a:rPr lang="en-US" sz="2000" dirty="0"/>
              <a:t>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Mike]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D. Run time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8077200" cy="914400"/>
          </a:xfrm>
        </p:spPr>
        <p:txBody>
          <a:bodyPr/>
          <a:lstStyle/>
          <a:p>
            <a:r>
              <a:rPr lang="en-US" dirty="0"/>
              <a:t>Run Time Error!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names.add(5, "Mike");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cs typeface="Courier New" panose="02070309020205020404" pitchFamily="49" charset="0"/>
              </a:rPr>
              <a:t>java.lang.IndexOutOfBoundsException</a:t>
            </a:r>
            <a:r>
              <a:rPr lang="en-US" sz="2400" dirty="0">
                <a:cs typeface="Courier New" panose="02070309020205020404" pitchFamily="49" charset="0"/>
              </a:rPr>
              <a:t>: Index: 5, Size: 4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names.add(4, "Mike");	// this works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names.add("Mike");	     // add at the end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2971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7.7 Array Lists</a:t>
            </a: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64B-5EE9-4F9A-9196-3B1DF2AE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Valid Range for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EB46-8A3F-4E49-A469-A5E8A459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6513"/>
            <a:ext cx="77724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[Clifton, Yang, Horstmann, O</a:t>
            </a:r>
            <a:r>
              <a:rPr lang="de-DE" dirty="0">
                <a:cs typeface="Courier New" panose="02070309020205020404" pitchFamily="49" charset="0"/>
              </a:rPr>
              <a:t>'</a:t>
            </a:r>
            <a:r>
              <a:rPr lang="en-US" dirty="0" err="1">
                <a:cs typeface="Courier New" panose="02070309020205020404" pitchFamily="49" charset="0"/>
              </a:rPr>
              <a:t>Brein</a:t>
            </a:r>
            <a:r>
              <a:rPr lang="en-US" dirty="0">
                <a:cs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56B54-4346-4857-AFA6-4F740DFA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01E16-5EC2-449E-9146-CC75E7523922}"/>
              </a:ext>
            </a:extLst>
          </p:cNvPr>
          <p:cNvSpPr txBox="1"/>
          <p:nvPr/>
        </p:nvSpPr>
        <p:spPr>
          <a:xfrm>
            <a:off x="1644707" y="2747427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at </a:t>
            </a:r>
          </a:p>
          <a:p>
            <a:r>
              <a:rPr lang="en-US" sz="2000" dirty="0"/>
              <a:t>index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1C4F7-BE5B-4D7A-8AB3-9C52305F11F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2236113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D1999-69F0-4407-BF0F-67B63D521735}"/>
              </a:ext>
            </a:extLst>
          </p:cNvPr>
          <p:cNvSpPr txBox="1"/>
          <p:nvPr/>
        </p:nvSpPr>
        <p:spPr>
          <a:xfrm>
            <a:off x="2940107" y="2747427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at </a:t>
            </a:r>
          </a:p>
          <a:p>
            <a:r>
              <a:rPr lang="en-US" sz="2000" dirty="0"/>
              <a:t>index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ECA24-5895-435C-89FE-8559444378E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2236113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2B719D-46CB-493F-AB9A-B8289920D7BA}"/>
              </a:ext>
            </a:extLst>
          </p:cNvPr>
          <p:cNvSpPr txBox="1"/>
          <p:nvPr/>
        </p:nvSpPr>
        <p:spPr>
          <a:xfrm>
            <a:off x="4464107" y="2747427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at </a:t>
            </a:r>
          </a:p>
          <a:p>
            <a:r>
              <a:rPr lang="en-US" sz="2000" dirty="0"/>
              <a:t>index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FB1A3-6EE9-4C49-8A9E-A36605834CA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2236113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69F6E9-26B2-40EC-815D-86A446649F43}"/>
              </a:ext>
            </a:extLst>
          </p:cNvPr>
          <p:cNvSpPr txBox="1"/>
          <p:nvPr/>
        </p:nvSpPr>
        <p:spPr>
          <a:xfrm>
            <a:off x="6216707" y="2747427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at </a:t>
            </a:r>
          </a:p>
          <a:p>
            <a:r>
              <a:rPr lang="en-US" sz="2000" dirty="0"/>
              <a:t>index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3812F-5BFB-4E98-8A66-BD8870131E87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9400" y="2236113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897196-4747-4A4B-9326-7E911733C138}"/>
              </a:ext>
            </a:extLst>
          </p:cNvPr>
          <p:cNvSpPr txBox="1"/>
          <p:nvPr/>
        </p:nvSpPr>
        <p:spPr>
          <a:xfrm>
            <a:off x="7512107" y="2747427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at </a:t>
            </a:r>
          </a:p>
          <a:p>
            <a:r>
              <a:rPr lang="en-US" sz="2000" dirty="0"/>
              <a:t>index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DAE166-28FB-41F6-88C1-F17448D94A6F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2236113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B7379E-42D2-48FC-8715-9E833C387B02}"/>
              </a:ext>
            </a:extLst>
          </p:cNvPr>
          <p:cNvSpPr txBox="1"/>
          <p:nvPr/>
        </p:nvSpPr>
        <p:spPr>
          <a:xfrm>
            <a:off x="577746" y="4075093"/>
            <a:ext cx="8164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valid range for index when calling add(index, e) is </a:t>
            </a:r>
          </a:p>
          <a:p>
            <a:pPr algn="ctr"/>
            <a:r>
              <a:rPr lang="en-US" sz="2800" dirty="0"/>
              <a:t>[0, size]</a:t>
            </a:r>
          </a:p>
        </p:txBody>
      </p:sp>
    </p:spTree>
    <p:extLst>
      <p:ext uri="{BB962C8B-B14F-4D97-AF65-F5344CB8AC3E}">
        <p14:creationId xmlns:p14="http://schemas.microsoft.com/office/powerpoint/2010/main" val="8774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Method set(int index, 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set(int index, E e)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Replaces the element at the specified position in this list with the specified element. 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valid range for index when calling set(index, e) is </a:t>
            </a:r>
          </a:p>
          <a:p>
            <a:pPr marL="0" indent="0">
              <a:buNone/>
            </a:pPr>
            <a:r>
              <a:rPr lang="en-US" sz="2400" dirty="0"/>
              <a:t>		[0, size - 1]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dirty="0"/>
              <a:t>Examples for set(int index, 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Yang,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names.set(1, "Kim");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Horstmann, 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names.set(3, "Yang");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Kim, Horstmann,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names.set(4, "Mike");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java.lang.IndexOutOfBoundsException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Index 4 out of bounds for length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/>
          <a:lstStyle/>
          <a:p>
            <a:r>
              <a:rPr lang="en-US" dirty="0"/>
              <a:t>Method remove(int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 remove(int index)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Removes the element at the specified position in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this list. Shifts any subsequent elements to the left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(subtracts one from their indices).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ArrayList&lt;String&gt; names;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remove(int index)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Examples for remove(int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Kim, Horstmann, Yang]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Kim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[Kim, Clifton, Horstmann, Yang]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Method remove(E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boolean remove(E e)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Removes the first element in this list that equals the parameter object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>
                <a:cs typeface="Courier New" panose="02070309020205020404" pitchFamily="49" charset="0"/>
              </a:rPr>
              <a:t>. If no element equals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>
                <a:cs typeface="Courier New" panose="02070309020205020404" pitchFamily="49" charset="0"/>
              </a:rPr>
              <a:t>, then this list remains unchanged.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ArrayList&lt;String&gt; names;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boolean remove(String s)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remove(int index)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r>
              <a:rPr lang="en-US" dirty="0"/>
              <a:t>Examples for remove(E 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086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[Kim, Clifton, Horstmann, Yang]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removed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("Kim");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System.out.println(removed);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true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("Kim");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System.out.println(removed);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false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447800"/>
          </a:xfrm>
        </p:spPr>
        <p:txBody>
          <a:bodyPr/>
          <a:lstStyle/>
          <a:p>
            <a:r>
              <a:rPr lang="en-US" dirty="0"/>
              <a:t>Method get(int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 get(int index)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Returns the element at the specified position in this list. 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Accessor: this list does not change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ArrayList&lt;String&gt; names;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get(int index)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r>
              <a:rPr lang="en-US" dirty="0"/>
              <a:t>Examples: get(int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("Kim");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Yang, Kim]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	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Yang, Kim]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Clifton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r>
              <a:rPr lang="en-US" dirty="0"/>
              <a:t>Examples: get(int 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Yang, Kim]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System.out.println(count);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4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 - 1);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Kim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 - 2);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Yang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D4E84-5921-4447-903A-2519CF553FE7}"/>
              </a:ext>
            </a:extLst>
          </p:cNvPr>
          <p:cNvSpPr txBox="1"/>
          <p:nvPr/>
        </p:nvSpPr>
        <p:spPr>
          <a:xfrm>
            <a:off x="5410200" y="2979003"/>
            <a:ext cx="2214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element</a:t>
            </a:r>
          </a:p>
          <a:p>
            <a:r>
              <a:rPr lang="en-US" dirty="0"/>
              <a:t>Do not use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1E611-98CA-4586-A7F5-65895D9DB078}"/>
              </a:ext>
            </a:extLst>
          </p:cNvPr>
          <p:cNvSpPr txBox="1"/>
          <p:nvPr/>
        </p:nvSpPr>
        <p:spPr>
          <a:xfrm>
            <a:off x="5181600" y="4274403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to the last element</a:t>
            </a:r>
          </a:p>
          <a:p>
            <a:r>
              <a:rPr lang="en-US" dirty="0"/>
              <a:t>Do not use 2</a:t>
            </a:r>
          </a:p>
        </p:txBody>
      </p:sp>
    </p:spTree>
    <p:extLst>
      <p:ext uri="{BB962C8B-B14F-4D97-AF65-F5344CB8AC3E}">
        <p14:creationId xmlns:p14="http://schemas.microsoft.com/office/powerpoint/2010/main" val="38652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D97E-E527-47F5-9ADA-D4C78F98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524000"/>
          </a:xfrm>
        </p:spPr>
        <p:txBody>
          <a:bodyPr/>
          <a:lstStyle/>
          <a:p>
            <a:r>
              <a:rPr lang="en-US" dirty="0"/>
              <a:t>Java ArrayList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99BB-84CB-40D9-8120-CD1422A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543800" cy="3505200"/>
          </a:xfrm>
        </p:spPr>
        <p:txBody>
          <a:bodyPr/>
          <a:lstStyle/>
          <a:p>
            <a:r>
              <a:rPr lang="en-US" dirty="0"/>
              <a:t>An array list </a:t>
            </a:r>
            <a:r>
              <a:rPr lang="en-US" u="sng" dirty="0"/>
              <a:t>stores</a:t>
            </a:r>
            <a:r>
              <a:rPr lang="en-US" dirty="0"/>
              <a:t> a sequence of </a:t>
            </a:r>
            <a:r>
              <a:rPr lang="en-US" u="sng" dirty="0"/>
              <a:t>objects. </a:t>
            </a:r>
          </a:p>
          <a:p>
            <a:r>
              <a:rPr lang="en-US" dirty="0"/>
              <a:t>The size of the list will be changed </a:t>
            </a:r>
            <a:r>
              <a:rPr lang="en-US" altLang="en-US" b="1" dirty="0"/>
              <a:t>automatically!</a:t>
            </a:r>
          </a:p>
          <a:p>
            <a:r>
              <a:rPr lang="en-US" dirty="0"/>
              <a:t>Java classes</a:t>
            </a:r>
          </a:p>
          <a:p>
            <a:pPr lvl="1"/>
            <a:r>
              <a:rPr lang="en-US" dirty="0"/>
              <a:t>Scanner, Random, String 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1994-99F3-4324-BE61-EB5B6F3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7314-CA6A-4B44-B4E1-749760ED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Two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2559-6AC1-4079-A680-64207CDB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5027A-1967-4A54-9E19-6CDC9465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9144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Swap Two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 = 7;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System.out.printf("x: %d, y: %d\n", x, 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x: 5, y: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Swap the two integers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System.out.printf("x: %d, y: %d\n", x, 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x: 7, y: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/>
          <a:lstStyle/>
          <a:p>
            <a:r>
              <a:rPr lang="en-US" dirty="0"/>
              <a:t>iClicker Question #3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61722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Will the following code swap the two integers?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5, y = 7;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cs typeface="Courier New" panose="02070309020205020404" pitchFamily="49" charset="0"/>
              </a:rPr>
              <a:t>A. Yes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B.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5A02-9FB3-4B6A-B705-D24DD46A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Lesson15_Examples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99B-8C7D-4E61-814F-D162B295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981200"/>
            <a:ext cx="5867400" cy="3810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SwapTwoIntegers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Debugger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5765-5FE2-483A-AC5C-621CB3D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4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One Temporary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5, y = 7;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Save the original value of x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temp = x;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temp;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System.out.printf("x: %d, y: %d\n", x, 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x: 7, y: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8382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Swap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 = 7;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temp = x;	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be the same type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temp;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 two double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 two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 two boxes (of class Rectangle)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1550-2A97-4CB8-9E7C-B5E6875D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Swapping Two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9E81-F91D-4A5E-91BB-4D505F1D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[Clifton, Horstmann, Yang, Kim]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Swap the first two elements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temp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temp);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System.out.println(names.toString());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[Horstmann, Clifton, Yang, Kim]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B0B6-28E2-4EC0-92D3-11447CBD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Accessing All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names.size(); i ++)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 = names.get(i);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System.out.println(name);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n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names.size(); i ++)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System.out.println(names.get(i));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2192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names)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Equivalent to the normal for loop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names.size(); i ++)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aName = names.get(i);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System.out.println(aName);</a:t>
            </a:r>
          </a:p>
          <a:p>
            <a:pPr marL="0" indent="0"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2209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Use the Enhanced for Loop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When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438400"/>
            <a:ext cx="74676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names)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cs typeface="Courier New" panose="02070309020205020404" pitchFamily="49" charset="0"/>
              </a:rPr>
              <a:t>Cannot modify the list or any element in the list.</a:t>
            </a:r>
          </a:p>
          <a:p>
            <a:pPr marL="0" indent="0">
              <a:buNone/>
            </a:pPr>
            <a:endParaRPr lang="en-US" sz="24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D97E-E527-47F5-9ADA-D4C78F98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en-US" dirty="0"/>
              <a:t>Using an Existing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99BB-84CB-40D9-8120-CD1422A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057400"/>
            <a:ext cx="5791200" cy="3429000"/>
          </a:xfrm>
        </p:spPr>
        <p:txBody>
          <a:bodyPr/>
          <a:lstStyle/>
          <a:p>
            <a:r>
              <a:rPr lang="en-US" dirty="0"/>
              <a:t>Create objects of the class</a:t>
            </a:r>
          </a:p>
          <a:p>
            <a:r>
              <a:rPr lang="en-US" dirty="0"/>
              <a:t>Call methods on the objects</a:t>
            </a:r>
          </a:p>
          <a:p>
            <a:endParaRPr lang="en-US" dirty="0"/>
          </a:p>
          <a:p>
            <a:r>
              <a:rPr lang="en-US" dirty="0"/>
              <a:t>Public Interface</a:t>
            </a:r>
          </a:p>
          <a:p>
            <a:pPr lvl="1"/>
            <a:r>
              <a:rPr lang="en-US" dirty="0"/>
              <a:t>Java Class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1994-99F3-4324-BE61-EB5B6F3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dirty="0"/>
              <a:t>Java ArrayList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357744"/>
          </a:xfrm>
        </p:spPr>
        <p:txBody>
          <a:bodyPr/>
          <a:lstStyle/>
          <a:p>
            <a:r>
              <a:rPr lang="en-US" sz="2800" dirty="0"/>
              <a:t>The Java ArrayList class is an import data structure to store and manipulate a sequence of </a:t>
            </a:r>
            <a:r>
              <a:rPr lang="en-US" sz="2800" u="sng" dirty="0"/>
              <a:t>objects</a:t>
            </a:r>
            <a:r>
              <a:rPr lang="en-US" sz="2800" dirty="0"/>
              <a:t> </a:t>
            </a:r>
          </a:p>
          <a:p>
            <a:r>
              <a:rPr lang="en-US" sz="2800" dirty="0"/>
              <a:t>The objects stored in an array list can be accessed by their indexes </a:t>
            </a:r>
          </a:p>
          <a:p>
            <a:r>
              <a:rPr lang="en-US" sz="2800" dirty="0"/>
              <a:t>Index numbers start at 0</a:t>
            </a:r>
          </a:p>
          <a:p>
            <a:r>
              <a:rPr lang="en-US" sz="2800" dirty="0"/>
              <a:t>It will grow and shrink automatically</a:t>
            </a:r>
          </a:p>
          <a:p>
            <a:r>
              <a:rPr lang="en-US" sz="2800" dirty="0"/>
              <a:t>The default constructor creates an empty list</a:t>
            </a:r>
          </a:p>
          <a:p>
            <a:r>
              <a:rPr lang="en-US" sz="2800" dirty="0"/>
              <a:t>Using the enhanced for loop whenever possible</a:t>
            </a:r>
          </a:p>
          <a:p>
            <a:r>
              <a:rPr lang="en-US" sz="2800" b="1" u="sng" dirty="0"/>
              <a:t>Do not go out of the index range!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Par15_A: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http://www.codecheck.it/files/20101904352wdcubpmbavdsmrz22hfuq28j</a:t>
            </a:r>
            <a:endParaRPr lang="en-US" sz="2800" dirty="0"/>
          </a:p>
          <a:p>
            <a:r>
              <a:rPr lang="en-US" sz="2800" dirty="0"/>
              <a:t>Par15_B: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http://www.codecheck.io/files/2104040545bsl6kb3juur2jn855jq0vom56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Par14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/>
              <a:t>Java ArrayList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75438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ArrayList&lt;E&gt;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is the &lt;E&gt;?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      Type Parameter: Class of the objects stored in the list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methods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helper methods)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BEAB-5E54-467E-9322-225B24B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The 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9DE5-E56D-41B0-A074-E8C020B9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7086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ArrayList&lt;E&gt;()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Default constructor (no parameters)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Constructs an empty list with an initial capacity of ten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Ignore other constructors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D27F2-A523-4480-A62D-6C68A4AD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/>
              <a:t>Creating ArrayList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6625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java.util.ArrayList;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ArrayList&lt;Rectangle&gt; boxes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new ArrayList&lt;Rectangle&gt;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ArrayList&lt;Day&gt; schedule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new ArrayList&lt;Day&gt;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new ArrayList&lt;String&gt;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219200"/>
          </a:xfrm>
        </p:spPr>
        <p:txBody>
          <a:bodyPr/>
          <a:lstStyle/>
          <a:p>
            <a:r>
              <a:rPr lang="en-US" dirty="0"/>
              <a:t>Method size()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71800"/>
            <a:ext cx="75438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size()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Returns the number of elements in this list,                       not the capacity.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4EE390-1D29-45D7-81DF-A20DED6C829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25146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80854-7CDE-4F30-A344-FFC1FB083368}"/>
              </a:ext>
            </a:extLst>
          </p:cNvPr>
          <p:cNvSpPr txBox="1"/>
          <p:nvPr/>
        </p:nvSpPr>
        <p:spPr>
          <a:xfrm>
            <a:off x="931886" y="1600200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specifier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BE43FD-4BEF-4B24-8449-1099A35CADDF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4500243" y="2069068"/>
            <a:ext cx="1393880" cy="1055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79BAC-6540-45CB-BA81-ADB0BD96A065}"/>
              </a:ext>
            </a:extLst>
          </p:cNvPr>
          <p:cNvSpPr txBox="1"/>
          <p:nvPr/>
        </p:nvSpPr>
        <p:spPr>
          <a:xfrm>
            <a:off x="4953000" y="1607403"/>
            <a:ext cx="188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3C6DAE-6311-4ACD-9E42-F4DF7B48C0C4}"/>
              </a:ext>
            </a:extLst>
          </p:cNvPr>
          <p:cNvCxnSpPr>
            <a:cxnSpLocks/>
          </p:cNvCxnSpPr>
          <p:nvPr/>
        </p:nvCxnSpPr>
        <p:spPr bwMode="auto">
          <a:xfrm>
            <a:off x="3962400" y="21336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6A17F1-D269-4391-B6D6-FAF27B3BA776}"/>
              </a:ext>
            </a:extLst>
          </p:cNvPr>
          <p:cNvSpPr txBox="1"/>
          <p:nvPr/>
        </p:nvSpPr>
        <p:spPr>
          <a:xfrm>
            <a:off x="3581400" y="160020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53BF4-29DB-46E6-AF50-B5B2E015D266}"/>
              </a:ext>
            </a:extLst>
          </p:cNvPr>
          <p:cNvCxnSpPr>
            <a:cxnSpLocks/>
          </p:cNvCxnSpPr>
          <p:nvPr/>
        </p:nvCxnSpPr>
        <p:spPr bwMode="auto">
          <a:xfrm>
            <a:off x="2971800" y="25146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D5BF8E-4488-4FEC-B0F0-4AD7C3D69E71}"/>
              </a:ext>
            </a:extLst>
          </p:cNvPr>
          <p:cNvSpPr txBox="1"/>
          <p:nvPr/>
        </p:nvSpPr>
        <p:spPr>
          <a:xfrm>
            <a:off x="2514600" y="1600200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Return</a:t>
            </a:r>
          </a:p>
          <a:p>
            <a:pPr algn="ctr"/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026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System.out.printf("Number of elements: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count);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The code does not compile because</a:t>
            </a:r>
          </a:p>
          <a:p>
            <a:pPr marL="0" indent="0">
              <a:buNone/>
            </a:pPr>
            <a:r>
              <a:rPr lang="en-US" sz="2400" dirty="0"/>
              <a:t>	     A. The list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2400" dirty="0"/>
              <a:t> is empty</a:t>
            </a:r>
          </a:p>
          <a:p>
            <a:pPr marL="0" indent="0">
              <a:buNone/>
            </a:pPr>
            <a:r>
              <a:rPr lang="en-US" sz="2400" dirty="0"/>
              <a:t>	     B.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should be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/>
              <a:t>	     C. No object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/>
              <a:t> has been created yet</a:t>
            </a:r>
          </a:p>
          <a:p>
            <a:pPr marL="0" indent="0">
              <a:buNone/>
            </a:pPr>
            <a:r>
              <a:rPr lang="en-US" sz="2400" dirty="0"/>
              <a:t>	     D.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statement is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8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37558</TotalTime>
  <Words>2438</Words>
  <Application>Microsoft Office PowerPoint</Application>
  <PresentationFormat>On-screen Show (4:3)</PresentationFormat>
  <Paragraphs>440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Times New Roman</vt:lpstr>
      <vt:lpstr>Default Design</vt:lpstr>
      <vt:lpstr>SJSU CS 46A Introduction to Programming</vt:lpstr>
      <vt:lpstr>SJSU CS 46A Introduction to Programming</vt:lpstr>
      <vt:lpstr>Java ArrayList Class</vt:lpstr>
      <vt:lpstr>Using an Existing Class</vt:lpstr>
      <vt:lpstr>Java ArrayList Class</vt:lpstr>
      <vt:lpstr>The Default Constructor</vt:lpstr>
      <vt:lpstr>Creating ArrayList Objects</vt:lpstr>
      <vt:lpstr>Method size()</vt:lpstr>
      <vt:lpstr>iClicker Question #1</vt:lpstr>
      <vt:lpstr>No Object Yet!</vt:lpstr>
      <vt:lpstr>Must Create an Object!</vt:lpstr>
      <vt:lpstr>Method toString()</vt:lpstr>
      <vt:lpstr>Method toString()</vt:lpstr>
      <vt:lpstr>Method add()</vt:lpstr>
      <vt:lpstr>Examples for add(E e)</vt:lpstr>
      <vt:lpstr>Overloading Method add()</vt:lpstr>
      <vt:lpstr>Examples for add(int index, E e)</vt:lpstr>
      <vt:lpstr>Clicker Question #2</vt:lpstr>
      <vt:lpstr>Run Time Error!</vt:lpstr>
      <vt:lpstr>Valid Range for index</vt:lpstr>
      <vt:lpstr>Method set(int index, E e)</vt:lpstr>
      <vt:lpstr>Examples for set(int index, E e)</vt:lpstr>
      <vt:lpstr>Method remove(int index)</vt:lpstr>
      <vt:lpstr>Examples for remove(int index)</vt:lpstr>
      <vt:lpstr>Method remove(E e)</vt:lpstr>
      <vt:lpstr>Examples for remove(E e)</vt:lpstr>
      <vt:lpstr>Method get(int index)</vt:lpstr>
      <vt:lpstr>Examples: get(int index)</vt:lpstr>
      <vt:lpstr>Examples: get(int index)</vt:lpstr>
      <vt:lpstr>Swap Two Elements</vt:lpstr>
      <vt:lpstr>Swap Two Integers</vt:lpstr>
      <vt:lpstr>iClicker Question #3</vt:lpstr>
      <vt:lpstr>Lesson15_Examples</vt:lpstr>
      <vt:lpstr>Using One Temporary Variable</vt:lpstr>
      <vt:lpstr>Swap Two Variables</vt:lpstr>
      <vt:lpstr>Swapping Two Elements</vt:lpstr>
      <vt:lpstr>Accessing All Elements</vt:lpstr>
      <vt:lpstr>The Enhanced for Loop</vt:lpstr>
      <vt:lpstr>Use the Enhanced for Loop When Possible</vt:lpstr>
      <vt:lpstr>Java ArrayList Class</vt:lpstr>
      <vt:lpstr>Participation Exercise Par15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375</cp:revision>
  <dcterms:created xsi:type="dcterms:W3CDTF">2005-01-15T22:45:09Z</dcterms:created>
  <dcterms:modified xsi:type="dcterms:W3CDTF">2022-10-19T22:44:00Z</dcterms:modified>
</cp:coreProperties>
</file>