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5"/>
  </p:notesMasterIdLst>
  <p:sldIdLst>
    <p:sldId id="344" r:id="rId2"/>
    <p:sldId id="556" r:id="rId3"/>
    <p:sldId id="579" r:id="rId4"/>
    <p:sldId id="580" r:id="rId5"/>
    <p:sldId id="256" r:id="rId6"/>
    <p:sldId id="583" r:id="rId7"/>
    <p:sldId id="501" r:id="rId8"/>
    <p:sldId id="417" r:id="rId9"/>
    <p:sldId id="561" r:id="rId10"/>
    <p:sldId id="545" r:id="rId11"/>
    <p:sldId id="483" r:id="rId12"/>
    <p:sldId id="546" r:id="rId13"/>
    <p:sldId id="547" r:id="rId14"/>
    <p:sldId id="574" r:id="rId15"/>
    <p:sldId id="293" r:id="rId16"/>
    <p:sldId id="548" r:id="rId17"/>
    <p:sldId id="549" r:id="rId18"/>
    <p:sldId id="550" r:id="rId19"/>
    <p:sldId id="552" r:id="rId20"/>
    <p:sldId id="577" r:id="rId21"/>
    <p:sldId id="553" r:id="rId22"/>
    <p:sldId id="575" r:id="rId23"/>
    <p:sldId id="578" r:id="rId24"/>
    <p:sldId id="558" r:id="rId25"/>
    <p:sldId id="581" r:id="rId26"/>
    <p:sldId id="562" r:id="rId27"/>
    <p:sldId id="554" r:id="rId28"/>
    <p:sldId id="555" r:id="rId29"/>
    <p:sldId id="565" r:id="rId30"/>
    <p:sldId id="564" r:id="rId31"/>
    <p:sldId id="563" r:id="rId32"/>
    <p:sldId id="566" r:id="rId33"/>
    <p:sldId id="567" r:id="rId34"/>
    <p:sldId id="568" r:id="rId35"/>
    <p:sldId id="557" r:id="rId36"/>
    <p:sldId id="572" r:id="rId37"/>
    <p:sldId id="570" r:id="rId38"/>
    <p:sldId id="571" r:id="rId39"/>
    <p:sldId id="582" r:id="rId40"/>
    <p:sldId id="569" r:id="rId41"/>
    <p:sldId id="573" r:id="rId42"/>
    <p:sldId id="494" r:id="rId43"/>
    <p:sldId id="522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659" autoAdjust="0"/>
  </p:normalViewPr>
  <p:slideViewPr>
    <p:cSldViewPr>
      <p:cViewPr varScale="1">
        <p:scale>
          <a:sx n="83" d="100"/>
          <a:sy n="83" d="100"/>
        </p:scale>
        <p:origin x="147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22:20:4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26 4312,'0'0'10941,"-4"-1"-10737,-57-13 339,60 14 42,-37-9-147,32 8-321,-13 0 1318,11 11-8618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1T22:20:46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4128,'0'0'9768,"1"7"-11271,7 37 398,2-1-1,26 68 1,-14-55-4908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5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2.5 – 2.8</a:t>
            </a:r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09783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41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010210553bzac1np5k5trcl5fsrbivdpg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1040817207j4s5z203nd334mploto9o77o" TargetMode="External"/><Relationship Id="rId7" Type="http://schemas.openxmlformats.org/officeDocument/2006/relationships/image" Target="../media/image2.png"/><Relationship Id="rId2" Type="http://schemas.openxmlformats.org/officeDocument/2006/relationships/hyperlink" Target="http://www.codecheck.it/files/2010210553bzac1np5k5trcl5fsrbivdpg6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.png"/><Relationship Id="rId4" Type="http://schemas.openxmlformats.org/officeDocument/2006/relationships/customXml" Target="../ink/ink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jsu.qualtrics.com/jfe/form/SV_3D9RZXJLdi3a7jg?Q_CHL=q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1200"/>
            <a:ext cx="6934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Lesson16_student.zip</a:t>
            </a:r>
          </a:p>
          <a:p>
            <a:r>
              <a:rPr lang="en-US" sz="3200" dirty="0"/>
              <a:t>Join our class on iClicker after started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406DD-B1DE-4D15-9CA9-A0A7DD4D7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990600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CircleList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70019-AEE3-46EF-9394-6AAAEA7A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1143000"/>
            <a:ext cx="6553200" cy="4572000"/>
          </a:xfrm>
        </p:spPr>
        <p:txBody>
          <a:bodyPr/>
          <a:lstStyle/>
          <a:p>
            <a:r>
              <a:rPr lang="en-US" dirty="0"/>
              <a:t>An array list to store multiple circles</a:t>
            </a:r>
          </a:p>
          <a:p>
            <a:pPr lvl="1"/>
            <a:r>
              <a:rPr lang="en-US" dirty="0"/>
              <a:t>Method add()</a:t>
            </a:r>
          </a:p>
          <a:p>
            <a:pPr lvl="1"/>
            <a:r>
              <a:rPr lang="en-US" dirty="0"/>
              <a:t>Method size()</a:t>
            </a:r>
          </a:p>
          <a:p>
            <a:pPr lvl="1"/>
            <a:r>
              <a:rPr lang="en-US" dirty="0"/>
              <a:t>Method toString()</a:t>
            </a:r>
          </a:p>
          <a:p>
            <a:r>
              <a:rPr lang="en-US" dirty="0"/>
              <a:t>Method averageArea()</a:t>
            </a:r>
          </a:p>
          <a:p>
            <a:r>
              <a:rPr lang="en-US" dirty="0"/>
              <a:t>Method largestArea()</a:t>
            </a:r>
          </a:p>
          <a:p>
            <a:r>
              <a:rPr lang="en-US" dirty="0"/>
              <a:t>Method </a:t>
            </a:r>
            <a:r>
              <a:rPr lang="en-US" dirty="0" err="1"/>
              <a:t>updatingRadius</a:t>
            </a:r>
            <a:r>
              <a:rPr lang="en-US" dirty="0"/>
              <a:t>()</a:t>
            </a:r>
          </a:p>
          <a:p>
            <a:r>
              <a:rPr lang="en-US" dirty="0"/>
              <a:t>Constructor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7E0E1-53E7-409E-9203-56F1544C9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53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Par16_A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600200"/>
            <a:ext cx="7467600" cy="4038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en-US" dirty="0"/>
              <a:t>Open Par16_A</a:t>
            </a:r>
          </a:p>
          <a:p>
            <a:pPr>
              <a:lnSpc>
                <a:spcPct val="80000"/>
              </a:lnSpc>
            </a:pPr>
            <a:endParaRPr lang="pt-BR" altLang="en-US" dirty="0"/>
          </a:p>
          <a:p>
            <a:pPr>
              <a:lnSpc>
                <a:spcPct val="80000"/>
              </a:lnSpc>
            </a:pPr>
            <a:r>
              <a:rPr lang="pt-BR" altLang="en-US" dirty="0"/>
              <a:t>URL: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3200" dirty="0">
                <a:hlinkClick r:id="rId3"/>
              </a:rPr>
              <a:t>http://www.codecheck.it/files/2010210553bzac1np5k5trcl5fsrbivdpg6</a:t>
            </a:r>
            <a:endParaRPr lang="en-US" sz="3200" dirty="0"/>
          </a:p>
          <a:p>
            <a:pPr>
              <a:lnSpc>
                <a:spcPct val="80000"/>
              </a:lnSpc>
            </a:pPr>
            <a:endParaRPr lang="pt-BR" altLang="en-US" dirty="0"/>
          </a:p>
          <a:p>
            <a:pPr>
              <a:lnSpc>
                <a:spcPct val="80000"/>
              </a:lnSpc>
            </a:pPr>
            <a:endParaRPr lang="pt-BR" altLang="en-US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26897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77724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 Step 1: import Java class ArrayList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java.util.ArrayList;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The class manages an array list of Circle objects.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Step 2: Enter your name for @author and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	    today's date for @version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@author  Qi Yang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 @version 2022-10-25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Step 3: Declare an instance variable of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       an array list of class Circle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ArrayList&lt;Circle&gt;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0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0" y="304800"/>
            <a:ext cx="48006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count()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add(Circle circle)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double averageArea()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0.0;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public double largestArea()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0.0;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endParaRPr lang="en-US" sz="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updatingRadius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(int index, double newRadius)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String toString()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null;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5402B-8FE6-4C33-BDBE-19589060A076}"/>
              </a:ext>
            </a:extLst>
          </p:cNvPr>
          <p:cNvSpPr txBox="1"/>
          <p:nvPr/>
        </p:nvSpPr>
        <p:spPr>
          <a:xfrm>
            <a:off x="606650" y="1905000"/>
            <a:ext cx="2738249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Stubs for </a:t>
            </a:r>
          </a:p>
          <a:p>
            <a:pPr algn="ctr"/>
            <a:r>
              <a:rPr lang="en-US" sz="3200" dirty="0"/>
              <a:t>the constructor </a:t>
            </a:r>
          </a:p>
          <a:p>
            <a:pPr algn="ctr"/>
            <a:r>
              <a:rPr lang="en-US" sz="3200" dirty="0"/>
              <a:t>and methods</a:t>
            </a:r>
          </a:p>
          <a:p>
            <a:pPr algn="ctr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6395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71AE-C2FB-492B-B2ED-CA59EC20E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Stubs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C9CFA-3D59-49E6-9885-446E837D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3886200"/>
          </a:xfrm>
        </p:spPr>
        <p:txBody>
          <a:bodyPr/>
          <a:lstStyle/>
          <a:p>
            <a:r>
              <a:rPr lang="en-US" dirty="0"/>
              <a:t>Compiling in BlueJ</a:t>
            </a:r>
          </a:p>
          <a:p>
            <a:r>
              <a:rPr lang="en-US" dirty="0"/>
              <a:t>Compiling and running the tester program</a:t>
            </a:r>
          </a:p>
          <a:p>
            <a:r>
              <a:rPr lang="en-US" dirty="0"/>
              <a:t>Submitting to Codecheck</a:t>
            </a:r>
          </a:p>
          <a:p>
            <a:pPr lvl="1"/>
            <a:r>
              <a:rPr lang="en-US" dirty="0"/>
              <a:t>Need private instance variable</a:t>
            </a:r>
          </a:p>
          <a:p>
            <a:r>
              <a:rPr lang="en-US" dirty="0"/>
              <a:t>Partial credit on exams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00FAA-B7F0-4FA5-A4FA-E04C23927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52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7772400" cy="1143000"/>
          </a:xfrm>
        </p:spPr>
        <p:txBody>
          <a:bodyPr/>
          <a:lstStyle/>
          <a:p>
            <a:r>
              <a:rPr lang="en-US" dirty="0"/>
              <a:t>Course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4129144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/>
              <a:t>Basic skills and concepts of computer programming in an object-oriented approach using Java. Classes, methods and argument passing, control structures, iteration. Basic graphical user interface programming. Problem solving, class discovery and </a:t>
            </a:r>
            <a:r>
              <a:rPr lang="en-US" sz="2800" b="1" u="sng" dirty="0"/>
              <a:t>stepwise refinement</a:t>
            </a:r>
            <a:r>
              <a:rPr lang="en-US" sz="2800" dirty="0"/>
              <a:t>. Programming and documentation style. Weekly hands-on activity.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964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4800"/>
            <a:ext cx="80010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Step 3: Declare an instance variable of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       an array list of class Circle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ArrayList&lt;Circle&gt;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Step 4: Complete the default constructor according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       to the comment.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* Constructs an object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by initializing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* the instance variable to an empty array list of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* Circle.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ArrayList&lt;Circle&gt;();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29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4800"/>
            <a:ext cx="80010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ArrayList&lt;Circle&gt;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Step 5: Complete method count() according to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       the comment, including Javadoc tags.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* Gets the number of circles in the list.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* @return the number of circles in the list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int count()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4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04800"/>
            <a:ext cx="80010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. . 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Step 6: Complete method add() according to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//         the comment, including Javadoc tags.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/**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* Adds a Circle object to the end of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*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* @param circle the circle to add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*/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void add(Circle circle)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(circle);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43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76200"/>
            <a:ext cx="7696199" cy="66294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Step 7: Complete method averageArea() according to the comment,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including Javadoc tags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Gets the average area of all circles in the list. Returns 0 if the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list is empty. Use the enhanced for loop to calculate the sum of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areas of all circles in the list.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@return the average area of all circles in the list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averageArea()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average = 0.0;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count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(count &gt; 0)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total = 0.0;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(Circle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total += circle.getArea(); 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average = total / count;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average;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977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E17D-2C4F-4AD8-91B3-DC34F8A95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1470025"/>
          </a:xfrm>
        </p:spPr>
        <p:txBody>
          <a:bodyPr/>
          <a:lstStyle/>
          <a:p>
            <a:r>
              <a:rPr lang="en-US" dirty="0"/>
              <a:t>Exam2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3A9AC-97BF-4A1F-A44E-B317F5AC1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2133600"/>
            <a:ext cx="6400800" cy="3048000"/>
          </a:xfrm>
        </p:spPr>
        <p:txBody>
          <a:bodyPr/>
          <a:lstStyle/>
          <a:p>
            <a:r>
              <a:rPr lang="en-US" dirty="0"/>
              <a:t>Tuesday, Nov 15</a:t>
            </a:r>
          </a:p>
          <a:p>
            <a:r>
              <a:rPr lang="en-US" dirty="0"/>
              <a:t>Four Problems</a:t>
            </a:r>
          </a:p>
          <a:p>
            <a:r>
              <a:rPr lang="en-US" dirty="0"/>
              <a:t>Chapter 6: Loops</a:t>
            </a:r>
          </a:p>
          <a:p>
            <a:r>
              <a:rPr lang="en-US" dirty="0"/>
              <a:t>Chapter 7: Arrays and ArrayLists</a:t>
            </a:r>
          </a:p>
          <a:p>
            <a:r>
              <a:rPr lang="en-US" dirty="0"/>
              <a:t>Including the first five chapters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28DF-F72D-44C2-A12C-2F5D9EC9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B495C7-4B6C-4EED-A18F-1E47CCA96E3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23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4A7A7-9C3D-4509-AF24-12BA3ECE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Using the Enhanced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7C5A6-6EDA-4172-9C16-9E7FD4E48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600200"/>
            <a:ext cx="6629400" cy="40386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total = 0.0;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(Circle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+= circle.getArea();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circleList.size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 i ++)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circleList.get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total += circle.getArea();   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353F16-5787-4333-A8A4-FF503D877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93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304800"/>
            <a:ext cx="89154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Step 8: Complete method largestArea() according to the comment,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including Javadoc tags.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Gets the largest area among all circles in the list.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Returns 0.0 if the list is empty.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@return the largest area among all circles in the list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0.0 if the list is empty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largestArea()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maxArea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(Circle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area = circle.getArea();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(area 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maxArea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maxArea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area;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maxArea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56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762000"/>
            <a:ext cx="74676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smallestArea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double min.area = ?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minArea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Double.MAX_VALUE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(Circle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area = circle.getArea();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(area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area;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45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5438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Step 9: Complete method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updatingRadius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according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to the comment, including Javadoc tags.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Sets the radius of the circle at the specified index to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newRadius if index is valid but do nothing otherwise.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updatingRadius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index, double newRadius)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// If index is valid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9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90600"/>
          </a:xfrm>
        </p:spPr>
        <p:txBody>
          <a:bodyPr/>
          <a:lstStyle/>
          <a:p>
            <a:r>
              <a:rPr lang="en-US" altLang="en-US" dirty="0"/>
              <a:t>iClicker Question #1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updatingRadius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 index,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double newRadius)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Which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 dirty="0"/>
              <a:t> condition should we use to check that the specified index is valid?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A.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(index &gt;= 0 &amp;&amp; index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B.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(index &gt;= 0 || index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C.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(index &lt; 0 &amp;&amp; index &gt;=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D.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(index &lt; 0 || index &gt;=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en-US" sz="2000" dirty="0"/>
          </a:p>
          <a:p>
            <a:pPr marL="0" indent="0">
              <a:buNone/>
            </a:pPr>
            <a:endParaRPr lang="it-IT" altLang="en-US" sz="2000" dirty="0"/>
          </a:p>
          <a:p>
            <a:pPr marL="0" indent="0">
              <a:buNone/>
            </a:pPr>
            <a:endParaRPr lang="it-IT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4250238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990600"/>
          </a:xfrm>
        </p:spPr>
        <p:txBody>
          <a:bodyPr/>
          <a:lstStyle/>
          <a:p>
            <a:r>
              <a:rPr lang="en-US" altLang="en-US" dirty="0"/>
              <a:t>iClicker Question #1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3058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updatingRadius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 index,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double newRadius)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Which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en-US" sz="2000" dirty="0"/>
              <a:t> condition should we use to check that the specified index is valid?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A.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(index &gt;= 0 &amp;&amp; index &lt;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circleList.size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en-US" sz="2000" b="1" dirty="0"/>
          </a:p>
          <a:p>
            <a:pPr marL="0" indent="0">
              <a:buNone/>
            </a:pPr>
            <a:r>
              <a:rPr lang="en-US" altLang="en-US" sz="2000" dirty="0"/>
              <a:t>B.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(index &gt;= 0 || index &lt;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C.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(index &lt; 0 &amp;&amp; index &gt;=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D.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(index &lt; 0 || index &gt;=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  <a:endParaRPr lang="en-US" altLang="en-US" sz="2000" dirty="0"/>
          </a:p>
          <a:p>
            <a:pPr marL="0" indent="0">
              <a:buNone/>
            </a:pPr>
            <a:endParaRPr lang="it-IT" altLang="en-US" sz="2000" dirty="0"/>
          </a:p>
          <a:p>
            <a:pPr marL="0" indent="0">
              <a:buNone/>
            </a:pPr>
            <a:endParaRPr lang="it-IT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2462705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7543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Step 9: Complete method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updatingRadius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according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to the comment, including Javadoc tags.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Sets the radius of the circle at the specified index to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newRadius if index is valid but do nothing otherwise.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@param index the position of the circle to be updated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@param newRadius the new radius of the circle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updatingRadius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index, double newRadius)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(index &gt;= 0 &amp;&amp; index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(index);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circle.setRadius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(newRadius);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3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7543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Step 9: Complete method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updatingRadius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according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to the comment, including Javadoc tags.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Sets the radius of the circle at the specified index to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newRadius if index is valid but do nothing otherwise.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@param index the position of the circle to be updated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@param newRadius the new radius of the circle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updatingRadius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(int index, double newRadius)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(index &gt;= 0 &amp;&amp; index 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circleList.get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(index).setRadius(newRadius);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831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685800"/>
            <a:ext cx="7543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Step 10: Override public method toString() according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 to the comment, including Javadoc tags.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Gets a string representation for the list including all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circles in the list by returning the string from the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toString() method of the list.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@return the string returned by method toString()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         on the circle list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@Override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String toString()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circleList.toString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17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3724-A022-439D-B1C9-D06F2DD95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Par16_A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3530D-B733-4E01-883F-91BFC2D7F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Completed!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Get partial credit if cannot complete!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65D0AD-B810-445B-AF56-7B0267E5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31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7A0D-D25D-02EB-4644-67880A37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Exam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E25B-5AD9-3377-9F30-4B50DB02D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2971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December 14, 2022</a:t>
            </a:r>
          </a:p>
          <a:p>
            <a:pPr marL="0" indent="0" algn="ctr">
              <a:buNone/>
            </a:pPr>
            <a:r>
              <a:rPr lang="en-US" dirty="0"/>
              <a:t>12:15 – 2:30 pm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You should take the final exam in CA!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7FC98-552A-0B3D-D970-1C8447F9C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78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2206-2540-48E8-A7B2-4243DDBE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Max and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5E3B-43DB-48AC-A313-B3193369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524000"/>
            <a:ext cx="6705600" cy="3886200"/>
          </a:xfrm>
        </p:spPr>
        <p:txBody>
          <a:bodyPr/>
          <a:lstStyle/>
          <a:p>
            <a:r>
              <a:rPr lang="en-US" dirty="0"/>
              <a:t>public double largestArea()</a:t>
            </a:r>
          </a:p>
          <a:p>
            <a:r>
              <a:rPr lang="en-US" dirty="0"/>
              <a:t>public double </a:t>
            </a:r>
            <a:r>
              <a:rPr lang="en-US" dirty="0" err="1"/>
              <a:t>smallestArea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public Circle </a:t>
            </a:r>
            <a:r>
              <a:rPr lang="en-US" dirty="0" err="1"/>
              <a:t>largestCircle</a:t>
            </a:r>
            <a:r>
              <a:rPr lang="en-US" dirty="0"/>
              <a:t>()</a:t>
            </a:r>
          </a:p>
          <a:p>
            <a:r>
              <a:rPr lang="en-US" dirty="0"/>
              <a:t>public Circle </a:t>
            </a:r>
            <a:r>
              <a:rPr lang="en-US" dirty="0" err="1"/>
              <a:t>smallestCircle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92074-A017-48FD-8823-62EFFA5F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68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381000"/>
            <a:ext cx="6400800" cy="53340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Circle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largestCircle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 largest = null;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0.0;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(Circle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area = circle.getArea();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(area 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maxArea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area;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largest = circle;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largest;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20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2206-2540-48E8-A7B2-4243DDBE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143000"/>
          </a:xfrm>
        </p:spPr>
        <p:txBody>
          <a:bodyPr/>
          <a:lstStyle/>
          <a:p>
            <a:r>
              <a:rPr lang="en-US" dirty="0"/>
              <a:t>Which Largest, the First or the Last?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5E3B-43DB-48AC-A313-B3193369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47800"/>
            <a:ext cx="76962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(Circle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area = circle.getArea();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(area &gt;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maxArea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maxArea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area;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largest = circle;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ctr">
              <a:buNone/>
            </a:pPr>
            <a:r>
              <a:rPr lang="en-US" sz="3600" dirty="0">
                <a:cs typeface="Courier New" panose="02070309020205020404" pitchFamily="49" charset="0"/>
              </a:rPr>
              <a:t>The First Largest.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92074-A017-48FD-8823-62EFFA5F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72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42206-2540-48E8-A7B2-4243DDBEB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The Last Largest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5E3B-43DB-48AC-A313-B31933694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153400" cy="4419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(Circle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area = circle.getArea();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(area &gt;=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maxArea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(?)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maxArea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area;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largest = circle;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92074-A017-48FD-8823-62EFFA5F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E821-ABF8-4706-AD27-D3EA7A151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dirty="0"/>
              <a:t>Good Circles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476E-D1AE-418B-B788-EFE17CF9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05000"/>
            <a:ext cx="7315200" cy="3581400"/>
          </a:xfrm>
        </p:spPr>
        <p:txBody>
          <a:bodyPr/>
          <a:lstStyle/>
          <a:p>
            <a:r>
              <a:rPr lang="en-US" dirty="0"/>
              <a:t>Radius is in the range [10.0, 20.0]</a:t>
            </a:r>
          </a:p>
          <a:p>
            <a:r>
              <a:rPr lang="en-US" dirty="0"/>
              <a:t>Both x and y are positive</a:t>
            </a:r>
          </a:p>
          <a:p>
            <a:r>
              <a:rPr lang="en-US" dirty="0"/>
              <a:t>The integer quotient x / y is 1 or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6AFAB-A770-464A-AD00-D6FA8154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7449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762000"/>
          </a:xfrm>
        </p:spPr>
        <p:txBody>
          <a:bodyPr/>
          <a:lstStyle/>
          <a:p>
            <a:r>
              <a:rPr lang="en-US" altLang="en-US" dirty="0"/>
              <a:t>iClicker Question #2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382000" cy="434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/>
              <a:t>A circle is </a:t>
            </a:r>
            <a:r>
              <a:rPr lang="en-US" altLang="en-US" sz="2000" i="1" dirty="0"/>
              <a:t>good</a:t>
            </a:r>
            <a:r>
              <a:rPr lang="en-US" altLang="en-US" sz="2000" dirty="0"/>
              <a:t> if the following conditions are true: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</a:t>
            </a:r>
            <a:r>
              <a:rPr lang="en-US" sz="2000" i="1" dirty="0"/>
              <a:t>radius</a:t>
            </a:r>
            <a:r>
              <a:rPr lang="en-US" sz="2000" dirty="0"/>
              <a:t> is in the range [10.0, 20.0]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Both </a:t>
            </a:r>
            <a:r>
              <a:rPr lang="en-US" sz="2000" i="1" dirty="0"/>
              <a:t>x</a:t>
            </a:r>
            <a:r>
              <a:rPr lang="en-US" sz="2000" dirty="0"/>
              <a:t> and </a:t>
            </a:r>
            <a:r>
              <a:rPr lang="en-US" sz="2000" i="1" dirty="0"/>
              <a:t>y</a:t>
            </a:r>
            <a:r>
              <a:rPr lang="en-US" sz="2000" dirty="0"/>
              <a:t> are positive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The integer quotient x / y is 1 or 2</a:t>
            </a: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The following condition is correct to determine if a circle is good.</a:t>
            </a:r>
          </a:p>
          <a:p>
            <a:pPr marL="0" indent="0">
              <a:buNone/>
            </a:pPr>
            <a:r>
              <a:rPr lang="pt-B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 (radius &gt;= 10.0 &amp;&amp; radius &lt;= 20.0 &amp;&amp; </a:t>
            </a:r>
          </a:p>
          <a:p>
            <a:pPr marL="0" indent="0">
              <a:buNone/>
            </a:pPr>
            <a:r>
              <a:rPr lang="pt-BR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&gt; 0 &amp;&amp; y &gt; 0 &amp;&amp; x / y == 1 || x / y == 2)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r>
              <a:rPr lang="en-US" altLang="en-US" sz="2000" dirty="0"/>
              <a:t>               	A. </a:t>
            </a:r>
            <a:r>
              <a:rPr lang="en-US" altLang="en-US" sz="2000" dirty="0">
                <a:cs typeface="Courier New" panose="02070309020205020404" pitchFamily="49" charset="0"/>
              </a:rPr>
              <a:t>True</a:t>
            </a:r>
          </a:p>
          <a:p>
            <a:pPr marL="0" indent="0">
              <a:buNone/>
            </a:pPr>
            <a:r>
              <a:rPr lang="en-US" altLang="en-US" sz="2000" dirty="0"/>
              <a:t>	              B. </a:t>
            </a:r>
            <a:r>
              <a:rPr lang="en-US" altLang="en-US" sz="2000" dirty="0">
                <a:cs typeface="Courier New" panose="02070309020205020404" pitchFamily="49" charset="0"/>
              </a:rPr>
              <a:t>False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2513382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914400"/>
          </a:xfrm>
        </p:spPr>
        <p:txBody>
          <a:bodyPr/>
          <a:lstStyle/>
          <a:p>
            <a:r>
              <a:rPr lang="en-US" altLang="en-US" dirty="0"/>
              <a:t>Be Careful!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434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/>
              <a:t>A circle is </a:t>
            </a:r>
            <a:r>
              <a:rPr lang="en-US" altLang="en-US" sz="2400" i="1" dirty="0"/>
              <a:t>good</a:t>
            </a:r>
            <a:r>
              <a:rPr lang="en-US" altLang="en-US" sz="2400" dirty="0"/>
              <a:t> if the following conditions are true: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</a:t>
            </a:r>
            <a:r>
              <a:rPr lang="en-US" sz="2400" i="1" dirty="0"/>
              <a:t>radius</a:t>
            </a:r>
            <a:r>
              <a:rPr lang="en-US" sz="2400" dirty="0"/>
              <a:t> is in the range [10.0, 20.0] and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Both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are positive and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The integer quotient x / y is 1 or 2</a:t>
            </a:r>
          </a:p>
          <a:p>
            <a:pPr marL="0" indent="0">
              <a:buNone/>
            </a:pPr>
            <a:endParaRPr lang="en-US" altLang="en-US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(radius &gt;= 10.0 &amp;&amp; radius &lt;= 20.0 &amp;&amp; </a:t>
            </a:r>
          </a:p>
          <a:p>
            <a:pPr marL="0" indent="0">
              <a:buNone/>
            </a:pP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x &gt; 0 &amp;&amp; y &gt; 0 &amp;&amp; </a:t>
            </a:r>
            <a:r>
              <a:rPr lang="pt-BR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(x / y == 1 || x / y == 2)</a:t>
            </a: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pt-BR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pt-BR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radius &gt;= 10.0 &amp;&amp; radius &lt;= 20.0 &amp;&amp; </a:t>
            </a:r>
          </a:p>
          <a:p>
            <a:pPr marL="0" indent="0">
              <a:buNone/>
            </a:pPr>
            <a:r>
              <a:rPr lang="pt-BR" altLang="en-US" sz="2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x &gt; 0 &amp;&amp; y &gt; 0 &amp;&amp; x / y == 1</a:t>
            </a: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|| x / y == 2)</a:t>
            </a:r>
            <a:endParaRPr lang="en-US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38114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6A15-8EA7-4391-8D44-F260F306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dirty="0"/>
              <a:t>The Last Good Circle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E8D0-93EE-4D72-9ADE-DD31B4AB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066800"/>
            <a:ext cx="69342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Circle good = null;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(Circle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// If circle is good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//    set good = circle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 good;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dirty="0">
                <a:cs typeface="Courier New" panose="02070309020205020404" pitchFamily="49" charset="0"/>
              </a:rPr>
              <a:t>Is it correct?</a:t>
            </a:r>
          </a:p>
          <a:p>
            <a:pPr marL="0" indent="0" algn="ctr">
              <a:buNone/>
            </a:pPr>
            <a:r>
              <a:rPr lang="en-US" dirty="0">
                <a:cs typeface="Courier New" panose="02070309020205020404" pitchFamily="49" charset="0"/>
              </a:rPr>
              <a:t>Is it efficient?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8C3B2-146A-4340-8A4D-A75E6D3A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8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6A15-8EA7-4391-8D44-F260F306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iClicker 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E8D0-93EE-4D72-9ADE-DD31B4AB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7800"/>
            <a:ext cx="74676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Which for loop header should we use to go over the list backward starting from the last element?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count; i &gt; 0; i --)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count; i &gt;= 0; i --)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count - 1; i &gt; 0; i --)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count - 1; i &gt;= 0; i --)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8C3B2-146A-4340-8A4D-A75E6D3A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0048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86A15-8EA7-4391-8D44-F260F306F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iClicker Question #3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DE8D0-93EE-4D72-9ADE-DD31B4AB3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447800"/>
            <a:ext cx="74676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cs typeface="Courier New" panose="02070309020205020404" pitchFamily="49" charset="0"/>
              </a:rPr>
              <a:t>Which for loop header should we use to go over the list backward starting from the last element?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count; i &gt; 0; i --)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count; i &gt;= 0; i --)</a:t>
            </a:r>
          </a:p>
          <a:p>
            <a:pPr marL="457200" indent="-457200"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count - 1; i &gt; 0; i --)</a:t>
            </a:r>
          </a:p>
          <a:p>
            <a:pPr marL="457200" indent="-457200">
              <a:buAutoNum type="alphaUcPeriod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count - 1; i &gt;= 0; i --)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8C3B2-146A-4340-8A4D-A75E6D3A1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5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0F433-0555-6010-2891-A72A9E61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Where to Get Help?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9282-6A55-075B-3772-C55C10B98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2200" y="1295400"/>
            <a:ext cx="6096000" cy="4572000"/>
          </a:xfrm>
        </p:spPr>
        <p:txBody>
          <a:bodyPr/>
          <a:lstStyle/>
          <a:p>
            <a:r>
              <a:rPr lang="en-US" dirty="0"/>
              <a:t>Free Tutoring </a:t>
            </a:r>
          </a:p>
          <a:p>
            <a:pPr lvl="1"/>
            <a:r>
              <a:rPr lang="en-US" dirty="0"/>
              <a:t>the CS department</a:t>
            </a:r>
          </a:p>
          <a:p>
            <a:pPr lvl="1"/>
            <a:r>
              <a:rPr lang="en-US" dirty="0"/>
              <a:t>Peer Connections</a:t>
            </a:r>
          </a:p>
          <a:p>
            <a:pPr lvl="1"/>
            <a:r>
              <a:rPr lang="en-US" dirty="0"/>
              <a:t>Home page in Canvas</a:t>
            </a:r>
          </a:p>
          <a:p>
            <a:r>
              <a:rPr lang="en-US" dirty="0"/>
              <a:t>SI Leader Sessions</a:t>
            </a:r>
          </a:p>
          <a:p>
            <a:pPr lvl="1"/>
            <a:r>
              <a:rPr lang="en-US" dirty="0"/>
              <a:t>Announcements in Canvas</a:t>
            </a:r>
          </a:p>
          <a:p>
            <a:r>
              <a:rPr lang="en-US" dirty="0"/>
              <a:t>Your Lab Instructors</a:t>
            </a:r>
          </a:p>
          <a:p>
            <a:r>
              <a:rPr lang="en-US" dirty="0"/>
              <a:t>My Office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70A5D-0409-5DC3-FAF6-3A81DEDB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27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81000"/>
            <a:ext cx="78486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Circle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lastGoodCircle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Circle good = null;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i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- 1; i &gt;= 0; i --)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Circle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circleList.get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r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circle.getRadius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x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circle.getX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y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circle.getY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q = x / y;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(r &gt;= 10.0 &amp;&amp; r &lt;= 20.0 &amp;&amp; x &gt; 0 &amp;&amp; y &gt; 0 &amp;&amp;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(q == 1 || q == 2))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good = circle;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good;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2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6101-84CE-4C33-ACDB-0838B6F42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81000"/>
            <a:ext cx="7848600" cy="6019800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Circle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firstGoodCircle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(Circle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double r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circle.getRadius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x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circle.getX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y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circle.getY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 q = x / y;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(r &gt;= 10.0 &amp;&amp; r &lt;= 20.0 &amp;&amp; x &gt; 0 &amp;&amp; y &gt; 0 &amp;&amp;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(q == 1 || q == 2))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circle;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5C359-7A76-4FDD-8213-A362FF51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092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800"/>
            <a:ext cx="8229600" cy="4114800"/>
          </a:xfrm>
        </p:spPr>
        <p:txBody>
          <a:bodyPr/>
          <a:lstStyle/>
          <a:p>
            <a:r>
              <a:rPr lang="en-US" sz="2800" dirty="0"/>
              <a:t>Par16_A: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http://www.codecheck.it/files/2010210553bzac1np5k5trcl5fsrbivdpg6</a:t>
            </a:r>
            <a:endParaRPr lang="en-US" sz="2800" dirty="0"/>
          </a:p>
          <a:p>
            <a:r>
              <a:rPr lang="en-US" sz="2800" dirty="0"/>
              <a:t>Par16_B: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www.codecheck.it/files/21040817207j4s5z203nd334mploto9o77o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B961E49-38A6-4BEB-A73F-108AF5C96797}"/>
                  </a:ext>
                </a:extLst>
              </p14:cNvPr>
              <p14:cNvContentPartPr/>
              <p14:nvPr/>
            </p14:nvContentPartPr>
            <p14:xfrm>
              <a:off x="1815791" y="3726388"/>
              <a:ext cx="49680" cy="9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B961E49-38A6-4BEB-A73F-108AF5C967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06791" y="3717388"/>
                <a:ext cx="6732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E836DFF-283C-4D9F-A4F8-A2C04800E0B4}"/>
                  </a:ext>
                </a:extLst>
              </p14:cNvPr>
              <p14:cNvContentPartPr/>
              <p14:nvPr/>
            </p14:nvContentPartPr>
            <p14:xfrm>
              <a:off x="1498631" y="3794788"/>
              <a:ext cx="28080" cy="943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E836DFF-283C-4D9F-A4F8-A2C04800E0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9991" y="3785788"/>
                <a:ext cx="45720" cy="11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322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1600"/>
            <a:ext cx="7162800" cy="4114800"/>
          </a:xfrm>
        </p:spPr>
        <p:txBody>
          <a:bodyPr/>
          <a:lstStyle/>
          <a:p>
            <a:r>
              <a:rPr lang="en-US" dirty="0"/>
              <a:t>Breakout rooms if possible</a:t>
            </a:r>
          </a:p>
          <a:p>
            <a:endParaRPr lang="en-US" dirty="0"/>
          </a:p>
          <a:p>
            <a:r>
              <a:rPr lang="en-US" dirty="0"/>
              <a:t>Main room: Par15 Solutions</a:t>
            </a:r>
          </a:p>
          <a:p>
            <a:endParaRPr lang="en-US" sz="3200" dirty="0"/>
          </a:p>
          <a:p>
            <a:r>
              <a:rPr lang="en-US" sz="3200" dirty="0"/>
              <a:t>My Office Hour: 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95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505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7.7.5 Using Array/Loop Algorithms with Array Lists</a:t>
            </a:r>
          </a:p>
        </p:txBody>
      </p:sp>
    </p:spTree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3D8E-98D3-F135-F3DF-BFE448FF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48DAF-F546-4936-48A8-78A69DB4A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Please click the link and take the survey. Thanks!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https://sjsu.qualtrics.com/jfe/form/SV_3D9RZXJLdi3a7jg?Q_CHL=qr</a:t>
            </a:r>
            <a:endParaRPr lang="en-US" dirty="0"/>
          </a:p>
          <a:p>
            <a:pPr marL="0" indent="0" algn="ctr">
              <a:buNone/>
            </a:pPr>
            <a:r>
              <a:rPr lang="en-US" dirty="0"/>
              <a:t>(Also in Announcements in Canvas)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C7E86-9A62-E996-1479-C07E4928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7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77200" cy="990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Loop Algorithms with Array Lists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6705600" cy="4419600"/>
          </a:xfrm>
        </p:spPr>
        <p:txBody>
          <a:bodyPr/>
          <a:lstStyle/>
          <a:p>
            <a:r>
              <a:rPr lang="en-US" altLang="en-US" sz="2400" dirty="0"/>
              <a:t>Finding average (total and count)</a:t>
            </a:r>
          </a:p>
          <a:p>
            <a:r>
              <a:rPr lang="en-US" altLang="en-US" sz="2400" dirty="0"/>
              <a:t>Maximum and minimum</a:t>
            </a:r>
          </a:p>
          <a:p>
            <a:r>
              <a:rPr lang="en-US" altLang="en-US" sz="2400" dirty="0"/>
              <a:t>Counting matches</a:t>
            </a:r>
          </a:p>
          <a:p>
            <a:r>
              <a:rPr lang="en-US" altLang="en-US" sz="2400" dirty="0"/>
              <a:t>Finding the first/last match</a:t>
            </a:r>
          </a:p>
          <a:p>
            <a:endParaRPr lang="en-US" altLang="en-US" sz="2400" dirty="0"/>
          </a:p>
          <a:p>
            <a:r>
              <a:rPr lang="en-US" altLang="en-US" sz="2400" dirty="0"/>
              <a:t>An ArrayList could be empty</a:t>
            </a:r>
          </a:p>
          <a:p>
            <a:r>
              <a:rPr lang="en-US" altLang="en-US" sz="2400" dirty="0"/>
              <a:t>All elements of an ArrayList are objects of a class </a:t>
            </a:r>
          </a:p>
          <a:p>
            <a:r>
              <a:rPr lang="en-US" altLang="en-US" sz="2400" dirty="0"/>
              <a:t>We could get a null value in some cases</a:t>
            </a:r>
            <a:endParaRPr lang="it-IT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58081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8305800" cy="1143000"/>
          </a:xfrm>
        </p:spPr>
        <p:txBody>
          <a:bodyPr/>
          <a:lstStyle/>
          <a:p>
            <a:r>
              <a:rPr lang="en-US" dirty="0"/>
              <a:t>Java ArrayList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4662544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cs typeface="Courier New" panose="02070309020205020404" pitchFamily="49" charset="0"/>
              </a:rPr>
              <a:t>ArrayList Objects</a:t>
            </a:r>
          </a:p>
          <a:p>
            <a:pPr marL="0" indent="0" algn="ctr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ArrayList&lt;String&gt; names;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ArrayList&lt;String&gt; flowers;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ArrayList&lt;Frog&gt;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frogList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ArrayList&lt;Rectangle&gt; boxes;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ArrayList&lt;Circle&gt;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. . 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62CC3C-BE40-456C-BF29-5AA62F6E7634}"/>
              </a:ext>
            </a:extLst>
          </p:cNvPr>
          <p:cNvSpPr txBox="1">
            <a:spLocks/>
          </p:cNvSpPr>
          <p:nvPr/>
        </p:nvSpPr>
        <p:spPr bwMode="auto">
          <a:xfrm>
            <a:off x="5562600" y="1219200"/>
            <a:ext cx="3352800" cy="466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 dirty="0">
                <a:cs typeface="Courier New" panose="02070309020205020404" pitchFamily="49" charset="0"/>
              </a:rPr>
              <a:t>Methods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size()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add(E e)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add(int index, E e)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remove(int index)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remove(</a:t>
            </a:r>
            <a:r>
              <a:rPr lang="en-US" sz="2000" kern="0">
                <a:latin typeface="Courier New" panose="02070309020205020404" pitchFamily="49" charset="0"/>
                <a:cs typeface="Courier New" panose="02070309020205020404" pitchFamily="49" charset="0"/>
              </a:rPr>
              <a:t>E e)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set(int index, E e)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get(int index)</a:t>
            </a: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 . . .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253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8305800" cy="1143000"/>
          </a:xfrm>
        </p:spPr>
        <p:txBody>
          <a:bodyPr/>
          <a:lstStyle/>
          <a:p>
            <a:r>
              <a:rPr lang="en-US" dirty="0"/>
              <a:t>Type Based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4724400" cy="4662544"/>
          </a:xfrm>
        </p:spPr>
        <p:txBody>
          <a:bodyPr/>
          <a:lstStyle/>
          <a:p>
            <a:pPr marL="0" indent="0" algn="ctr">
              <a:buNone/>
            </a:pPr>
            <a:r>
              <a:rPr lang="en-US" sz="2000" dirty="0">
                <a:cs typeface="Courier New" panose="02070309020205020404" pitchFamily="49" charset="0"/>
              </a:rPr>
              <a:t>ArrayList Objects</a:t>
            </a:r>
          </a:p>
          <a:p>
            <a:pPr marL="0" indent="0" algn="ctr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ArrayList&lt;String&gt; names;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ArrayList&lt;String&gt; flowers;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ArrayList&lt;Frog&gt;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frogList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ArrayList&lt;Rectangle&gt; boxes;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ArrayList&lt;Circle&gt;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circleList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 . . .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762CC3C-BE40-456C-BF29-5AA62F6E7634}"/>
              </a:ext>
            </a:extLst>
          </p:cNvPr>
          <p:cNvSpPr txBox="1">
            <a:spLocks/>
          </p:cNvSpPr>
          <p:nvPr/>
        </p:nvSpPr>
        <p:spPr bwMode="auto">
          <a:xfrm>
            <a:off x="5562600" y="1219200"/>
            <a:ext cx="3352800" cy="46625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000" kern="0" dirty="0">
                <a:cs typeface="Courier New" panose="02070309020205020404" pitchFamily="49" charset="0"/>
              </a:rPr>
              <a:t>Operations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Average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max and min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first/last match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count of matches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 . . .</a:t>
            </a:r>
          </a:p>
          <a:p>
            <a:pPr marL="0" indent="0">
              <a:buFontTx/>
              <a:buNone/>
            </a:pP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63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47459</TotalTime>
  <Words>2771</Words>
  <Application>Microsoft Office PowerPoint</Application>
  <PresentationFormat>On-screen Show (4:3)</PresentationFormat>
  <Paragraphs>553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Courier New</vt:lpstr>
      <vt:lpstr>Times New Roman</vt:lpstr>
      <vt:lpstr>Default Design</vt:lpstr>
      <vt:lpstr>SJSU CS 46A Introduction to Programming</vt:lpstr>
      <vt:lpstr>Exam2</vt:lpstr>
      <vt:lpstr>Final Exam</vt:lpstr>
      <vt:lpstr>Where to Get Help?</vt:lpstr>
      <vt:lpstr>SJSU CS 46A Introduction to Programming</vt:lpstr>
      <vt:lpstr>Research Study</vt:lpstr>
      <vt:lpstr>Loop Algorithms with Array Lists</vt:lpstr>
      <vt:lpstr>Java ArrayList Class</vt:lpstr>
      <vt:lpstr>Type Based Operations</vt:lpstr>
      <vt:lpstr>Class CircleList</vt:lpstr>
      <vt:lpstr>Par16_A</vt:lpstr>
      <vt:lpstr>PowerPoint Presentation</vt:lpstr>
      <vt:lpstr>PowerPoint Presentation</vt:lpstr>
      <vt:lpstr>Working with Stubs</vt:lpstr>
      <vt:lpstr>Course Description</vt:lpstr>
      <vt:lpstr>PowerPoint Presentation</vt:lpstr>
      <vt:lpstr>PowerPoint Presentation</vt:lpstr>
      <vt:lpstr>PowerPoint Presentation</vt:lpstr>
      <vt:lpstr>PowerPoint Presentation</vt:lpstr>
      <vt:lpstr>Using the Enhanced for Loop</vt:lpstr>
      <vt:lpstr>PowerPoint Presentation</vt:lpstr>
      <vt:lpstr>PowerPoint Presentation</vt:lpstr>
      <vt:lpstr>PowerPoint Presentation</vt:lpstr>
      <vt:lpstr>iClicker Question #1</vt:lpstr>
      <vt:lpstr>iClicker Question #1</vt:lpstr>
      <vt:lpstr>PowerPoint Presentation</vt:lpstr>
      <vt:lpstr>PowerPoint Presentation</vt:lpstr>
      <vt:lpstr>PowerPoint Presentation</vt:lpstr>
      <vt:lpstr>Par16_A</vt:lpstr>
      <vt:lpstr>Max and Min</vt:lpstr>
      <vt:lpstr>PowerPoint Presentation</vt:lpstr>
      <vt:lpstr>Which Largest, the First or the Last?</vt:lpstr>
      <vt:lpstr>The Last Largest</vt:lpstr>
      <vt:lpstr>Good Circles</vt:lpstr>
      <vt:lpstr>iClicker Question #2</vt:lpstr>
      <vt:lpstr>Be Careful!</vt:lpstr>
      <vt:lpstr>The Last Good Circle</vt:lpstr>
      <vt:lpstr>iClicker Question #3</vt:lpstr>
      <vt:lpstr>iClicker Question #3</vt:lpstr>
      <vt:lpstr>PowerPoint Presentation</vt:lpstr>
      <vt:lpstr>PowerPoint Presentation</vt:lpstr>
      <vt:lpstr>Participation Exercise Par16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535</cp:revision>
  <dcterms:created xsi:type="dcterms:W3CDTF">2005-01-15T22:45:09Z</dcterms:created>
  <dcterms:modified xsi:type="dcterms:W3CDTF">2022-10-25T05:18:01Z</dcterms:modified>
</cp:coreProperties>
</file>