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sldIdLst>
    <p:sldId id="415" r:id="rId2"/>
    <p:sldId id="416" r:id="rId3"/>
    <p:sldId id="580" r:id="rId4"/>
    <p:sldId id="565" r:id="rId5"/>
    <p:sldId id="445" r:id="rId6"/>
    <p:sldId id="566" r:id="rId7"/>
    <p:sldId id="581" r:id="rId8"/>
    <p:sldId id="264" r:id="rId9"/>
    <p:sldId id="582" r:id="rId10"/>
    <p:sldId id="583" r:id="rId11"/>
    <p:sldId id="584" r:id="rId12"/>
    <p:sldId id="561" r:id="rId13"/>
    <p:sldId id="484" r:id="rId14"/>
    <p:sldId id="485" r:id="rId15"/>
    <p:sldId id="563" r:id="rId16"/>
    <p:sldId id="568" r:id="rId17"/>
    <p:sldId id="562" r:id="rId18"/>
    <p:sldId id="504" r:id="rId19"/>
    <p:sldId id="474" r:id="rId20"/>
    <p:sldId id="473" r:id="rId21"/>
    <p:sldId id="585" r:id="rId22"/>
    <p:sldId id="486" r:id="rId23"/>
    <p:sldId id="487" r:id="rId24"/>
    <p:sldId id="488" r:id="rId25"/>
    <p:sldId id="579" r:id="rId26"/>
    <p:sldId id="537" r:id="rId27"/>
    <p:sldId id="538" r:id="rId28"/>
    <p:sldId id="559" r:id="rId29"/>
    <p:sldId id="571" r:id="rId30"/>
    <p:sldId id="560" r:id="rId31"/>
    <p:sldId id="539" r:id="rId32"/>
    <p:sldId id="499" r:id="rId33"/>
    <p:sldId id="540" r:id="rId34"/>
    <p:sldId id="573" r:id="rId35"/>
    <p:sldId id="577" r:id="rId36"/>
    <p:sldId id="578" r:id="rId37"/>
    <p:sldId id="570" r:id="rId38"/>
    <p:sldId id="557" r:id="rId39"/>
    <p:sldId id="572" r:id="rId40"/>
    <p:sldId id="569" r:id="rId41"/>
    <p:sldId id="541" r:id="rId42"/>
    <p:sldId id="501" r:id="rId43"/>
    <p:sldId id="522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9CC"/>
    <a:srgbClr val="00FF00"/>
    <a:srgbClr val="00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659" autoAdjust="0"/>
  </p:normalViewPr>
  <p:slideViewPr>
    <p:cSldViewPr>
      <p:cViewPr varScale="1">
        <p:scale>
          <a:sx n="70" d="100"/>
          <a:sy n="70" d="100"/>
        </p:scale>
        <p:origin x="127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3:22:0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10488,'0'0'5641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5349" units="1/cm"/>
          <inkml:channelProperty channel="Y" name="resolution" value="629.0155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21:31:08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13598 18174 763 0,'0'0'0'0,"0"0"0"16,0 0 0-16,0 0 112 0,-19 4-112 0,11-1 112 15,-2 1-112-15,3 3 91 0,0-1-91 0,7-6 91 16,-9 5-91-16,9-5 76 0,-8 0-76 0,8 0 77 16,-6 1-77-16,6-1 32 0,0 0-32 0,0 0 33 0,0 0-33 15,0 0 25-15,0 0-25 0,0 0 26 16,0 0-26-16,0 0 16 0,0 0-16 0,0 0 17 0,0 0-17 16,0 0 10-16,0 0-10 0,0 0 10 0,0 0-10 0,0 0 10 15,0 0-10-15,0 0 10 0,0 0-10 0,0 0 8 16,0 0-8-16,0 0 8 0,0 0-8 0,0 0 0 15,0 0 0-15,0 0 0 0,0 0 0 0,0 0-41 16,0 0 41-16,0 0-41 0,0 0 41 0,0 0-94 16,0 0 94-16,0 0-93 0,3 6 93 0,-3-6-148 15,0 0 148-15,5 7-147 0,1 2 147 0,-6-9-42 16,0 0 42-16,9 11-41 0,4 2 41 0,9 10-590 0</inkml:trace>
  <inkml:trace contextRef="#ctx0" brushRef="#br0" timeOffset="11759.87">22827 14090 1547 0,'0'0'0'0,"0"0"0"16,0 0 0-16,0 0 157 0,0 0-157 0,0 0 157 15,0 0-157-15,0 0 110 0,0 0-110 0,0 0 111 16,0 0-111-16,0 0 53 0,0 0-53 0,0 0 54 16,0 0-54-16,0 0-1 0,0 0 1 0,0 0 0 15,0 0 0-15,0 0-4 0,0 0 4 0,0 0-3 16,0 0 3-16,0 0-3 0,0 0 3 0,0 0-2 15,0 0 2-15,0 0-2 0,0 0 2 0,0 0-2 16,0 0 2-16,0 0-46 0,0 0 46 0,0 0-45 0,0 0 45 16,0 0-98-16,0 0 98 0,0 0-98 15,0 0 98-15,0 0-109 0,0 0 109 0,0 0-108 0,37-3 108 16,-37 3-34-16,0 0 34 0,38-3-1130 0,-76 6 1130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21:32:3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82 2520,'-27'0'12512,"39"2"-11372,-17 0-1088,1 1 0,-1-1 0,0 0 0,0-1 0,0 1-1,0-1 1,0 0 0,0 0 0,0 0 0,0-1 0,0 0 0,-9 0 0,14-1-117,-1 0-1,0 0 0,1 1 1,-1-1-1,1 0 0,-1 0 1,1 0-1,0 0 0,-1 0 1,1 1-1,0-1 0,0 0 1,0 0-1,0 0 0,-1 0 1,1 0-1,0 0 0,1 0 1,-1-2-1,0-21-920,1 21 755,0-1 1,1 1 0,-1 0 0,1-1 0,-1 1 0,1 0 0,0 0-1,0 0 1,1 0 0,-1 0 0,5-4 0,-6 6 40,10-11-5840,-26 28 4536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8166E-6CC9-4646-9065-04C867E2B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6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45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08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99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18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200 for CS 46A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1000 for CS Dept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35000 - 40000 for SJSU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66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value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21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value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14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value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0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2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81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does not work</a:t>
            </a:r>
          </a:p>
          <a:p>
            <a:r>
              <a:rPr lang="en-US" dirty="0"/>
              <a:t>        int[] intArray;</a:t>
            </a:r>
          </a:p>
          <a:p>
            <a:r>
              <a:rPr lang="en-US" dirty="0"/>
              <a:t>        intArray = {5, 7, 9, 11, 13};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5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96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53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6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62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Courier New" panose="02070309020205020404" pitchFamily="49" charset="0"/>
              </a:rPr>
              <a:t>Input validation: count must be positive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95C7-4B6C-4EED-A18F-1E47CCA96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5071-0C16-48A4-97F8-B12A51530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B5B7-E87B-4022-A10A-2746F13D1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1B2AC4-A14B-4951-9EFE-68D0E68EAD4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652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AE2C-524E-437E-BF75-946230CEE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3380-9EB5-4641-AAE5-CCB89F51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BD2B-CD5E-42DF-BC84-551178DDE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B07-6DF7-4360-AEFE-2AE2019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36CC-764F-4787-8382-D4175AFBF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2062-D5BA-470F-86BD-27A39B557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12C9-9DF4-4987-B2B4-7CB48A0A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811B-8ABE-4E25-96B3-07486AAD7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2AD2EC-FD85-450E-8936-0D3124569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heck.it/files/201024223952qmpuk6qoyat7ove4m04s92c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www.codecheck.it/files/201025041136ix8ollblooj6glktbgxk867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B0F-DCAA-4819-AA56-16880A2C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600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E3F4-DB5D-44DA-8D26-A937BE12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438" y="2438400"/>
            <a:ext cx="6892962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come in</a:t>
            </a:r>
          </a:p>
          <a:p>
            <a:r>
              <a:rPr lang="en-US" dirty="0"/>
              <a:t>Open Canvas</a:t>
            </a:r>
          </a:p>
          <a:p>
            <a:r>
              <a:rPr lang="en-US" dirty="0"/>
              <a:t>Download Lesson17_student.zip</a:t>
            </a:r>
          </a:p>
          <a:p>
            <a:r>
              <a:rPr lang="en-US" sz="3200" dirty="0"/>
              <a:t>Join our class on iClicker after started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B639-7010-47E5-86AF-12C5D32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BA6711-29A8-4E3F-A37A-F02B366F1F0E}"/>
                  </a:ext>
                </a:extLst>
              </p14:cNvPr>
              <p14:cNvContentPartPr/>
              <p14:nvPr/>
            </p14:nvContentPartPr>
            <p14:xfrm>
              <a:off x="8737091" y="280120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BA6711-29A8-4E3F-A37A-F02B366F1F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28451" y="279220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203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8D91-4558-4B5E-83A4-3CDD967A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676400"/>
          </a:xfrm>
        </p:spPr>
        <p:txBody>
          <a:bodyPr/>
          <a:lstStyle/>
          <a:p>
            <a:r>
              <a:rPr lang="en-US" dirty="0"/>
              <a:t>Do you want to construct arrays this way with large data sets?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7453-827E-4A32-AE56-99D10445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int[] intArray = {5, 7, 9, 11, 13};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89087-5767-4C6F-8892-11A66F3D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8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02C-9F61-451D-9BE3-73C304CC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Large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85D4-5E2F-477B-8289-6B821614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81200"/>
            <a:ext cx="7239000" cy="4038600"/>
          </a:xfrm>
        </p:spPr>
        <p:txBody>
          <a:bodyPr/>
          <a:lstStyle/>
          <a:p>
            <a:r>
              <a:rPr lang="en-US" dirty="0"/>
              <a:t>When the count if known and fixed</a:t>
            </a:r>
          </a:p>
          <a:p>
            <a:pPr lvl="1"/>
            <a:r>
              <a:rPr lang="en-US" dirty="0"/>
              <a:t>Full Arrays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count is unknown or varying </a:t>
            </a:r>
          </a:p>
          <a:p>
            <a:pPr lvl="1"/>
            <a:r>
              <a:rPr lang="en-US" dirty="0"/>
              <a:t>Partial (Dynamic) 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EC64D-FE90-4661-BAD3-B96209E4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0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7A22-C010-4486-B147-2DDC1B9B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/>
          <a:lstStyle/>
          <a:p>
            <a:r>
              <a:rPr lang="en-US" dirty="0"/>
              <a:t>Full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47166-DECF-4C03-AEEF-81ED0045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191000"/>
          </a:xfrm>
        </p:spPr>
        <p:txBody>
          <a:bodyPr/>
          <a:lstStyle/>
          <a:p>
            <a:r>
              <a:rPr lang="en-US" dirty="0"/>
              <a:t>The length of the array is the same as the number of values in the array</a:t>
            </a:r>
          </a:p>
          <a:p>
            <a:r>
              <a:rPr lang="en-US" dirty="0"/>
              <a:t>Generate a specified number of values</a:t>
            </a:r>
          </a:p>
          <a:p>
            <a:r>
              <a:rPr lang="en-US" dirty="0"/>
              <a:t>Input starting with a count: </a:t>
            </a:r>
          </a:p>
          <a:p>
            <a:pPr marL="0" indent="0">
              <a:buNone/>
            </a:pPr>
            <a:r>
              <a:rPr lang="en-US" dirty="0"/>
              <a:t>             5   5  7  9  11  13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B06DF-C8E5-43AB-9083-4E80F653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6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381000"/>
            <a:ext cx="8763000" cy="1371600"/>
          </a:xfrm>
        </p:spPr>
        <p:txBody>
          <a:bodyPr/>
          <a:lstStyle/>
          <a:p>
            <a:r>
              <a:rPr lang="en-US" sz="4000" dirty="0"/>
              <a:t>Constructing Arrays </a:t>
            </a:r>
            <a:br>
              <a:rPr lang="en-US" sz="4000" dirty="0"/>
            </a:br>
            <a:r>
              <a:rPr lang="en-US" sz="4000" dirty="0"/>
              <a:t>When the Count is Known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81200"/>
            <a:ext cx="8686800" cy="321474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Scanner in = new Scanner(System.in);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System.out.print("Enter the count of integers: ");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in.nextInt();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int[] intArray2 =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int[count];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5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0999"/>
            <a:ext cx="7772400" cy="1094005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Array of int: int[]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14</a:t>
            </a:fld>
            <a:endParaRPr lang="en-US" altLang="en-US" sz="1400" dirty="0"/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1492102" y="4736068"/>
            <a:ext cx="5943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        0                   1                  2                   3                   4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1484702" y="2971800"/>
            <a:ext cx="68210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/>
              <a:t>Array Elements: intArray2[i] </a:t>
            </a: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3429000" y="5029200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/>
              <a:t>Array Index</a:t>
            </a:r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457200" y="1600200"/>
            <a:ext cx="8480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int[] intArray2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int[count]; // count: 5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(intArray2.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41E9B1-E958-46E5-8913-A34F128CE922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41302228"/>
              </p:ext>
            </p:extLst>
          </p:nvPr>
        </p:nvGraphicFramePr>
        <p:xfrm>
          <a:off x="1492102" y="4385230"/>
          <a:ext cx="5943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9764121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29435448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54821846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61651321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570668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5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688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1" grpId="0"/>
      <p:bldP spid="133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/>
          <a:lstStyle/>
          <a:p>
            <a:r>
              <a:rPr lang="en-US" sz="3600" dirty="0"/>
              <a:t>Generating Array Element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00201"/>
            <a:ext cx="7277100" cy="24383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int[] intArray2 = new int[count];  // count: 5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count; i ++)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intArray2[i] = 2 * i + 5;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115A3854-CE94-49A2-B514-DAC946A11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618038"/>
            <a:ext cx="5943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        0                   1                  2                   3                   4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6AA124F-F4EA-4A12-8EDA-52D317B9F9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736205"/>
              </p:ext>
            </p:extLst>
          </p:nvPr>
        </p:nvGraphicFramePr>
        <p:xfrm>
          <a:off x="1524000" y="4267200"/>
          <a:ext cx="5943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9764121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29435448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54821846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61651321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570668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52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5087E04-2265-46B7-A049-D251E12DCA81}"/>
              </a:ext>
            </a:extLst>
          </p:cNvPr>
          <p:cNvSpPr txBox="1"/>
          <p:nvPr/>
        </p:nvSpPr>
        <p:spPr>
          <a:xfrm>
            <a:off x="3799709" y="5105400"/>
            <a:ext cx="1576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Full Array</a:t>
            </a:r>
          </a:p>
        </p:txBody>
      </p:sp>
    </p:spTree>
    <p:extLst>
      <p:ext uri="{BB962C8B-B14F-4D97-AF65-F5344CB8AC3E}">
        <p14:creationId xmlns:p14="http://schemas.microsoft.com/office/powerpoint/2010/main" val="194615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868363"/>
          </a:xfrm>
        </p:spPr>
        <p:txBody>
          <a:bodyPr/>
          <a:lstStyle/>
          <a:p>
            <a:r>
              <a:rPr lang="en-US" sz="3600" dirty="0"/>
              <a:t>Generating Random Element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0291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input count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int[] intArray2 = new int[count];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input seed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Random generator = new Random(seed); 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input lowLimit and highLimit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size = highLimit – lowLimit + 1;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count; i ++)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intArray2[i] = generator.nextInt(size) + lowLimit;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6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/>
          <a:lstStyle/>
          <a:p>
            <a:r>
              <a:rPr lang="en-US" sz="4000" dirty="0"/>
              <a:t>Input Array Element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420100" cy="30480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int[] intArray2 = new int[count];  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count; i ++)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System.out.print("Enter an integer: ");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intArray2[i] = in.nextInt();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Input values: 5  7  9  11  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115A3854-CE94-49A2-B514-DAC946A11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102" y="4846638"/>
            <a:ext cx="5943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        0                   1                  2                   3                   4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6AA124F-F4EA-4A12-8EDA-52D317B9F9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141899"/>
              </p:ext>
            </p:extLst>
          </p:nvPr>
        </p:nvGraphicFramePr>
        <p:xfrm>
          <a:off x="1492102" y="4495800"/>
          <a:ext cx="5943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9764121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29435448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54821846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61651321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570668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52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6BDE72-505E-402C-8042-0117BB8A5DE9}"/>
              </a:ext>
            </a:extLst>
          </p:cNvPr>
          <p:cNvSpPr txBox="1"/>
          <p:nvPr/>
        </p:nvSpPr>
        <p:spPr>
          <a:xfrm>
            <a:off x="3799709" y="5253335"/>
            <a:ext cx="1576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Full Array</a:t>
            </a:r>
          </a:p>
        </p:txBody>
      </p:sp>
    </p:spTree>
    <p:extLst>
      <p:ext uri="{BB962C8B-B14F-4D97-AF65-F5344CB8AC3E}">
        <p14:creationId xmlns:p14="http://schemas.microsoft.com/office/powerpoint/2010/main" val="395542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928744"/>
          </a:xfrm>
        </p:spPr>
        <p:txBody>
          <a:bodyPr/>
          <a:lstStyle/>
          <a:p>
            <a:r>
              <a:rPr lang="en-US" dirty="0"/>
              <a:t>Array Elements: Same as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95400"/>
            <a:ext cx="7086600" cy="451014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int[] intArray2 = new int[count];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 the first element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intArray2[0]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 	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increment the 2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element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intArray2[1]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++;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swap the two elements at index 3 and 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temp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intArray2[3]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intArray2[3]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intArray2[4]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intArray2[4]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0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1143000"/>
          </a:xfrm>
        </p:spPr>
        <p:txBody>
          <a:bodyPr/>
          <a:lstStyle/>
          <a:p>
            <a:r>
              <a:rPr lang="en-US" dirty="0"/>
              <a:t>Accessing All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8153400" cy="45101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intArray2.length; i ++)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System.out.print(intArray2[i] + " ");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5 7 9 11 13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The enhanced for loop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num: intArray2)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System.out.print(num + " ");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5 7 9 11 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80765-7603-444F-9D66-6B62CC62B393}"/>
              </a:ext>
            </a:extLst>
          </p:cNvPr>
          <p:cNvSpPr txBox="1"/>
          <p:nvPr/>
        </p:nvSpPr>
        <p:spPr>
          <a:xfrm>
            <a:off x="1371600" y="5181600"/>
            <a:ext cx="7294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Full Array: Using length </a:t>
            </a:r>
          </a:p>
          <a:p>
            <a:r>
              <a:rPr lang="en-US" b="1" dirty="0"/>
              <a:t>                    Using the enhanced for loop when possible</a:t>
            </a:r>
          </a:p>
        </p:txBody>
      </p:sp>
    </p:spTree>
    <p:extLst>
      <p:ext uri="{BB962C8B-B14F-4D97-AF65-F5344CB8AC3E}">
        <p14:creationId xmlns:p14="http://schemas.microsoft.com/office/powerpoint/2010/main" val="332883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286000"/>
            <a:ext cx="6324600" cy="3505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7.1 Arrays</a:t>
            </a:r>
          </a:p>
          <a:p>
            <a:pPr algn="ctr">
              <a:buFontTx/>
              <a:buNone/>
            </a:pPr>
            <a:r>
              <a:rPr lang="en-US" altLang="en-US" dirty="0"/>
              <a:t>7.2 The Enhanced For Loop</a:t>
            </a:r>
          </a:p>
          <a:p>
            <a:pPr algn="ctr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  <p:transition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dirty="0"/>
              <a:t>Java Class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85856"/>
            <a:ext cx="8915400" cy="412914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This class contains various methods for manipulating arrays.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java.util.Arrays;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intArray2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[5, 7, 9, 11, 13]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Same as Math.pow(2, 5);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Static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D1405-7FA4-4A5E-8CB6-F68D399010FE}"/>
              </a:ext>
            </a:extLst>
          </p:cNvPr>
          <p:cNvSpPr txBox="1"/>
          <p:nvPr/>
        </p:nvSpPr>
        <p:spPr>
          <a:xfrm>
            <a:off x="3674265" y="2967335"/>
            <a:ext cx="402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Full Array: Arrays.toString()</a:t>
            </a:r>
          </a:p>
        </p:txBody>
      </p:sp>
    </p:spTree>
    <p:extLst>
      <p:ext uri="{BB962C8B-B14F-4D97-AF65-F5344CB8AC3E}">
        <p14:creationId xmlns:p14="http://schemas.microsoft.com/office/powerpoint/2010/main" val="15156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7A22-C010-4486-B147-2DDC1B9B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/>
          <a:lstStyle/>
          <a:p>
            <a:r>
              <a:rPr lang="en-US" dirty="0"/>
              <a:t>Partial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47166-DECF-4C03-AEEF-81ED0045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191000"/>
          </a:xfrm>
        </p:spPr>
        <p:txBody>
          <a:bodyPr/>
          <a:lstStyle/>
          <a:p>
            <a:r>
              <a:rPr lang="en-US" dirty="0"/>
              <a:t>The length of the array is larger than the number of values in the array most of the time</a:t>
            </a:r>
          </a:p>
          <a:p>
            <a:endParaRPr lang="en-US" dirty="0"/>
          </a:p>
          <a:p>
            <a:r>
              <a:rPr lang="en-US" dirty="0"/>
              <a:t>Input ending with a sentinel value </a:t>
            </a:r>
          </a:p>
          <a:p>
            <a:pPr marL="0" indent="0">
              <a:buNone/>
            </a:pPr>
            <a:r>
              <a:rPr lang="en-US" dirty="0"/>
              <a:t>       5  7  9  11  13 .  .  .  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B06DF-C8E5-43AB-9083-4E80F653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4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371600"/>
          </a:xfrm>
        </p:spPr>
        <p:txBody>
          <a:bodyPr/>
          <a:lstStyle/>
          <a:p>
            <a:r>
              <a:rPr lang="en-US" sz="4000" dirty="0"/>
              <a:t>Constructing Arrays </a:t>
            </a:r>
            <a:br>
              <a:rPr lang="en-US" sz="4000" dirty="0"/>
            </a:br>
            <a:r>
              <a:rPr lang="en-US" sz="4000" dirty="0"/>
              <a:t>When the Count is Unknown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676400"/>
            <a:ext cx="7086600" cy="39767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Input ending with a sentinel: 5 7 9 11 13 15 17 . . . Q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final int MAX_SIZE = 200;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A good guess for MAX_SIZE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int[] intArray3 = new int[MAX_SIZE];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intArray3.length is MAX_SIZE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currentSize = 0;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count of values in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A7928-3CD1-461D-8107-ABB09012E458}"/>
              </a:ext>
            </a:extLst>
          </p:cNvPr>
          <p:cNvSpPr txBox="1"/>
          <p:nvPr/>
        </p:nvSpPr>
        <p:spPr>
          <a:xfrm>
            <a:off x="1121785" y="5257800"/>
            <a:ext cx="692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Partial Array: length and currentSize not the same </a:t>
            </a:r>
          </a:p>
        </p:txBody>
      </p:sp>
    </p:spTree>
    <p:extLst>
      <p:ext uri="{BB962C8B-B14F-4D97-AF65-F5344CB8AC3E}">
        <p14:creationId xmlns:p14="http://schemas.microsoft.com/office/powerpoint/2010/main" val="382148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77908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Partial Arrays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23</a:t>
            </a:fld>
            <a:endParaRPr lang="en-US" altLang="en-US" sz="1400" dirty="0"/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838200" y="4736068"/>
            <a:ext cx="746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      0               1                2          .   .   .   .   .   .         197            198           199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1371600" y="2724090"/>
            <a:ext cx="61722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 dirty="0"/>
              <a:t>Update currentSize!</a:t>
            </a:r>
          </a:p>
          <a:p>
            <a:pPr algn="ctr">
              <a:spcBef>
                <a:spcPct val="50000"/>
              </a:spcBef>
            </a:pPr>
            <a:r>
              <a:rPr lang="en-US" altLang="en-US" sz="2800" b="1" dirty="0"/>
              <a:t>Do not go out of the range!</a:t>
            </a:r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1219200" y="1447800"/>
            <a:ext cx="682109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 int MAX_SIZE = 200;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int[] intArray3 = new int[MAX_SIZE];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currentSize = 0;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41E9B1-E958-46E5-8913-A34F128CE922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159669219"/>
              </p:ext>
            </p:extLst>
          </p:nvPr>
        </p:nvGraphicFramePr>
        <p:xfrm>
          <a:off x="838200" y="4386739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97641214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29435448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5587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522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F6D5E14-18C9-435E-98BC-3ECC3B761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488309"/>
              </p:ext>
            </p:extLst>
          </p:nvPr>
        </p:nvGraphicFramePr>
        <p:xfrm>
          <a:off x="5334000" y="4375070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97641214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29435448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5587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5225"/>
                  </a:ext>
                </a:extLst>
              </a:tr>
            </a:tbl>
          </a:graphicData>
        </a:graphic>
      </p:graphicFrame>
      <p:sp>
        <p:nvSpPr>
          <p:cNvPr id="2" name="Text Box 41">
            <a:extLst>
              <a:ext uri="{FF2B5EF4-FFF2-40B4-BE49-F238E27FC236}">
                <a16:creationId xmlns:a16="http://schemas.microsoft.com/office/drawing/2014/main" id="{78B35BB4-A623-4E35-AE1F-46D80A2A8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355960"/>
            <a:ext cx="152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  -   -   -   -   -</a:t>
            </a:r>
          </a:p>
        </p:txBody>
      </p:sp>
    </p:spTree>
    <p:extLst>
      <p:ext uri="{BB962C8B-B14F-4D97-AF65-F5344CB8AC3E}">
        <p14:creationId xmlns:p14="http://schemas.microsoft.com/office/powerpoint/2010/main" val="3460430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90590"/>
            <a:ext cx="7924800" cy="933410"/>
          </a:xfrm>
        </p:spPr>
        <p:txBody>
          <a:bodyPr/>
          <a:lstStyle/>
          <a:p>
            <a:r>
              <a:rPr lang="en-US" dirty="0"/>
              <a:t>Populating Partial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76400"/>
            <a:ext cx="7239000" cy="3657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int[] intArray3 = new int[MAX_SIZE];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currentSize = 0;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800" dirty="0">
                <a:cs typeface="Courier New" panose="02070309020205020404" pitchFamily="49" charset="0"/>
              </a:rPr>
              <a:t>Input ending with a Q (or any non-integer value)</a:t>
            </a:r>
          </a:p>
          <a:p>
            <a:pPr marL="514350" indent="-514350" algn="ctr">
              <a:buAutoNum type="arabicPlain" startAt="5"/>
            </a:pPr>
            <a:r>
              <a:rPr lang="en-US" sz="2800" dirty="0">
                <a:cs typeface="Courier New" panose="02070309020205020404" pitchFamily="49" charset="0"/>
              </a:rPr>
              <a:t>7  9  1  13  15  17 .  .  .  Q</a:t>
            </a:r>
          </a:p>
          <a:p>
            <a:pPr marL="0" indent="0" algn="ctr">
              <a:buNone/>
            </a:pPr>
            <a:endParaRPr lang="en-US" sz="12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800" dirty="0">
                <a:cs typeface="Courier New" panose="02070309020205020404" pitchFamily="49" charset="0"/>
              </a:rPr>
              <a:t>MAX_SIZE is large enough</a:t>
            </a:r>
            <a:endParaRPr lang="en-US" sz="105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9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4B24-C2CE-484B-AF6C-875EB0BC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dirty="0"/>
              <a:t>What is currentSize?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5A4D1-2946-428C-9E51-60D8E0E70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267200"/>
          </a:xfrm>
        </p:spPr>
        <p:txBody>
          <a:bodyPr/>
          <a:lstStyle/>
          <a:p>
            <a:r>
              <a:rPr lang="en-US" dirty="0"/>
              <a:t>Current number of values in the array</a:t>
            </a:r>
          </a:p>
          <a:p>
            <a:r>
              <a:rPr lang="en-US" dirty="0"/>
              <a:t>The index to add the next value at the end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currentSize: 3</a:t>
            </a:r>
          </a:p>
          <a:p>
            <a:pPr marL="0" indent="0">
              <a:buNone/>
            </a:pPr>
            <a:endParaRPr lang="en-US" sz="2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When adding elements at the end of the array,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          Where to add the 4</a:t>
            </a:r>
            <a:r>
              <a:rPr lang="en-US" sz="2800" baseline="30000" dirty="0">
                <a:cs typeface="Courier New" panose="02070309020205020404" pitchFamily="49" charset="0"/>
              </a:rPr>
              <a:t>th</a:t>
            </a:r>
            <a:r>
              <a:rPr lang="en-US" sz="2800" dirty="0">
                <a:cs typeface="Courier New" panose="02070309020205020404" pitchFamily="49" charset="0"/>
              </a:rPr>
              <a:t> element?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0C0EF-127D-455A-9D6B-FF263B81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E6E81A4F-7670-416E-8CE4-C61BCA58D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69268"/>
            <a:ext cx="5943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        0                   1                  2                   3                   4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5338894-110E-45A5-8FE6-7931335792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750622"/>
              </p:ext>
            </p:extLst>
          </p:nvPr>
        </p:nvGraphicFramePr>
        <p:xfrm>
          <a:off x="1295400" y="3318430"/>
          <a:ext cx="5943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9764121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29435448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54821846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61651321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570668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5225"/>
                  </a:ext>
                </a:extLst>
              </a:tr>
            </a:tbl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154F0AC3-576D-42F7-ACCE-D591B793F4DC}"/>
              </a:ext>
            </a:extLst>
          </p:cNvPr>
          <p:cNvSpPr/>
          <p:nvPr/>
        </p:nvSpPr>
        <p:spPr bwMode="auto">
          <a:xfrm>
            <a:off x="5365898" y="2632630"/>
            <a:ext cx="179832" cy="5974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7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2400"/>
            <a:ext cx="8077200" cy="914400"/>
          </a:xfrm>
        </p:spPr>
        <p:txBody>
          <a:bodyPr/>
          <a:lstStyle/>
          <a:p>
            <a:r>
              <a:rPr lang="en-US" dirty="0"/>
              <a:t>iClicker Question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88566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int[] intArray3 = new int[MAX_SIZE];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currentSize = 0; 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System.out.print("Enter an integer, Q to stop: 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(in.hasNextInt())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intArray3[currentSize] = in.nextInt();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System.out.print("Enter an integer, Q to stop: 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dirty="0"/>
              <a:t>The code is correct to populate the array with the input values, assuming MAX_SIZE is large enough.</a:t>
            </a:r>
          </a:p>
          <a:p>
            <a:pPr marL="0" indent="0">
              <a:buNone/>
            </a:pPr>
            <a:r>
              <a:rPr lang="en-US" sz="2000" dirty="0"/>
              <a:t>	     A. True</a:t>
            </a:r>
          </a:p>
          <a:p>
            <a:pPr marL="0" indent="0">
              <a:buNone/>
            </a:pPr>
            <a:r>
              <a:rPr lang="en-US" sz="2000" dirty="0"/>
              <a:t>	     B. False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08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8190"/>
            <a:ext cx="7924800" cy="933410"/>
          </a:xfrm>
        </p:spPr>
        <p:txBody>
          <a:bodyPr/>
          <a:lstStyle/>
          <a:p>
            <a:r>
              <a:rPr lang="en-US" dirty="0"/>
              <a:t>Must Update currentSize!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00200"/>
            <a:ext cx="84201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int[] intArray3 = new int[MAX_SIZE];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currentSize = 0;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System.out.print("Enter an integer, Q to stop: 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(in.hasNextInt())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intArray3[currentSize] = in.nextInt();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currentSize ++;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System.out.print("Enter an integer, Q to stop: 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68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AEB8-95A1-48ED-B7B1-DBA55162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Local Variable or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338E-A519-46EF-90F3-CCB8777F7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System.out.print("Enter an integer: ");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num = in.nextInt();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intArray3[currentSize] = num;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intArray3[currentSize] = in.nextInt()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currentSize ++;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3D9AF-190F-46FD-B5D0-E15CEC54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AEB8-95A1-48ED-B7B1-DBA55162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r>
              <a:rPr lang="en-US" dirty="0"/>
              <a:t>Operator 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338E-A519-46EF-90F3-CCB8777F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(in.hasNextInt())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intArray3[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currentSize ++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in.nextInt();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System.out.print("Enter an integer, Q to stop: ");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(in.hasNextInt())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intArray3[currentSize] = in.nextInt();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currentSize ++;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System.out.print("Enter an integer, Q to stop: ");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3D9AF-190F-46FD-B5D0-E15CEC54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F5DB-6033-4E65-8B79-1490F760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Array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D1C49-1AD2-46F6-9AA4-459399C0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altLang="en-US" dirty="0"/>
              <a:t>An array collects a sequence of </a:t>
            </a:r>
            <a:r>
              <a:rPr lang="en-US" altLang="en-US" u="sng" dirty="0"/>
              <a:t>values</a:t>
            </a:r>
            <a:r>
              <a:rPr lang="en-US" altLang="en-US" dirty="0"/>
              <a:t> of the same type.</a:t>
            </a:r>
          </a:p>
          <a:p>
            <a:endParaRPr lang="en-US" dirty="0"/>
          </a:p>
          <a:p>
            <a:r>
              <a:rPr lang="en-US" dirty="0"/>
              <a:t>An array list stores a sequence of </a:t>
            </a:r>
            <a:r>
              <a:rPr lang="en-US" u="sng" dirty="0"/>
              <a:t>objects</a:t>
            </a:r>
            <a:r>
              <a:rPr lang="en-US" dirty="0"/>
              <a:t> of the same class.</a:t>
            </a:r>
          </a:p>
          <a:p>
            <a:endParaRPr lang="en-US" dirty="0"/>
          </a:p>
          <a:p>
            <a:r>
              <a:rPr lang="en-US" dirty="0"/>
              <a:t>Array list size and array length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F8C5C-5618-4556-8807-C6388C76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5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AEB8-95A1-48ED-B7B1-DBA55162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r>
              <a:rPr lang="en-US" dirty="0"/>
              <a:t>Replacing an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338E-A519-46EF-90F3-CCB8777F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System.out.print("Enter an integer: ");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 = in.nextInt();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Replacing the last element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intArray3[currentSize - 1] = num;</a:t>
            </a: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Replacing the first element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intArray3[0] = num;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dirty="0">
                <a:cs typeface="Courier New" panose="02070309020205020404" pitchFamily="49" charset="0"/>
              </a:rPr>
              <a:t>The value of currentSize remains unchanged.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3D9AF-190F-46FD-B5D0-E15CEC54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2400"/>
            <a:ext cx="8077200" cy="1143000"/>
          </a:xfrm>
        </p:spPr>
        <p:txBody>
          <a:bodyPr/>
          <a:lstStyle/>
          <a:p>
            <a:r>
              <a:rPr lang="en-US" dirty="0"/>
              <a:t>iClicker 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42846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intArray3.length; i ++)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System.out.print(intArray3[i] + " ");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code prints all values in intArray3 on one line separated by single spaces.</a:t>
            </a:r>
          </a:p>
          <a:p>
            <a:pPr marL="0" indent="0">
              <a:buNone/>
            </a:pPr>
            <a:r>
              <a:rPr lang="en-US" sz="2400" dirty="0"/>
              <a:t>	     A. True</a:t>
            </a:r>
          </a:p>
          <a:p>
            <a:pPr marL="0" indent="0">
              <a:buNone/>
            </a:pPr>
            <a:r>
              <a:rPr lang="en-US" sz="2400" dirty="0"/>
              <a:t>	     B. False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85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928744"/>
          </a:xfrm>
        </p:spPr>
        <p:txBody>
          <a:bodyPr/>
          <a:lstStyle/>
          <a:p>
            <a:r>
              <a:rPr lang="en-US" dirty="0"/>
              <a:t>Using currentSize for Partial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8305800" cy="4662544"/>
          </a:xfrm>
        </p:spPr>
        <p:txBody>
          <a:bodyPr/>
          <a:lstStyle/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System.out.println("currentSize: " + currentSize);</a:t>
            </a:r>
          </a:p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5</a:t>
            </a:r>
          </a:p>
          <a:p>
            <a:pPr marL="0" indent="0">
              <a:buNone/>
            </a:pPr>
            <a:endParaRPr lang="nn-NO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System.out.println("length: " + intArray3.length);</a:t>
            </a:r>
          </a:p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200</a:t>
            </a:r>
          </a:p>
          <a:p>
            <a:pPr marL="0" indent="0">
              <a:buNone/>
            </a:pPr>
            <a:endParaRPr lang="nn-NO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currentSize; i ++)</a:t>
            </a:r>
          </a:p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System.out.print(intArray3[i] + " ");</a:t>
            </a:r>
          </a:p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5 7 9 11 13</a:t>
            </a:r>
          </a:p>
          <a:p>
            <a:pPr marL="0" indent="0">
              <a:buNone/>
            </a:pPr>
            <a:endParaRPr lang="nn-NO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intArray3.length; i ++)</a:t>
            </a:r>
          </a:p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System.out.print(intArray3[i] + " ");</a:t>
            </a:r>
          </a:p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5 7 9 11 13 0 0 0 0 0 0 0 0 0 0 0 . . . .</a:t>
            </a:r>
          </a:p>
          <a:p>
            <a:pPr marL="0" indent="0">
              <a:buNone/>
            </a:pPr>
            <a:endParaRPr lang="nn-N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7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2514600"/>
          </a:xfrm>
        </p:spPr>
        <p:txBody>
          <a:bodyPr/>
          <a:lstStyle/>
          <a:p>
            <a:r>
              <a:rPr lang="en-US" dirty="0"/>
              <a:t>Do Not Use the Enhanced for Loop or Arrays.toString() on </a:t>
            </a:r>
            <a:br>
              <a:rPr lang="en-US" dirty="0"/>
            </a:br>
            <a:r>
              <a:rPr lang="en-US" dirty="0"/>
              <a:t>Partial Arrays!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971800"/>
            <a:ext cx="8763000" cy="2833744"/>
          </a:xfrm>
        </p:spPr>
        <p:txBody>
          <a:bodyPr/>
          <a:lstStyle/>
          <a:p>
            <a:pPr marL="0" indent="0"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num: intArray3)</a:t>
            </a:r>
          </a:p>
          <a:p>
            <a:pPr marL="0" indent="0"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System.out.print(num + " ");</a:t>
            </a:r>
          </a:p>
          <a:p>
            <a:pPr marL="0" indent="0"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5 7 9 11 13 0 0 0 0 0 0 0 0 0 0 0 0 0 0 0 0 . . . .</a:t>
            </a:r>
          </a:p>
          <a:p>
            <a:pPr marL="0" indent="0">
              <a:buNone/>
            </a:pPr>
            <a:endParaRPr lang="nn-N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System.out.println(Arrays.toString(intArray3));</a:t>
            </a:r>
          </a:p>
          <a:p>
            <a:pPr marL="0" indent="0"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[5, 7, 9, 11, 13, 0, 0, 0, 0, 0, 0, 0, 0, 0 . . .]</a:t>
            </a:r>
          </a:p>
          <a:p>
            <a:pPr marL="0" indent="0">
              <a:buNone/>
            </a:pPr>
            <a:endParaRPr lang="nn-N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n-N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n-N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3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77908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Arrays of String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34</a:t>
            </a:fld>
            <a:endParaRPr lang="en-US" altLang="en-US" sz="1400" dirty="0"/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838200" y="4659868"/>
            <a:ext cx="746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      0               1                2          .   .   .   .   .   .         197            198           199</a:t>
            </a:r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914400" y="1519297"/>
            <a:ext cx="737413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 int MAX_SIZE = 200;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String[]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garden = new String[MAX_SIZE];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currentSize = 0;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3200" dirty="0">
                <a:latin typeface="+mn-lt"/>
                <a:cs typeface="Courier New" panose="02070309020205020404" pitchFamily="49" charset="0"/>
              </a:rPr>
              <a:t>Input values to the array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41E9B1-E958-46E5-8913-A34F128CE922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40667897"/>
              </p:ext>
            </p:extLst>
          </p:nvPr>
        </p:nvGraphicFramePr>
        <p:xfrm>
          <a:off x="838200" y="4310539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97641214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29435448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5587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522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F6D5E14-18C9-435E-98BC-3ECC3B761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710201"/>
              </p:ext>
            </p:extLst>
          </p:nvPr>
        </p:nvGraphicFramePr>
        <p:xfrm>
          <a:off x="5334000" y="4298870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97641214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29435448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5587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5225"/>
                  </a:ext>
                </a:extLst>
              </a:tr>
            </a:tbl>
          </a:graphicData>
        </a:graphic>
      </p:graphicFrame>
      <p:sp>
        <p:nvSpPr>
          <p:cNvPr id="2" name="Text Box 41">
            <a:extLst>
              <a:ext uri="{FF2B5EF4-FFF2-40B4-BE49-F238E27FC236}">
                <a16:creationId xmlns:a16="http://schemas.microsoft.com/office/drawing/2014/main" id="{78B35BB4-A623-4E35-AE1F-46D80A2A8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279760"/>
            <a:ext cx="152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  -   -   -   -   -</a:t>
            </a:r>
          </a:p>
        </p:txBody>
      </p:sp>
    </p:spTree>
    <p:extLst>
      <p:ext uri="{BB962C8B-B14F-4D97-AF65-F5344CB8AC3E}">
        <p14:creationId xmlns:p14="http://schemas.microsoft.com/office/powerpoint/2010/main" val="923104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1" grpId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93E8-D8B1-4EF4-9D90-17BD08956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System.out.print("Enter the number of flowers: 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in.nextInt();  // 5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count; i ++)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System.out.print("Enter a flower: 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garden[currentSize] = in.next();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currentSize ++;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System.out.print("Capacity of garden: %d%n",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garden.length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200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System.out.print(“Number of elements of garden: %d%n",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currentZise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5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80B03-A9DB-4D02-9238-B3DE9928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6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93E8-D8B1-4EF4-9D90-17BD08956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81000"/>
            <a:ext cx="8077200" cy="57150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currentSize; i ++)    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System.out.print(garden[i] + " ");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pansy zinnia rose daisy sunflower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System.out.print("Enter a flower: ");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flower = in.next();    // violet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//replace the last value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garden[currentSize - 1] = flower;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currentSize; i ++)    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System.out.print(garden[i] + " ");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pansy zinnia rose daisy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violet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swapping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80B03-A9DB-4D02-9238-B3DE9928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1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77908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Arrays of Frog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37</a:t>
            </a:fld>
            <a:endParaRPr lang="en-US" altLang="en-US" sz="1400" dirty="0"/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838200" y="4037708"/>
            <a:ext cx="746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      0               1                2          .   .   .   .   .   .         197            198           199</a:t>
            </a:r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1219200" y="1447800"/>
            <a:ext cx="718978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 int MAX_SIZE = 200;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Frog[]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frogArray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Frog[MAX_SIZE];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currentSize = 0;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41E9B1-E958-46E5-8913-A34F128CE922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267506231"/>
              </p:ext>
            </p:extLst>
          </p:nvPr>
        </p:nvGraphicFramePr>
        <p:xfrm>
          <a:off x="838200" y="3688379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97641214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29435448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5587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522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F6D5E14-18C9-435E-98BC-3ECC3B761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9869840"/>
              </p:ext>
            </p:extLst>
          </p:nvPr>
        </p:nvGraphicFramePr>
        <p:xfrm>
          <a:off x="5334000" y="3676710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97641214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29435448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5587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5225"/>
                  </a:ext>
                </a:extLst>
              </a:tr>
            </a:tbl>
          </a:graphicData>
        </a:graphic>
      </p:graphicFrame>
      <p:sp>
        <p:nvSpPr>
          <p:cNvPr id="2" name="Text Box 41">
            <a:extLst>
              <a:ext uri="{FF2B5EF4-FFF2-40B4-BE49-F238E27FC236}">
                <a16:creationId xmlns:a16="http://schemas.microsoft.com/office/drawing/2014/main" id="{78B35BB4-A623-4E35-AE1F-46D80A2A8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657600"/>
            <a:ext cx="152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  -   -   -   -   -</a:t>
            </a:r>
          </a:p>
        </p:txBody>
      </p:sp>
    </p:spTree>
    <p:extLst>
      <p:ext uri="{BB962C8B-B14F-4D97-AF65-F5344CB8AC3E}">
        <p14:creationId xmlns:p14="http://schemas.microsoft.com/office/powerpoint/2010/main" val="949272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1" grpId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533400"/>
          </a:xfrm>
        </p:spPr>
        <p:txBody>
          <a:bodyPr/>
          <a:lstStyle/>
          <a:p>
            <a:r>
              <a:rPr lang="en-US" altLang="en-US" dirty="0"/>
              <a:t>iClicker Question #3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frogArray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Frog[MAX_SIZE];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input count, seed, low, high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Random generator = new Random(seed);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count; i ++)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weight = generator.nextInt(high – low + 1) + low;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frogArray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[i] = new Frog(weight);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(Frog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frog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frogArray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frog.toString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altLang="en-US" sz="1000" dirty="0"/>
          </a:p>
          <a:p>
            <a:pPr marL="0" indent="0">
              <a:buNone/>
            </a:pPr>
            <a:r>
              <a:rPr lang="en-US" altLang="en-US" sz="1800" dirty="0"/>
              <a:t>The above enhanced loop will display all frogs in the array.</a:t>
            </a:r>
          </a:p>
          <a:p>
            <a:pPr marL="0" indent="0">
              <a:buNone/>
            </a:pPr>
            <a:r>
              <a:rPr lang="en-US" altLang="en-US" sz="1800" dirty="0"/>
              <a:t>	A. </a:t>
            </a:r>
            <a:r>
              <a:rPr lang="en-US" altLang="en-US" sz="1800" dirty="0"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US" altLang="en-US" sz="1800" dirty="0"/>
              <a:t>	B. </a:t>
            </a:r>
            <a:r>
              <a:rPr lang="en-US" altLang="en-US" sz="1800" dirty="0">
                <a:cs typeface="Courier New" panose="02070309020205020404" pitchFamily="49" charset="0"/>
              </a:rPr>
              <a:t>False</a:t>
            </a:r>
            <a:endParaRPr lang="en-US" altLang="en-US" sz="1800" dirty="0"/>
          </a:p>
          <a:p>
            <a:pPr marL="0" indent="0">
              <a:buNone/>
            </a:pPr>
            <a:endParaRPr lang="it-IT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5420522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77908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Arrays of Objects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39</a:t>
            </a:fld>
            <a:endParaRPr lang="en-US" altLang="en-US" sz="1400" dirty="0"/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838200" y="4037708"/>
            <a:ext cx="746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      0               1                2          .   .   .   .   .   .         197            198           199</a:t>
            </a:r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685800" y="1447800"/>
            <a:ext cx="80025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(Frog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frogArray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frog.toString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//Output: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/>
              <a:t>Frog[], Frog[], Frog[], Frog[], Frog[], null, null . . . null, null]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41E9B1-E958-46E5-8913-A34F128CE922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986510388"/>
              </p:ext>
            </p:extLst>
          </p:nvPr>
        </p:nvGraphicFramePr>
        <p:xfrm>
          <a:off x="838200" y="3688379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97641214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29435448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5587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Frog[]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Frog[]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Frog[]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522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F6D5E14-18C9-435E-98BC-3ECC3B761DFB}"/>
              </a:ext>
            </a:extLst>
          </p:cNvPr>
          <p:cNvGraphicFramePr>
            <a:graphicFrameLocks/>
          </p:cNvGraphicFramePr>
          <p:nvPr/>
        </p:nvGraphicFramePr>
        <p:xfrm>
          <a:off x="5334000" y="3676710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97641214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29435448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5587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5225"/>
                  </a:ext>
                </a:extLst>
              </a:tr>
            </a:tbl>
          </a:graphicData>
        </a:graphic>
      </p:graphicFrame>
      <p:sp>
        <p:nvSpPr>
          <p:cNvPr id="2" name="Text Box 41">
            <a:extLst>
              <a:ext uri="{FF2B5EF4-FFF2-40B4-BE49-F238E27FC236}">
                <a16:creationId xmlns:a16="http://schemas.microsoft.com/office/drawing/2014/main" id="{78B35BB4-A623-4E35-AE1F-46D80A2A8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657600"/>
            <a:ext cx="152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  -   -   -   -   -</a:t>
            </a:r>
          </a:p>
        </p:txBody>
      </p:sp>
    </p:spTree>
    <p:extLst>
      <p:ext uri="{BB962C8B-B14F-4D97-AF65-F5344CB8AC3E}">
        <p14:creationId xmlns:p14="http://schemas.microsoft.com/office/powerpoint/2010/main" val="1624895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1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Arrays vs ArrayLists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2362200" cy="838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altLang="en-US" dirty="0">
                <a:latin typeface="Courier New" panose="02070309020205020404" pitchFamily="49" charset="0"/>
              </a:rPr>
              <a:t>Java App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8DB657-972C-410B-BE07-8803C69BB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38600"/>
            <a:ext cx="236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FontTx/>
              <a:buNone/>
            </a:pPr>
            <a:r>
              <a:rPr lang="pt-BR" altLang="en-US" kern="0" dirty="0">
                <a:latin typeface="Courier New" panose="02070309020205020404" pitchFamily="49" charset="0"/>
              </a:rPr>
              <a:t>Java App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E77DE0-9460-4357-A629-42B230F44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752600"/>
            <a:ext cx="259080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FontTx/>
              <a:buNone/>
            </a:pPr>
            <a:r>
              <a:rPr lang="pt-BR" altLang="en-US" kern="0" dirty="0">
                <a:latin typeface="Courier New" panose="02070309020205020404" pitchFamily="49" charset="0"/>
              </a:rPr>
              <a:t>ArrayList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FB5392B-F3D9-4E21-8F6E-11DDD6714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895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FontTx/>
              <a:buNone/>
            </a:pPr>
            <a:r>
              <a:rPr lang="pt-BR" altLang="en-US" kern="0" dirty="0">
                <a:latin typeface="Courier New" panose="02070309020205020404" pitchFamily="49" charset="0"/>
              </a:rPr>
              <a:t>Array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ADC4FEA-E5BC-41D2-A0C7-D1819988E471}"/>
              </a:ext>
            </a:extLst>
          </p:cNvPr>
          <p:cNvSpPr/>
          <p:nvPr/>
        </p:nvSpPr>
        <p:spPr bwMode="auto">
          <a:xfrm>
            <a:off x="2895600" y="1877568"/>
            <a:ext cx="445008" cy="256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D8893B8-672B-4A67-8E6B-33E5386B8F57}"/>
              </a:ext>
            </a:extLst>
          </p:cNvPr>
          <p:cNvSpPr/>
          <p:nvPr/>
        </p:nvSpPr>
        <p:spPr bwMode="auto">
          <a:xfrm rot="2137783">
            <a:off x="5874799" y="2238179"/>
            <a:ext cx="1060704" cy="2423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5A74E1B-82C1-4EFB-B504-58113BD4B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2860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FontTx/>
              <a:buNone/>
            </a:pPr>
            <a:r>
              <a:rPr lang="pt-BR" altLang="en-US" sz="2000" kern="0" dirty="0">
                <a:latin typeface="Courier New" panose="02070309020205020404" pitchFamily="49" charset="0"/>
              </a:rPr>
              <a:t>get, set ...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DFB42E-FA65-4064-919A-23F38C14D5AD}"/>
              </a:ext>
            </a:extLst>
          </p:cNvPr>
          <p:cNvSpPr>
            <a:spLocks/>
          </p:cNvSpPr>
          <p:nvPr/>
        </p:nvSpPr>
        <p:spPr bwMode="auto">
          <a:xfrm rot="20648557">
            <a:off x="3039083" y="3682632"/>
            <a:ext cx="3566536" cy="2646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48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2209800"/>
          </a:xfrm>
        </p:spPr>
        <p:txBody>
          <a:bodyPr/>
          <a:lstStyle/>
          <a:p>
            <a:r>
              <a:rPr lang="en-US" altLang="en-US" dirty="0"/>
              <a:t>Do Not Use the Enhanced Loop for Partial Arrays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438400"/>
            <a:ext cx="8382000" cy="3352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currentSize; i ++)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frogArray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[i].toString());</a:t>
            </a:r>
          </a:p>
          <a:p>
            <a:pPr marL="0" indent="0">
              <a:buNone/>
            </a:pPr>
            <a:endParaRPr lang="it-IT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5344677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6EFB-CA77-4BD2-B82B-0CFBD27F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0590-8916-4829-A3AC-6C6FB80F8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572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Array lists are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Arrays provide better performance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index to access array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elements are the same as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enhanced for loop, length, and method Arrays.toString() for full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Maintain and use currentSize for partial 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46924-6C23-4275-9F57-B21D5A1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Participation Exercise Par17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114800"/>
          </a:xfrm>
        </p:spPr>
        <p:txBody>
          <a:bodyPr/>
          <a:lstStyle/>
          <a:p>
            <a:r>
              <a:rPr lang="en-US" sz="2800" dirty="0"/>
              <a:t>Par17_A: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http://www.codecheck.it/files/201025041136ix8ollblooj6glktbgxk867</a:t>
            </a:r>
            <a:endParaRPr lang="en-US" sz="2800" dirty="0"/>
          </a:p>
          <a:p>
            <a:endParaRPr lang="en-US" sz="2800"/>
          </a:p>
          <a:p>
            <a:r>
              <a:rPr lang="en-US" sz="2800"/>
              <a:t>Par17</a:t>
            </a:r>
            <a:r>
              <a:rPr lang="en-US" sz="2800" dirty="0"/>
              <a:t>_B: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http://www.codecheck.it/files/201024223952qmpuk6qoyat7ove4m04s92c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DA1401-2329-404F-8F37-DF8F7A52E180}"/>
                  </a:ext>
                </a:extLst>
              </p14:cNvPr>
              <p14:cNvContentPartPr/>
              <p14:nvPr/>
            </p14:nvContentPartPr>
            <p14:xfrm>
              <a:off x="4868640" y="5070240"/>
              <a:ext cx="3376440" cy="1508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DA1401-2329-404F-8F37-DF8F7A52E1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9280" y="5060880"/>
                <a:ext cx="3395160" cy="15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2005B6-2DA0-4908-9276-BCAEC8BC3319}"/>
                  </a:ext>
                </a:extLst>
              </p14:cNvPr>
              <p14:cNvContentPartPr/>
              <p14:nvPr/>
            </p14:nvContentPartPr>
            <p14:xfrm>
              <a:off x="1942811" y="4163442"/>
              <a:ext cx="33840" cy="36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2005B6-2DA0-4908-9276-BCAEC8BC33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3811" y="4154802"/>
                <a:ext cx="51480" cy="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3228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71600"/>
            <a:ext cx="7162800" cy="4114800"/>
          </a:xfrm>
        </p:spPr>
        <p:txBody>
          <a:bodyPr/>
          <a:lstStyle/>
          <a:p>
            <a:r>
              <a:rPr lang="en-US" dirty="0"/>
              <a:t>Breakout rooms if possible</a:t>
            </a:r>
          </a:p>
          <a:p>
            <a:endParaRPr lang="en-US" dirty="0"/>
          </a:p>
          <a:p>
            <a:r>
              <a:rPr lang="en-US" dirty="0"/>
              <a:t>Main room: Par16 Solutions</a:t>
            </a:r>
          </a:p>
          <a:p>
            <a:endParaRPr lang="en-US" sz="3200" dirty="0"/>
          </a:p>
          <a:p>
            <a:r>
              <a:rPr lang="en-US" sz="3200" dirty="0"/>
              <a:t>My Office Hour: 8 – 9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9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1143000"/>
          </a:xfrm>
        </p:spPr>
        <p:txBody>
          <a:bodyPr/>
          <a:lstStyle/>
          <a:p>
            <a:r>
              <a:rPr lang="en-US" sz="4000" dirty="0"/>
              <a:t>Constructing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2600"/>
            <a:ext cx="7086600" cy="43577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intNum = 5; 		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int[]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intArray = {5, 7, 9, 11, 13};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Style: Braces are OK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course = "CS 46A";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17574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Data Type: Array of int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6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941326-3D7F-46CB-B45D-D3B04E1D5F6C}"/>
              </a:ext>
            </a:extLst>
          </p:cNvPr>
          <p:cNvSpPr/>
          <p:nvPr/>
        </p:nvSpPr>
        <p:spPr bwMode="auto">
          <a:xfrm>
            <a:off x="685800" y="2514600"/>
            <a:ext cx="7848600" cy="3429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1492102" y="4551998"/>
            <a:ext cx="5943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        0                   1                  2                   3                   4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2971800" y="2724090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Array Elements: Same as Variables</a:t>
            </a: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3810000" y="4953000"/>
            <a:ext cx="1816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Array Index</a:t>
            </a:r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 flipH="1">
            <a:off x="2101702" y="3722132"/>
            <a:ext cx="0" cy="37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1219200" y="1671935"/>
            <a:ext cx="66367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int[]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intArray = {5, 7, 9, 11, 13};</a:t>
            </a:r>
          </a:p>
        </p:txBody>
      </p:sp>
      <p:sp>
        <p:nvSpPr>
          <p:cNvPr id="13365" name="Rectangle 53"/>
          <p:cNvSpPr>
            <a:spLocks noChangeArrowheads="1"/>
          </p:cNvSpPr>
          <p:nvPr/>
        </p:nvSpPr>
        <p:spPr bwMode="auto">
          <a:xfrm>
            <a:off x="1371600" y="3276600"/>
            <a:ext cx="129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intArray[0]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41E9B1-E958-46E5-8913-A34F128CE922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492102" y="4201160"/>
          <a:ext cx="5943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9764121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29435448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54821846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61651321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570668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5225"/>
                  </a:ext>
                </a:extLst>
              </a:tr>
            </a:tbl>
          </a:graphicData>
        </a:graphic>
      </p:graphicFrame>
      <p:sp>
        <p:nvSpPr>
          <p:cNvPr id="28" name="Rectangle 53">
            <a:extLst>
              <a:ext uri="{FF2B5EF4-FFF2-40B4-BE49-F238E27FC236}">
                <a16:creationId xmlns:a16="http://schemas.microsoft.com/office/drawing/2014/main" id="{CCDF9EF7-FC41-4100-AD82-4161BE701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102" y="3276600"/>
            <a:ext cx="129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intArray[1]</a:t>
            </a:r>
          </a:p>
        </p:txBody>
      </p:sp>
      <p:sp>
        <p:nvSpPr>
          <p:cNvPr id="29" name="Rectangle 53">
            <a:extLst>
              <a:ext uri="{FF2B5EF4-FFF2-40B4-BE49-F238E27FC236}">
                <a16:creationId xmlns:a16="http://schemas.microsoft.com/office/drawing/2014/main" id="{899AED4C-9549-4D0E-905E-F98EA6B0D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502" y="3276600"/>
            <a:ext cx="129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intArray[2]</a:t>
            </a:r>
          </a:p>
        </p:txBody>
      </p:sp>
      <p:sp>
        <p:nvSpPr>
          <p:cNvPr id="30" name="Rectangle 53">
            <a:extLst>
              <a:ext uri="{FF2B5EF4-FFF2-40B4-BE49-F238E27FC236}">
                <a16:creationId xmlns:a16="http://schemas.microsoft.com/office/drawing/2014/main" id="{5155B206-C135-4DF3-886A-E0BA44127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702" y="3276600"/>
            <a:ext cx="129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intArray[3]</a:t>
            </a:r>
          </a:p>
        </p:txBody>
      </p:sp>
      <p:sp>
        <p:nvSpPr>
          <p:cNvPr id="31" name="Rectangle 53">
            <a:extLst>
              <a:ext uri="{FF2B5EF4-FFF2-40B4-BE49-F238E27FC236}">
                <a16:creationId xmlns:a16="http://schemas.microsoft.com/office/drawing/2014/main" id="{F9E670DB-7FBE-4028-AAD2-3194E85DD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102" y="3276600"/>
            <a:ext cx="129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intArray[4]</a:t>
            </a:r>
          </a:p>
        </p:txBody>
      </p:sp>
      <p:sp>
        <p:nvSpPr>
          <p:cNvPr id="32" name="Line 43">
            <a:extLst>
              <a:ext uri="{FF2B5EF4-FFF2-40B4-BE49-F238E27FC236}">
                <a16:creationId xmlns:a16="http://schemas.microsoft.com/office/drawing/2014/main" id="{7ABADD30-47CC-47AB-B202-AD4CE113B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4702" y="3733800"/>
            <a:ext cx="0" cy="37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" name="Line 43">
            <a:extLst>
              <a:ext uri="{FF2B5EF4-FFF2-40B4-BE49-F238E27FC236}">
                <a16:creationId xmlns:a16="http://schemas.microsoft.com/office/drawing/2014/main" id="{6A2ECE63-BE13-484C-BB25-FD4A9484CF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63902" y="3733800"/>
            <a:ext cx="0" cy="37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Line 43">
            <a:extLst>
              <a:ext uri="{FF2B5EF4-FFF2-40B4-BE49-F238E27FC236}">
                <a16:creationId xmlns:a16="http://schemas.microsoft.com/office/drawing/2014/main" id="{02F2DE92-A986-4FE4-BFED-9DC03B3C35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6902" y="3733800"/>
            <a:ext cx="0" cy="37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" name="Line 43">
            <a:extLst>
              <a:ext uri="{FF2B5EF4-FFF2-40B4-BE49-F238E27FC236}">
                <a16:creationId xmlns:a16="http://schemas.microsoft.com/office/drawing/2014/main" id="{85BE0F36-16A6-4E24-9FB4-ED155918D6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6102" y="3733800"/>
            <a:ext cx="0" cy="37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28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1" grpId="0"/>
      <p:bldP spid="13352" grpId="0"/>
      <p:bldP spid="13353" grpId="0"/>
      <p:bldP spid="13355" grpId="0" animBg="1"/>
      <p:bldP spid="13365" grpId="0"/>
      <p:bldP spid="28" grpId="0"/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928744"/>
          </a:xfrm>
        </p:spPr>
        <p:txBody>
          <a:bodyPr/>
          <a:lstStyle/>
          <a:p>
            <a:r>
              <a:rPr lang="en-US" dirty="0"/>
              <a:t>Array Elements: Same as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7543800" cy="45101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int[] intArray = {5, 7, 9, 11, 13};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 the first element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intArray[0]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 	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increment the 2</a:t>
            </a:r>
            <a:r>
              <a:rPr lang="en-US" sz="2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element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intArray[1]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++;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input the last element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intArray[4]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in.nextInt();  	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1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17574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Array Length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8</a:t>
            </a:fld>
            <a:endParaRPr lang="en-US" altLang="en-US" sz="1400" dirty="0"/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1219200" y="1447800"/>
            <a:ext cx="682109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int[] intArray = {5, 7, 9, 11, 13};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intArray.length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5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length: Not a method and no ()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41E9B1-E958-46E5-8913-A34F128CE922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018959873"/>
              </p:ext>
            </p:extLst>
          </p:nvPr>
        </p:nvGraphicFramePr>
        <p:xfrm>
          <a:off x="1492102" y="3733800"/>
          <a:ext cx="5943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9764121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29435448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54821846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61651321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570668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522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1385944"/>
          </a:xfrm>
        </p:spPr>
        <p:txBody>
          <a:bodyPr/>
          <a:lstStyle/>
          <a:p>
            <a:r>
              <a:rPr lang="en-US" dirty="0"/>
              <a:t>Accessing All Elements of </a:t>
            </a:r>
            <a:br>
              <a:rPr lang="en-US" dirty="0"/>
            </a:br>
            <a:r>
              <a:rPr lang="en-US" dirty="0"/>
              <a:t>the Entire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81200"/>
            <a:ext cx="8153400" cy="40529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intArray.length; i ++)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System.out.print(intArray[i] + " ");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5 7 9 11 13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The enhanced for loop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num: intArray)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System.out.print(num + " ");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5 7 9 11 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43328</TotalTime>
  <Words>2646</Words>
  <Application>Microsoft Office PowerPoint</Application>
  <PresentationFormat>On-screen Show (4:3)</PresentationFormat>
  <Paragraphs>501</Paragraphs>
  <Slides>43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Courier New</vt:lpstr>
      <vt:lpstr>Times New Roman</vt:lpstr>
      <vt:lpstr>Default Design</vt:lpstr>
      <vt:lpstr>SJSU CS 46A Introduction to Programming</vt:lpstr>
      <vt:lpstr>SJSU CS 46A Introduction to Programming</vt:lpstr>
      <vt:lpstr>Arrays and Array Lists</vt:lpstr>
      <vt:lpstr>Arrays vs ArrayLists</vt:lpstr>
      <vt:lpstr>Constructing Arrays</vt:lpstr>
      <vt:lpstr>Data Type: Array of int</vt:lpstr>
      <vt:lpstr>Array Elements: Same as Variables</vt:lpstr>
      <vt:lpstr>Array Length</vt:lpstr>
      <vt:lpstr>Accessing All Elements of  the Entire Array</vt:lpstr>
      <vt:lpstr>Do you want to construct arrays this way with large data sets?</vt:lpstr>
      <vt:lpstr>Processing Large Data Sets</vt:lpstr>
      <vt:lpstr>Full Arrays</vt:lpstr>
      <vt:lpstr>Constructing Arrays  When the Count is Known</vt:lpstr>
      <vt:lpstr>Array of int: int[]</vt:lpstr>
      <vt:lpstr>Generating Array Element Values</vt:lpstr>
      <vt:lpstr>Generating Random Element Values</vt:lpstr>
      <vt:lpstr>Input Array Element Values</vt:lpstr>
      <vt:lpstr>Array Elements: Same as Variables</vt:lpstr>
      <vt:lpstr>Accessing All Array Elements</vt:lpstr>
      <vt:lpstr>Java Class Arrays</vt:lpstr>
      <vt:lpstr>Partial Arrays</vt:lpstr>
      <vt:lpstr>Constructing Arrays  When the Count is Unknown</vt:lpstr>
      <vt:lpstr>Partial Arrays</vt:lpstr>
      <vt:lpstr>Populating Partial Arrays</vt:lpstr>
      <vt:lpstr>What is currentSize?</vt:lpstr>
      <vt:lpstr>iClicker Question #1</vt:lpstr>
      <vt:lpstr>Must Update currentSize!</vt:lpstr>
      <vt:lpstr>Using a Local Variable or Not</vt:lpstr>
      <vt:lpstr>Operator ++</vt:lpstr>
      <vt:lpstr>Replacing an Element</vt:lpstr>
      <vt:lpstr>iClicker Question #2</vt:lpstr>
      <vt:lpstr>Using currentSize for Partial Arrays</vt:lpstr>
      <vt:lpstr>Do Not Use the Enhanced for Loop or Arrays.toString() on  Partial Arrays!</vt:lpstr>
      <vt:lpstr>Arrays of String</vt:lpstr>
      <vt:lpstr>PowerPoint Presentation</vt:lpstr>
      <vt:lpstr>PowerPoint Presentation</vt:lpstr>
      <vt:lpstr>Arrays of Frog</vt:lpstr>
      <vt:lpstr>iClicker Question #3</vt:lpstr>
      <vt:lpstr>Arrays of Objects</vt:lpstr>
      <vt:lpstr>Do Not Use the Enhanced Loop for Partial Arrays</vt:lpstr>
      <vt:lpstr>Summary</vt:lpstr>
      <vt:lpstr>Participation Exercise Par17</vt:lpstr>
      <vt:lpstr>PowerPoint Presentation</vt:lpstr>
    </vt:vector>
  </TitlesOfParts>
  <Company>AVISTA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Programming in C++</dc:title>
  <dc:creator>qyang</dc:creator>
  <cp:lastModifiedBy>Qi Yang</cp:lastModifiedBy>
  <cp:revision>438</cp:revision>
  <dcterms:created xsi:type="dcterms:W3CDTF">2005-01-15T22:45:09Z</dcterms:created>
  <dcterms:modified xsi:type="dcterms:W3CDTF">2022-10-27T04:24:35Z</dcterms:modified>
</cp:coreProperties>
</file>