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sldIdLst>
    <p:sldId id="344" r:id="rId2"/>
    <p:sldId id="256" r:id="rId3"/>
    <p:sldId id="483" r:id="rId4"/>
    <p:sldId id="333" r:id="rId5"/>
    <p:sldId id="588" r:id="rId6"/>
    <p:sldId id="545" r:id="rId7"/>
    <p:sldId id="589" r:id="rId8"/>
    <p:sldId id="590" r:id="rId9"/>
    <p:sldId id="547" r:id="rId10"/>
    <p:sldId id="587" r:id="rId11"/>
    <p:sldId id="540" r:id="rId12"/>
    <p:sldId id="579" r:id="rId13"/>
    <p:sldId id="564" r:id="rId14"/>
    <p:sldId id="574" r:id="rId15"/>
    <p:sldId id="582" r:id="rId16"/>
    <p:sldId id="550" r:id="rId17"/>
    <p:sldId id="562" r:id="rId18"/>
    <p:sldId id="549" r:id="rId19"/>
    <p:sldId id="573" r:id="rId20"/>
    <p:sldId id="490" r:id="rId21"/>
    <p:sldId id="580" r:id="rId22"/>
    <p:sldId id="581" r:id="rId23"/>
    <p:sldId id="575" r:id="rId24"/>
    <p:sldId id="583" r:id="rId25"/>
    <p:sldId id="551" r:id="rId26"/>
    <p:sldId id="585" r:id="rId27"/>
    <p:sldId id="552" r:id="rId28"/>
    <p:sldId id="576" r:id="rId29"/>
    <p:sldId id="570" r:id="rId30"/>
    <p:sldId id="584" r:id="rId31"/>
    <p:sldId id="577" r:id="rId32"/>
    <p:sldId id="555" r:id="rId33"/>
    <p:sldId id="556" r:id="rId34"/>
    <p:sldId id="557" r:id="rId35"/>
    <p:sldId id="558" r:id="rId36"/>
    <p:sldId id="592" r:id="rId37"/>
    <p:sldId id="501" r:id="rId38"/>
    <p:sldId id="522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668" autoAdjust="0"/>
  </p:normalViewPr>
  <p:slideViewPr>
    <p:cSldViewPr>
      <p:cViewPr varScale="1">
        <p:scale>
          <a:sx n="70" d="100"/>
          <a:sy n="70" d="100"/>
        </p:scale>
        <p:origin x="183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5349" units="1/cm"/>
          <inkml:channelProperty channel="Y" name="resolution" value="629.0155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21:31:08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13598 18174 763 0,'0'0'0'0,"0"0"0"16,0 0 0-16,0 0 112 0,-19 4-112 0,11-1 112 15,-2 1-112-15,3 3 91 0,0-1-91 0,7-6 91 16,-9 5-91-16,9-5 76 0,-8 0-76 0,8 0 77 16,-6 1-77-16,6-1 32 0,0 0-32 0,0 0 33 0,0 0-33 15,0 0 25-15,0 0-25 0,0 0 26 16,0 0-26-16,0 0 16 0,0 0-16 0,0 0 17 0,0 0-17 16,0 0 10-16,0 0-10 0,0 0 10 0,0 0-10 0,0 0 10 15,0 0-10-15,0 0 10 0,0 0-10 0,0 0 8 16,0 0-8-16,0 0 8 0,0 0-8 0,0 0 0 15,0 0 0-15,0 0 0 0,0 0 0 0,0 0-41 16,0 0 41-16,0 0-41 0,0 0 41 0,0 0-94 16,0 0 94-16,0 0-93 0,3 6 93 0,-3-6-148 15,0 0 148-15,5 7-147 0,1 2 147 0,-6-9-42 16,0 0 42-16,9 11-41 0,4 2 41 0,9 10-590 0</inkml:trace>
  <inkml:trace contextRef="#ctx0" brushRef="#br0" timeOffset="11759.87">22827 14090 1547 0,'0'0'0'0,"0"0"0"16,0 0 0-16,0 0 157 0,0 0-157 0,0 0 157 15,0 0-157-15,0 0 110 0,0 0-110 0,0 0 111 16,0 0-111-16,0 0 53 0,0 0-53 0,0 0 54 16,0 0-54-16,0 0-1 0,0 0 1 0,0 0 0 15,0 0 0-15,0 0-4 0,0 0 4 0,0 0-3 16,0 0 3-16,0 0-3 0,0 0 3 0,0 0-2 15,0 0 2-15,0 0-2 0,0 0 2 0,0 0-2 16,0 0 2-16,0 0-46 0,0 0 46 0,0 0-45 0,0 0 45 16,0 0-98-16,0 0 98 0,0 0-98 15,0 0 98-15,0 0-109 0,0 0 109 0,0 0-108 0,37-3 108 16,-37 3-34-16,0 0 34 0,38-3-1130 0,-76 6 1130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21:32:3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82 2520,'-27'0'12512,"39"2"-11372,-17 0-1088,1 1 0,-1-1 0,0 0 0,0-1 0,0 1-1,0-1 1,0 0 0,0 0 0,0 0 0,0-1 0,0 0 0,-9 0 0,14-1-117,-1 0-1,0 0 0,1 1 1,-1-1-1,1 0 0,-1 0 1,1 0-1,0 0 0,-1 0 1,1 1-1,0-1 0,0 0 1,0 0-1,0 0 0,-1 0 1,1 0-1,0 0 0,1 0 1,-1-2-1,0-21-920,1 21 755,0-1 1,1 1 0,-1 0 0,1-1 0,-1 1 0,1 0 0,0 0-1,0 0 1,1 0 0,-1 0 0,5-4 0,-6 6 40,10-11-5840,-26 28 4536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2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Sections 2.5 – 2.8</a:t>
            </a:r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783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Objects have large sizes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8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1041168-1888-4C9D-8917-44B721817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37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1041168-1888-4C9D-8917-44B721817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11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1041168-1888-4C9D-8917-44B721817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6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destination index starts with currentSize and ends at index + 1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554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81041168-1888-4C9D-8917-44B721817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4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1B2AC4-A14B-4951-9EFE-68D0E68EAD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9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ck.it/files/20102823219g80cqn8tf6kva47edx68wv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heck.it/files/21102405438f396lrna0mdt00yh389x18f5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codecheck.it/files/20102823219g80cqn8tf6kva47edx68wv3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286000"/>
            <a:ext cx="6934200" cy="381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Lesson18_student.zip</a:t>
            </a:r>
          </a:p>
          <a:p>
            <a:r>
              <a:rPr lang="en-US" sz="3200" dirty="0"/>
              <a:t>Join our class on iClicker after started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AB78-2463-42B1-AA49-376EE5F7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Par18_A in BlueJ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88858-74D3-46FC-81A4-68519E28C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8153400" cy="4114800"/>
          </a:xfrm>
        </p:spPr>
        <p:txBody>
          <a:bodyPr/>
          <a:lstStyle/>
          <a:p>
            <a:r>
              <a:rPr lang="en-US" dirty="0"/>
              <a:t>Compile all classes</a:t>
            </a:r>
          </a:p>
          <a:p>
            <a:endParaRPr lang="en-US" dirty="0"/>
          </a:p>
          <a:p>
            <a:r>
              <a:rPr lang="en-US" dirty="0"/>
              <a:t>Run the main() method of </a:t>
            </a:r>
            <a:r>
              <a:rPr lang="en-US" dirty="0" err="1"/>
              <a:t>CircleArrayTester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Submit CircleArray to Codecheck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8A4D1-1F6D-47A5-93C0-FCDCF244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7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altLang="en-US" dirty="0"/>
              <a:t>Constructor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458200" cy="51054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private Circle[] circleArray;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private int currentSize;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Step 3: Complete the default constructor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//         according to the comment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/**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* Constructs a CircleArray object by creating an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* array of Circle of the specified </a:t>
            </a:r>
            <a:r>
              <a:rPr lang="en-US" altLang="en-US" sz="2000" b="1" dirty="0">
                <a:latin typeface="Courier New" panose="02070309020205020404" pitchFamily="49" charset="0"/>
              </a:rPr>
              <a:t>length</a:t>
            </a:r>
            <a:r>
              <a:rPr lang="en-US" altLang="en-US" sz="2000" dirty="0">
                <a:latin typeface="Courier New" panose="02070309020205020404" pitchFamily="49" charset="0"/>
              </a:rPr>
              <a:t> and setting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* the number of circles in the array to </a:t>
            </a:r>
            <a:r>
              <a:rPr lang="en-US" altLang="en-US" sz="2000" b="1" dirty="0">
                <a:latin typeface="Courier New" panose="02070309020205020404" pitchFamily="49" charset="0"/>
              </a:rPr>
              <a:t>zero</a:t>
            </a:r>
            <a:r>
              <a:rPr lang="en-US" altLang="en-US" sz="2000" dirty="0">
                <a:latin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*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* @param length the length of the array to manage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CircleArray(int length)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circleArray = new Circle[length];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currentSize = 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9323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r>
              <a:rPr lang="en-US" dirty="0"/>
              <a:t>Method add()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49530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// Step 4: Complete method add() according to the comment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/**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 Inserts the specified circle to the specified index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 position in the array and </a:t>
            </a:r>
            <a:r>
              <a:rPr lang="en-US" altLang="en-US" sz="1900" b="1" dirty="0">
                <a:latin typeface="Courier New" panose="02070309020205020404" pitchFamily="49" charset="0"/>
              </a:rPr>
              <a:t>shifts</a:t>
            </a:r>
            <a:r>
              <a:rPr lang="en-US" altLang="en-US" sz="1900" dirty="0">
                <a:latin typeface="Courier New" panose="02070309020205020404" pitchFamily="49" charset="0"/>
              </a:rPr>
              <a:t> the element currently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 at that position and any subsequent elements (if any)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 to the right (adds one to their indices) </a:t>
            </a:r>
            <a:r>
              <a:rPr lang="en-US" altLang="en-US" sz="1900" b="1" dirty="0">
                <a:latin typeface="Courier New" panose="02070309020205020404" pitchFamily="49" charset="0"/>
              </a:rPr>
              <a:t>if the array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 </a:t>
            </a:r>
            <a:r>
              <a:rPr lang="en-US" altLang="en-US" sz="1900" b="1" dirty="0">
                <a:latin typeface="Courier New" panose="02070309020205020404" pitchFamily="49" charset="0"/>
              </a:rPr>
              <a:t>is not full</a:t>
            </a:r>
            <a:r>
              <a:rPr lang="en-US" altLang="en-US" sz="1900" dirty="0">
                <a:latin typeface="Courier New" panose="02070309020205020404" pitchFamily="49" charset="0"/>
              </a:rPr>
              <a:t> </a:t>
            </a:r>
            <a:r>
              <a:rPr lang="en-US" altLang="en-US" sz="1900" i="1" u="sng" dirty="0">
                <a:latin typeface="Courier New" panose="02070309020205020404" pitchFamily="49" charset="0"/>
              </a:rPr>
              <a:t>and</a:t>
            </a:r>
            <a:r>
              <a:rPr lang="en-US" altLang="en-US" sz="1900" dirty="0">
                <a:latin typeface="Courier New" panose="02070309020205020404" pitchFamily="49" charset="0"/>
              </a:rPr>
              <a:t> </a:t>
            </a:r>
            <a:r>
              <a:rPr lang="en-US" altLang="en-US" sz="1900" b="1" dirty="0">
                <a:latin typeface="Courier New" panose="02070309020205020404" pitchFamily="49" charset="0"/>
              </a:rPr>
              <a:t>the index is valid</a:t>
            </a:r>
            <a:r>
              <a:rPr lang="en-US" altLang="en-US" sz="1900" dirty="0">
                <a:latin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 The method does nothing otherwise.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 @param index the position to insert the circle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 @param circle the circle to insert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public void add(int index, Circle circle)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19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13778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380460"/>
          </a:xfrm>
        </p:spPr>
        <p:txBody>
          <a:bodyPr/>
          <a:lstStyle/>
          <a:p>
            <a:r>
              <a:rPr lang="en-US" dirty="0"/>
              <a:t>iClicker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7924800" cy="42760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Which condition is correct to determine the array is not full?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add(int index, Circle circle)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A.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(currentSize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circleArray.length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/>
              <a:t>B.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(currentSize &lt;=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circleArray.length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/>
              <a:t>C.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(currentSize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circleArray.length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/>
              <a:t>D.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(currentSize &lt;=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circleArray.length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0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1380460"/>
          </a:xfrm>
        </p:spPr>
        <p:txBody>
          <a:bodyPr/>
          <a:lstStyle/>
          <a:p>
            <a:r>
              <a:rPr lang="en-US" dirty="0"/>
              <a:t>iClicker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42760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Assuming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currentSize &lt; length</a:t>
            </a:r>
            <a:r>
              <a:rPr lang="en-US" sz="2400" dirty="0"/>
              <a:t>, which condition is correct to determine the index position is valid when adding a circle to the array?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add(int index, Circle circle)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A.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(index &gt; 0 &amp;&amp; index &lt; currentSize)</a:t>
            </a:r>
          </a:p>
          <a:p>
            <a:pPr marL="0" indent="0">
              <a:buNone/>
            </a:pPr>
            <a:r>
              <a:rPr lang="en-US" sz="2400" dirty="0"/>
              <a:t>B.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(index &gt;= 0 &amp;&amp; index &lt; currentSize)</a:t>
            </a:r>
          </a:p>
          <a:p>
            <a:pPr marL="0" indent="0">
              <a:buNone/>
            </a:pPr>
            <a:r>
              <a:rPr lang="en-US" sz="2400" dirty="0"/>
              <a:t>C.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(index &gt; 0 &amp;&amp; index &lt;= currentSize)</a:t>
            </a:r>
          </a:p>
          <a:p>
            <a:pPr marL="0" indent="0">
              <a:buNone/>
            </a:pPr>
            <a:r>
              <a:rPr lang="en-US" sz="2400" dirty="0"/>
              <a:t>D.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(index &gt;= 0 &amp;&amp; index &lt;= currentSize)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6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Inserting a Circle at a Given Index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15</a:t>
            </a:fld>
            <a:endParaRPr lang="en-US" altLang="en-US" sz="1400" dirty="0"/>
          </a:p>
        </p:txBody>
      </p:sp>
      <p:sp>
        <p:nvSpPr>
          <p:cNvPr id="11" name="Text Box 41">
            <a:extLst>
              <a:ext uri="{FF2B5EF4-FFF2-40B4-BE49-F238E27FC236}">
                <a16:creationId xmlns:a16="http://schemas.microsoft.com/office/drawing/2014/main" id="{4319898C-27B3-4D70-AA36-D6112E44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100" y="1447800"/>
            <a:ext cx="81091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add(int index, Circle c)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(currentSize 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circleArray.length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 &amp;&amp;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currentSize)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. .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773EB-9A13-491B-9664-1F75C32426D4}"/>
              </a:ext>
            </a:extLst>
          </p:cNvPr>
          <p:cNvSpPr txBox="1"/>
          <p:nvPr/>
        </p:nvSpPr>
        <p:spPr>
          <a:xfrm>
            <a:off x="1066800" y="5029200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0       1        2        3       4       5        6       7       8       9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6E6E8-653E-43A5-B4C9-A5C881262B69}"/>
              </a:ext>
            </a:extLst>
          </p:cNvPr>
          <p:cNvSpPr txBox="1"/>
          <p:nvPr/>
        </p:nvSpPr>
        <p:spPr>
          <a:xfrm>
            <a:off x="3048000" y="3962400"/>
            <a:ext cx="329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currentSize: 6, length: 10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91276059-FF1F-4614-87E1-5D398C4B0056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657898566"/>
              </p:ext>
            </p:extLst>
          </p:nvPr>
        </p:nvGraphicFramePr>
        <p:xfrm>
          <a:off x="882500" y="4587240"/>
          <a:ext cx="711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5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548218462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616513219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570668845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16774644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812916723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3211876816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341538914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619389752"/>
                    </a:ext>
                  </a:extLst>
                </a:gridCol>
              </a:tblGrid>
              <a:tr h="152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1870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25746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Shifting Elements Before Inserting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16</a:t>
            </a:fld>
            <a:endParaRPr lang="en-US" altLang="en-US" sz="1400" dirty="0"/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838200" y="2133600"/>
            <a:ext cx="7118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    0          1          2           3          4           5          6            7          8          9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41E9B1-E958-46E5-8913-A34F128CE922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557579319"/>
              </p:ext>
            </p:extLst>
          </p:nvPr>
        </p:nvGraphicFramePr>
        <p:xfrm>
          <a:off x="838200" y="2514600"/>
          <a:ext cx="711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5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548218462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616513219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570668845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16774644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812916723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3211876816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341538914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619389752"/>
                    </a:ext>
                  </a:extLst>
                </a:gridCol>
              </a:tblGrid>
              <a:tr h="152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C12C67-CDAB-4FE8-BF89-AB70564B2B18}"/>
              </a:ext>
            </a:extLst>
          </p:cNvPr>
          <p:cNvSpPr txBox="1"/>
          <p:nvPr/>
        </p:nvSpPr>
        <p:spPr>
          <a:xfrm>
            <a:off x="3234706" y="1688068"/>
            <a:ext cx="329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currentSize: 6, length: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3D23D-FE1E-4C2A-AA5C-C67E750E7F96}"/>
              </a:ext>
            </a:extLst>
          </p:cNvPr>
          <p:cNvSpPr txBox="1"/>
          <p:nvPr/>
        </p:nvSpPr>
        <p:spPr>
          <a:xfrm>
            <a:off x="653716" y="1143000"/>
            <a:ext cx="832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circle c at index 2 and shift subsequent elements to the 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836F-1E0B-4D26-9C56-81B44698220B}"/>
              </a:ext>
            </a:extLst>
          </p:cNvPr>
          <p:cNvSpPr txBox="1"/>
          <p:nvPr/>
        </p:nvSpPr>
        <p:spPr>
          <a:xfrm>
            <a:off x="5157693" y="2514600"/>
            <a:ext cx="63350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Ref5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4B883-045F-4BD9-B724-C77A02D8CAE4}"/>
              </a:ext>
            </a:extLst>
          </p:cNvPr>
          <p:cNvSpPr txBox="1"/>
          <p:nvPr/>
        </p:nvSpPr>
        <p:spPr>
          <a:xfrm>
            <a:off x="4471893" y="2514600"/>
            <a:ext cx="63350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Ref4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19C79-D917-4EB9-A727-4AD85724CDF3}"/>
              </a:ext>
            </a:extLst>
          </p:cNvPr>
          <p:cNvSpPr txBox="1"/>
          <p:nvPr/>
        </p:nvSpPr>
        <p:spPr>
          <a:xfrm>
            <a:off x="3733800" y="2514600"/>
            <a:ext cx="63350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Ref3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A5F5AB-D0CD-4A78-9F61-999511E32BA7}"/>
              </a:ext>
            </a:extLst>
          </p:cNvPr>
          <p:cNvSpPr txBox="1"/>
          <p:nvPr/>
        </p:nvSpPr>
        <p:spPr>
          <a:xfrm>
            <a:off x="3024093" y="2514600"/>
            <a:ext cx="63350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Ref2</a:t>
            </a:r>
          </a:p>
        </p:txBody>
      </p:sp>
      <p:sp>
        <p:nvSpPr>
          <p:cNvPr id="53" name="Arrow: Curved Up 52">
            <a:extLst>
              <a:ext uri="{FF2B5EF4-FFF2-40B4-BE49-F238E27FC236}">
                <a16:creationId xmlns:a16="http://schemas.microsoft.com/office/drawing/2014/main" id="{AA7C2C44-F362-4DAA-8060-5A47A0FB6AB5}"/>
              </a:ext>
            </a:extLst>
          </p:cNvPr>
          <p:cNvSpPr/>
          <p:nvPr/>
        </p:nvSpPr>
        <p:spPr bwMode="auto">
          <a:xfrm>
            <a:off x="4876800" y="2957552"/>
            <a:ext cx="457200" cy="166648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4" name="Arrow: Curved Up 53">
            <a:extLst>
              <a:ext uri="{FF2B5EF4-FFF2-40B4-BE49-F238E27FC236}">
                <a16:creationId xmlns:a16="http://schemas.microsoft.com/office/drawing/2014/main" id="{DEF25303-F5F6-4FB7-94F9-2015434A0360}"/>
              </a:ext>
            </a:extLst>
          </p:cNvPr>
          <p:cNvSpPr/>
          <p:nvPr/>
        </p:nvSpPr>
        <p:spPr bwMode="auto">
          <a:xfrm>
            <a:off x="4114800" y="2957552"/>
            <a:ext cx="457200" cy="166648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Arrow: Curved Up 54">
            <a:extLst>
              <a:ext uri="{FF2B5EF4-FFF2-40B4-BE49-F238E27FC236}">
                <a16:creationId xmlns:a16="http://schemas.microsoft.com/office/drawing/2014/main" id="{4AB533EE-4C59-42BC-8F20-77D804763B3E}"/>
              </a:ext>
            </a:extLst>
          </p:cNvPr>
          <p:cNvSpPr/>
          <p:nvPr/>
        </p:nvSpPr>
        <p:spPr bwMode="auto">
          <a:xfrm>
            <a:off x="3429000" y="2957552"/>
            <a:ext cx="457200" cy="166648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Arrow: Curved Up 55">
            <a:extLst>
              <a:ext uri="{FF2B5EF4-FFF2-40B4-BE49-F238E27FC236}">
                <a16:creationId xmlns:a16="http://schemas.microsoft.com/office/drawing/2014/main" id="{C1709C8C-BF47-43BC-8476-E072357AC98E}"/>
              </a:ext>
            </a:extLst>
          </p:cNvPr>
          <p:cNvSpPr/>
          <p:nvPr/>
        </p:nvSpPr>
        <p:spPr bwMode="auto">
          <a:xfrm>
            <a:off x="2743200" y="2957552"/>
            <a:ext cx="457200" cy="166648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801DDA7-C824-46FC-BD33-E5CA49CAB876}"/>
              </a:ext>
            </a:extLst>
          </p:cNvPr>
          <p:cNvSpPr txBox="1"/>
          <p:nvPr/>
        </p:nvSpPr>
        <p:spPr>
          <a:xfrm>
            <a:off x="1143000" y="3276600"/>
            <a:ext cx="66479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currentSize; i &gt;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 --)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circleArray[6] = circleArray[5];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circleArray[5] = circleArray[4];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circleArray[4] = circleArray[3];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circleArray[3] = circleArray[2];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circleArray[2] = c;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currentSize ++;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74A43E-83CD-4CF4-8828-BDEC7039B825}"/>
              </a:ext>
            </a:extLst>
          </p:cNvPr>
          <p:cNvCxnSpPr/>
          <p:nvPr/>
        </p:nvCxnSpPr>
        <p:spPr bwMode="auto">
          <a:xfrm>
            <a:off x="2667000" y="2067183"/>
            <a:ext cx="0" cy="447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B612F6-8AAF-42E8-9282-169D21EC462A}"/>
              </a:ext>
            </a:extLst>
          </p:cNvPr>
          <p:cNvSpPr txBox="1"/>
          <p:nvPr/>
        </p:nvSpPr>
        <p:spPr>
          <a:xfrm>
            <a:off x="2514600" y="160020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0C77BD-B368-4A4E-89D0-D6FAC988E4C2}"/>
              </a:ext>
            </a:extLst>
          </p:cNvPr>
          <p:cNvSpPr txBox="1"/>
          <p:nvPr/>
        </p:nvSpPr>
        <p:spPr>
          <a:xfrm>
            <a:off x="4800600" y="1676400"/>
            <a:ext cx="33855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617EF-CAC7-27C6-83B0-EA74A2A9D2D1}"/>
              </a:ext>
            </a:extLst>
          </p:cNvPr>
          <p:cNvSpPr txBox="1"/>
          <p:nvPr/>
        </p:nvSpPr>
        <p:spPr>
          <a:xfrm>
            <a:off x="2338293" y="2514600"/>
            <a:ext cx="63350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989250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10" grpId="0" animBg="1"/>
      <p:bldP spid="15" grpId="0" animBg="1"/>
      <p:bldP spid="20" grpId="0" animBg="1"/>
      <p:bldP spid="53" grpId="0" animBg="1"/>
      <p:bldP spid="54" grpId="0" animBg="1"/>
      <p:bldP spid="55" grpId="0" animBg="1"/>
      <p:bldP spid="56" grpId="0" animBg="1"/>
      <p:bldP spid="21" grpId="0"/>
      <p:bldP spid="22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Inserting a Circle at a Given Index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17</a:t>
            </a:fld>
            <a:endParaRPr lang="en-US" altLang="en-US" sz="1400" dirty="0"/>
          </a:p>
        </p:txBody>
      </p:sp>
      <p:sp>
        <p:nvSpPr>
          <p:cNvPr id="11" name="Text Box 41">
            <a:extLst>
              <a:ext uri="{FF2B5EF4-FFF2-40B4-BE49-F238E27FC236}">
                <a16:creationId xmlns:a16="http://schemas.microsoft.com/office/drawing/2014/main" id="{4319898C-27B3-4D70-AA36-D6112E44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100" y="1600200"/>
            <a:ext cx="810910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add(int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Circle c)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(currentSize 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circleArray.length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 &amp;&amp;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currentSize)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i = currentSize; i &gt;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 --)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circleArray[i] = circleArray[i - 1];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circleArray[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c;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currentSize ++;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305C60D-5F91-76A2-1A4C-065D3215CBD4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756597172"/>
              </p:ext>
            </p:extLst>
          </p:nvPr>
        </p:nvGraphicFramePr>
        <p:xfrm>
          <a:off x="958700" y="5501640"/>
          <a:ext cx="711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5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548218462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616513219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570668845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16774644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812916723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3211876816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341538914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619389752"/>
                    </a:ext>
                  </a:extLst>
                </a:gridCol>
              </a:tblGrid>
              <a:tr h="152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223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5300" y="304800"/>
            <a:ext cx="82615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Code in the Textbook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18</a:t>
            </a:fld>
            <a:endParaRPr lang="en-US" altLang="en-US" sz="1400" dirty="0"/>
          </a:p>
        </p:txBody>
      </p:sp>
      <p:sp>
        <p:nvSpPr>
          <p:cNvPr id="11" name="Text Box 41">
            <a:extLst>
              <a:ext uri="{FF2B5EF4-FFF2-40B4-BE49-F238E27FC236}">
                <a16:creationId xmlns:a16="http://schemas.microsoft.com/office/drawing/2014/main" id="{4319898C-27B3-4D70-AA36-D6112E44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00" y="1600200"/>
            <a:ext cx="8490100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add(int index, Circle c)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(currentSize 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circleArray.length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 &amp;&amp;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currentSize)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currentSize ++;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i =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currentSize - 1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 &gt; index; i --)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circleArray[i] = circleArray[i - 1];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circleArray[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c;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72699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7C28-0D01-4577-85D5-2F0E4C7C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Overloading Method add()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5EB0-AD2C-494E-B7F2-23F9A766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add(int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Circle c)</a:t>
            </a:r>
          </a:p>
          <a:p>
            <a:pPr marL="0" indent="0">
              <a:buNone/>
            </a:pPr>
            <a:r>
              <a:rPr lang="en-US" sz="2800" dirty="0"/>
              <a:t>Adding at a specified position and shifting subsequent elements to the right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add(Circle c)</a:t>
            </a:r>
          </a:p>
          <a:p>
            <a:pPr marL="0" indent="0">
              <a:buNone/>
            </a:pPr>
            <a:r>
              <a:rPr lang="en-US" sz="2800" dirty="0"/>
              <a:t>Adding at the end without shifting any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256E-D1DB-43BF-9932-7E1F42D7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2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600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657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7.3 Common Array Algorithms</a:t>
            </a:r>
          </a:p>
          <a:p>
            <a:pPr algn="ctr">
              <a:buFontTx/>
              <a:buNone/>
            </a:pPr>
            <a:endParaRPr lang="en-US" altLang="en-US" sz="2400" dirty="0"/>
          </a:p>
          <a:p>
            <a:pPr algn="ctr">
              <a:buFontTx/>
              <a:buNone/>
            </a:pPr>
            <a:r>
              <a:rPr lang="en-US" altLang="en-US" dirty="0"/>
              <a:t>Adding a value to an array</a:t>
            </a:r>
          </a:p>
          <a:p>
            <a:pPr algn="ctr">
              <a:buFontTx/>
              <a:buNone/>
            </a:pPr>
            <a:r>
              <a:rPr lang="en-US" altLang="en-US" dirty="0"/>
              <a:t>Removing an element from an array</a:t>
            </a:r>
          </a:p>
          <a:p>
            <a:pPr algn="ctr">
              <a:buFontTx/>
              <a:buNone/>
            </a:pPr>
            <a:r>
              <a:rPr lang="en-US" altLang="en-US" dirty="0"/>
              <a:t>Overriding toString()</a:t>
            </a:r>
          </a:p>
          <a:p>
            <a:pPr algn="ctr">
              <a:buFontTx/>
              <a:buNone/>
            </a:pPr>
            <a:r>
              <a:rPr lang="en-US" altLang="en-US" dirty="0"/>
              <a:t>Others are similar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25746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Adding a Circle at the End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20</a:t>
            </a:fld>
            <a:endParaRPr lang="en-US" altLang="en-US" sz="1400" dirty="0"/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838199" y="4922838"/>
            <a:ext cx="76199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    0           1           2            3           4            5           6             7           8           9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41E9B1-E958-46E5-8913-A34F128CE922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82949436"/>
              </p:ext>
            </p:extLst>
          </p:nvPr>
        </p:nvGraphicFramePr>
        <p:xfrm>
          <a:off x="838199" y="4572000"/>
          <a:ext cx="7620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482184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165132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706688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677464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1291672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1187681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4153891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19389752"/>
                    </a:ext>
                  </a:extLst>
                </a:gridCol>
              </a:tblGrid>
              <a:tr h="152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  <p:sp>
        <p:nvSpPr>
          <p:cNvPr id="11" name="Text Box 41">
            <a:extLst>
              <a:ext uri="{FF2B5EF4-FFF2-40B4-BE49-F238E27FC236}">
                <a16:creationId xmlns:a16="http://schemas.microsoft.com/office/drawing/2014/main" id="{4319898C-27B3-4D70-AA36-D6112E44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219200"/>
            <a:ext cx="67818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add(Circle c)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(currentSize 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circleArray.length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circleArray[currentSize] = c;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currentSize ++;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12C67-CDAB-4FE8-BF89-AB70564B2B18}"/>
              </a:ext>
            </a:extLst>
          </p:cNvPr>
          <p:cNvSpPr txBox="1"/>
          <p:nvPr/>
        </p:nvSpPr>
        <p:spPr>
          <a:xfrm>
            <a:off x="4729521" y="3729335"/>
            <a:ext cx="18998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currentSize: 6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F4C7ED-59D7-49C1-805D-61EB710ACAEC}"/>
              </a:ext>
            </a:extLst>
          </p:cNvPr>
          <p:cNvCxnSpPr>
            <a:cxnSpLocks/>
          </p:cNvCxnSpPr>
          <p:nvPr/>
        </p:nvCxnSpPr>
        <p:spPr bwMode="auto">
          <a:xfrm>
            <a:off x="5791200" y="4191000"/>
            <a:ext cx="0" cy="2950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5A01BB3-C9B9-4B56-AE74-E052F194F770}"/>
              </a:ext>
            </a:extLst>
          </p:cNvPr>
          <p:cNvSpPr txBox="1"/>
          <p:nvPr/>
        </p:nvSpPr>
        <p:spPr>
          <a:xfrm>
            <a:off x="4876024" y="540573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Length: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1F7A3-DA52-448C-915F-FB5124E1E2D8}"/>
              </a:ext>
            </a:extLst>
          </p:cNvPr>
          <p:cNvSpPr txBox="1"/>
          <p:nvPr/>
        </p:nvSpPr>
        <p:spPr>
          <a:xfrm>
            <a:off x="5605046" y="45836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60AD3-9196-4A48-A19B-28138EBF3881}"/>
              </a:ext>
            </a:extLst>
          </p:cNvPr>
          <p:cNvSpPr txBox="1"/>
          <p:nvPr/>
        </p:nvSpPr>
        <p:spPr>
          <a:xfrm>
            <a:off x="6290846" y="3729335"/>
            <a:ext cx="33855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68538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Operator ++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21</a:t>
            </a:fld>
            <a:endParaRPr lang="en-US" altLang="en-US" sz="1400" dirty="0"/>
          </a:p>
        </p:txBody>
      </p:sp>
      <p:sp>
        <p:nvSpPr>
          <p:cNvPr id="11" name="Text Box 41">
            <a:extLst>
              <a:ext uri="{FF2B5EF4-FFF2-40B4-BE49-F238E27FC236}">
                <a16:creationId xmlns:a16="http://schemas.microsoft.com/office/drawing/2014/main" id="{4319898C-27B3-4D70-AA36-D6112E44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41944"/>
            <a:ext cx="8382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add(Circle c)</a:t>
            </a:r>
          </a:p>
          <a:p>
            <a:pPr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(currentSize &lt;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circleArray.length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circleArray[currentSize ++] = c;</a:t>
            </a:r>
          </a:p>
          <a:p>
            <a:pPr>
              <a:spcBef>
                <a:spcPts val="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//circleArray[currentSize] = c;</a:t>
            </a:r>
          </a:p>
          <a:p>
            <a:pPr>
              <a:spcBef>
                <a:spcPts val="0"/>
              </a:spcBef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//currentSize ++;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15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838200"/>
          </a:xfrm>
        </p:spPr>
        <p:txBody>
          <a:bodyPr/>
          <a:lstStyle/>
          <a:p>
            <a:r>
              <a:rPr lang="en-US" dirty="0"/>
              <a:t>Method remove()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49530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// Step 5: Write method add() according to the comment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/**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 Deletes and returns the circle at the specified index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 position and </a:t>
            </a:r>
            <a:r>
              <a:rPr lang="en-US" altLang="en-US" sz="1900" b="1" dirty="0">
                <a:latin typeface="Courier New" panose="02070309020205020404" pitchFamily="49" charset="0"/>
              </a:rPr>
              <a:t>shifts</a:t>
            </a:r>
            <a:r>
              <a:rPr lang="en-US" altLang="en-US" sz="1900" dirty="0">
                <a:latin typeface="Courier New" panose="02070309020205020404" pitchFamily="49" charset="0"/>
              </a:rPr>
              <a:t> all subsequent elements (if any)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 to the left (subtracts one from their indices) </a:t>
            </a:r>
            <a:r>
              <a:rPr lang="en-US" altLang="en-US" sz="1900" b="1" dirty="0">
                <a:latin typeface="Courier New" panose="02070309020205020404" pitchFamily="49" charset="0"/>
              </a:rPr>
              <a:t>if the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 </a:t>
            </a:r>
            <a:r>
              <a:rPr lang="en-US" altLang="en-US" sz="1900" b="1" dirty="0">
                <a:latin typeface="Courier New" panose="02070309020205020404" pitchFamily="49" charset="0"/>
              </a:rPr>
              <a:t>index is valid</a:t>
            </a:r>
            <a:r>
              <a:rPr lang="en-US" altLang="en-US" sz="1900" dirty="0">
                <a:latin typeface="Courier New" panose="02070309020205020404" pitchFamily="49" charset="0"/>
              </a:rPr>
              <a:t>. The method returns null and does not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 change the array if the index is invalid.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 @param  index the position of the circle to delete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 @return the circle at the specified index position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         null if index is invalid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public Circle remove(int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1900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    return null;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190388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8077200" cy="1143000"/>
          </a:xfrm>
        </p:spPr>
        <p:txBody>
          <a:bodyPr/>
          <a:lstStyle/>
          <a:p>
            <a:r>
              <a:rPr lang="en-US" dirty="0"/>
              <a:t>iClicker Question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42760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Which condition is correct to determine the index position is valid when removing a circle from the array?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Circle remove(int index)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A.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(index &gt; 0 &amp;&amp; index &lt; currentSize)</a:t>
            </a:r>
          </a:p>
          <a:p>
            <a:pPr marL="0" indent="0">
              <a:buNone/>
            </a:pPr>
            <a:r>
              <a:rPr lang="en-US" sz="2400" dirty="0"/>
              <a:t>B.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(index &gt;= 0 &amp;&amp; index &lt; currentSize)</a:t>
            </a:r>
          </a:p>
          <a:p>
            <a:pPr marL="0" indent="0">
              <a:buNone/>
            </a:pPr>
            <a:r>
              <a:rPr lang="en-US" sz="2400" dirty="0"/>
              <a:t>C.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(index &gt; 0 &amp;&amp; index &lt;= currentSize)</a:t>
            </a:r>
          </a:p>
          <a:p>
            <a:pPr marL="0" indent="0">
              <a:buNone/>
            </a:pPr>
            <a:r>
              <a:rPr lang="en-US" sz="2400" dirty="0"/>
              <a:t>D.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(index &gt;= 0 &amp;&amp; index &lt;= currentSize)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61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Removing a Circle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24</a:t>
            </a:fld>
            <a:endParaRPr lang="en-US" altLang="en-US" sz="1400" dirty="0"/>
          </a:p>
        </p:txBody>
      </p:sp>
      <p:sp>
        <p:nvSpPr>
          <p:cNvPr id="11" name="Text Box 41">
            <a:extLst>
              <a:ext uri="{FF2B5EF4-FFF2-40B4-BE49-F238E27FC236}">
                <a16:creationId xmlns:a16="http://schemas.microsoft.com/office/drawing/2014/main" id="{4319898C-27B3-4D70-AA36-D6112E44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100" y="1371600"/>
            <a:ext cx="79567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remove(int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 removed = null;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 &amp;&amp;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currentSize)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. .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set removed to circleArray[index]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removed;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337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799"/>
            <a:ext cx="7772400" cy="842665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Removing a Circle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25</a:t>
            </a:fld>
            <a:endParaRPr lang="en-US" altLang="en-US" sz="1400" dirty="0"/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838200" y="2209800"/>
            <a:ext cx="7118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    0          1          2           3          4           5          6            7          8          9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41E9B1-E958-46E5-8913-A34F128CE922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376656105"/>
              </p:ext>
            </p:extLst>
          </p:nvPr>
        </p:nvGraphicFramePr>
        <p:xfrm>
          <a:off x="838200" y="2590800"/>
          <a:ext cx="711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5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548218462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616513219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570668845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16774644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812916723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3211876816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341538914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619389752"/>
                    </a:ext>
                  </a:extLst>
                </a:gridCol>
              </a:tblGrid>
              <a:tr h="152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F4C7ED-59D7-49C1-805D-61EB710ACAEC}"/>
              </a:ext>
            </a:extLst>
          </p:cNvPr>
          <p:cNvCxnSpPr>
            <a:cxnSpLocks/>
          </p:cNvCxnSpPr>
          <p:nvPr/>
        </p:nvCxnSpPr>
        <p:spPr bwMode="auto">
          <a:xfrm>
            <a:off x="2667000" y="2209800"/>
            <a:ext cx="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83D23D-FE1E-4C2A-AA5C-C67E750E7F96}"/>
              </a:ext>
            </a:extLst>
          </p:cNvPr>
          <p:cNvSpPr txBox="1"/>
          <p:nvPr/>
        </p:nvSpPr>
        <p:spPr>
          <a:xfrm>
            <a:off x="152400" y="1295400"/>
            <a:ext cx="871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the circle at index 2 and shift subsequent elements to the 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4B883-045F-4BD9-B724-C77A02D8CAE4}"/>
              </a:ext>
            </a:extLst>
          </p:cNvPr>
          <p:cNvSpPr txBox="1"/>
          <p:nvPr/>
        </p:nvSpPr>
        <p:spPr>
          <a:xfrm>
            <a:off x="3048000" y="2590800"/>
            <a:ext cx="63350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Ref4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19C79-D917-4EB9-A727-4AD85724CDF3}"/>
              </a:ext>
            </a:extLst>
          </p:cNvPr>
          <p:cNvSpPr txBox="1"/>
          <p:nvPr/>
        </p:nvSpPr>
        <p:spPr>
          <a:xfrm>
            <a:off x="2286000" y="2590800"/>
            <a:ext cx="63350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Ref3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A5F5AB-D0CD-4A78-9F61-999511E32BA7}"/>
              </a:ext>
            </a:extLst>
          </p:cNvPr>
          <p:cNvSpPr txBox="1"/>
          <p:nvPr/>
        </p:nvSpPr>
        <p:spPr>
          <a:xfrm>
            <a:off x="4395693" y="2590800"/>
            <a:ext cx="63350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Ref6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979E6A-AE84-4A21-ADE0-A433A584EEBA}"/>
              </a:ext>
            </a:extLst>
          </p:cNvPr>
          <p:cNvSpPr txBox="1"/>
          <p:nvPr/>
        </p:nvSpPr>
        <p:spPr>
          <a:xfrm>
            <a:off x="3709893" y="2590800"/>
            <a:ext cx="63350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Ref5</a:t>
            </a:r>
          </a:p>
        </p:txBody>
      </p:sp>
      <p:sp>
        <p:nvSpPr>
          <p:cNvPr id="22" name="Arrow: Curved Up 21">
            <a:extLst>
              <a:ext uri="{FF2B5EF4-FFF2-40B4-BE49-F238E27FC236}">
                <a16:creationId xmlns:a16="http://schemas.microsoft.com/office/drawing/2014/main" id="{4FFE1E5D-FB51-4301-8327-74EF0D8A26C4}"/>
              </a:ext>
            </a:extLst>
          </p:cNvPr>
          <p:cNvSpPr/>
          <p:nvPr/>
        </p:nvSpPr>
        <p:spPr bwMode="auto">
          <a:xfrm flipH="1">
            <a:off x="2726037" y="3048000"/>
            <a:ext cx="398163" cy="179879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E0F39A19-258B-4D64-909C-4DC986B29554}"/>
              </a:ext>
            </a:extLst>
          </p:cNvPr>
          <p:cNvSpPr/>
          <p:nvPr/>
        </p:nvSpPr>
        <p:spPr bwMode="auto">
          <a:xfrm flipH="1">
            <a:off x="3488037" y="3048000"/>
            <a:ext cx="398163" cy="179879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49BFC9CC-20F3-4732-9BDA-B9B84D3A1ECF}"/>
              </a:ext>
            </a:extLst>
          </p:cNvPr>
          <p:cNvSpPr/>
          <p:nvPr/>
        </p:nvSpPr>
        <p:spPr bwMode="auto">
          <a:xfrm flipH="1">
            <a:off x="4173837" y="3048000"/>
            <a:ext cx="398163" cy="179879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DF7B0A2D-EB5D-4B07-AF03-4D369E5490B9}"/>
              </a:ext>
            </a:extLst>
          </p:cNvPr>
          <p:cNvSpPr/>
          <p:nvPr/>
        </p:nvSpPr>
        <p:spPr bwMode="auto">
          <a:xfrm flipH="1">
            <a:off x="4935837" y="3048000"/>
            <a:ext cx="398163" cy="179879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935984-6A1A-44E2-9672-D08689EA0F31}"/>
              </a:ext>
            </a:extLst>
          </p:cNvPr>
          <p:cNvSpPr txBox="1"/>
          <p:nvPr/>
        </p:nvSpPr>
        <p:spPr>
          <a:xfrm>
            <a:off x="914400" y="3352800"/>
            <a:ext cx="73913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 removed = circleArray[2];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 &lt; currentSize - 1; i 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circleArray[2] = circleArray[3];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circleArray[3] = circleArray[4];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circleArray[4] = circleArray[5];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circleArray[5] = circleArray[6];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currentSize --; 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27E3C-A596-47C5-A51B-C2332AB9372D}"/>
              </a:ext>
            </a:extLst>
          </p:cNvPr>
          <p:cNvSpPr txBox="1"/>
          <p:nvPr/>
        </p:nvSpPr>
        <p:spPr>
          <a:xfrm>
            <a:off x="3870026" y="1764268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currentSize: 7    length: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CFE3-6EA5-42B5-A1D4-656A0194E7E9}"/>
              </a:ext>
            </a:extLst>
          </p:cNvPr>
          <p:cNvSpPr txBox="1"/>
          <p:nvPr/>
        </p:nvSpPr>
        <p:spPr>
          <a:xfrm>
            <a:off x="5452646" y="1752600"/>
            <a:ext cx="33855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6A13C8-DADF-43EA-81E9-4A631AF3A866}"/>
              </a:ext>
            </a:extLst>
          </p:cNvPr>
          <p:cNvSpPr txBox="1"/>
          <p:nvPr/>
        </p:nvSpPr>
        <p:spPr>
          <a:xfrm>
            <a:off x="1940119" y="1752600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32138C-C5A9-4BB3-B3EA-7C6630BCBF00}"/>
              </a:ext>
            </a:extLst>
          </p:cNvPr>
          <p:cNvSpPr txBox="1"/>
          <p:nvPr/>
        </p:nvSpPr>
        <p:spPr>
          <a:xfrm>
            <a:off x="5943767" y="2967335"/>
            <a:ext cx="281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Don’t worry about it!</a:t>
            </a:r>
            <a:endParaRPr lang="en-US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7F6369DA-7A0F-FB52-C0F5-B89B0BE8A3F0}"/>
              </a:ext>
            </a:extLst>
          </p:cNvPr>
          <p:cNvSpPr/>
          <p:nvPr/>
        </p:nvSpPr>
        <p:spPr bwMode="auto">
          <a:xfrm>
            <a:off x="5452646" y="2971800"/>
            <a:ext cx="245186" cy="304797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49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20" grpId="0" animBg="1"/>
      <p:bldP spid="34" grpId="0" animBg="1"/>
      <p:bldP spid="22" grpId="0" animBg="1"/>
      <p:bldP spid="23" grpId="0" animBg="1"/>
      <p:bldP spid="24" grpId="0" animBg="1"/>
      <p:bldP spid="25" grpId="0" animBg="1"/>
      <p:bldP spid="19" grpId="0" animBg="1"/>
      <p:bldP spid="21" grpId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Removing a Circle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26</a:t>
            </a:fld>
            <a:endParaRPr lang="en-US" altLang="en-US" sz="1400" dirty="0"/>
          </a:p>
        </p:txBody>
      </p:sp>
      <p:sp>
        <p:nvSpPr>
          <p:cNvPr id="11" name="Text Box 41">
            <a:extLst>
              <a:ext uri="{FF2B5EF4-FFF2-40B4-BE49-F238E27FC236}">
                <a16:creationId xmlns:a16="http://schemas.microsoft.com/office/drawing/2014/main" id="{4319898C-27B3-4D70-AA36-D6112E44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84139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remove(int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 removed = null;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 &amp;&amp;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currentSize)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removed = circleArray[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i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 &lt; currentSize - 1; i ++)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circleArray[i] = circleArray[i + 1];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currentSize --;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removed;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6686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Updating currentSize Before the Loop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27</a:t>
            </a:fld>
            <a:endParaRPr lang="en-US" altLang="en-US" sz="1400" dirty="0"/>
          </a:p>
        </p:txBody>
      </p:sp>
      <p:sp>
        <p:nvSpPr>
          <p:cNvPr id="11" name="Text Box 41">
            <a:extLst>
              <a:ext uri="{FF2B5EF4-FFF2-40B4-BE49-F238E27FC236}">
                <a16:creationId xmlns:a16="http://schemas.microsoft.com/office/drawing/2014/main" id="{4319898C-27B3-4D70-AA36-D6112E44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100" y="1371600"/>
            <a:ext cx="79567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remove(int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 removed = null;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0 &amp;&amp;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currentSize)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removed = circleArray[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currentSize --;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i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currentSize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i ++)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circleArray[i] = circleArray[i + 1];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removed;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695861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7C28-0D01-4577-85D5-2F0E4C7C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dirty="0"/>
              <a:t>Method delete()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5EB0-AD2C-494E-B7F2-23F9A766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010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Circle delete(int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Remove and return the circle at index </a:t>
            </a:r>
            <a:r>
              <a:rPr lang="en-US" dirty="0" err="1"/>
              <a:t>index</a:t>
            </a:r>
            <a:endParaRPr lang="en-US" dirty="0"/>
          </a:p>
          <a:p>
            <a:r>
              <a:rPr lang="en-US" dirty="0"/>
              <a:t>Not shift subsequent elements</a:t>
            </a:r>
          </a:p>
          <a:p>
            <a:r>
              <a:rPr lang="en-US" dirty="0"/>
              <a:t>Copy the last one to index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/>
              <a:t>Cannot overload</a:t>
            </a:r>
          </a:p>
          <a:p>
            <a:pPr marL="0" indent="0">
              <a:buNone/>
            </a:pP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remove(int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256E-D1DB-43BF-9932-7E1F42D7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3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799"/>
            <a:ext cx="7772400" cy="842665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Deleting a Circle without Shifting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29</a:t>
            </a:fld>
            <a:endParaRPr lang="en-US" altLang="en-US" sz="1400" dirty="0"/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838200" y="2514600"/>
            <a:ext cx="71185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    0          1          2           3          4           5          6            7          8          9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41E9B1-E958-46E5-8913-A34F128CE922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004905295"/>
              </p:ext>
            </p:extLst>
          </p:nvPr>
        </p:nvGraphicFramePr>
        <p:xfrm>
          <a:off x="838200" y="2895600"/>
          <a:ext cx="71185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850">
                  <a:extLst>
                    <a:ext uri="{9D8B030D-6E8A-4147-A177-3AD203B41FA5}">
                      <a16:colId xmlns:a16="http://schemas.microsoft.com/office/drawing/2014/main" val="976412141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294354483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548218462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616513219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570668845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16774644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1812916723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3211876816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341538914"/>
                    </a:ext>
                  </a:extLst>
                </a:gridCol>
                <a:gridCol w="711850">
                  <a:extLst>
                    <a:ext uri="{9D8B030D-6E8A-4147-A177-3AD203B41FA5}">
                      <a16:colId xmlns:a16="http://schemas.microsoft.com/office/drawing/2014/main" val="2619389752"/>
                    </a:ext>
                  </a:extLst>
                </a:gridCol>
              </a:tblGrid>
              <a:tr h="152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95225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F4C7ED-59D7-49C1-805D-61EB710ACAEC}"/>
              </a:ext>
            </a:extLst>
          </p:cNvPr>
          <p:cNvCxnSpPr/>
          <p:nvPr/>
        </p:nvCxnSpPr>
        <p:spPr bwMode="auto">
          <a:xfrm>
            <a:off x="2667000" y="2371983"/>
            <a:ext cx="0" cy="4474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83D23D-FE1E-4C2A-AA5C-C67E750E7F96}"/>
              </a:ext>
            </a:extLst>
          </p:cNvPr>
          <p:cNvSpPr txBox="1"/>
          <p:nvPr/>
        </p:nvSpPr>
        <p:spPr>
          <a:xfrm>
            <a:off x="333975" y="1371600"/>
            <a:ext cx="827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the circle at index 2 without shifting subsequent elements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19C79-D917-4EB9-A727-4AD85724CDF3}"/>
              </a:ext>
            </a:extLst>
          </p:cNvPr>
          <p:cNvSpPr txBox="1"/>
          <p:nvPr/>
        </p:nvSpPr>
        <p:spPr>
          <a:xfrm>
            <a:off x="2286000" y="2895600"/>
            <a:ext cx="63350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Ref6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935984-6A1A-44E2-9672-D08689EA0F31}"/>
              </a:ext>
            </a:extLst>
          </p:cNvPr>
          <p:cNvSpPr txBox="1"/>
          <p:nvPr/>
        </p:nvSpPr>
        <p:spPr>
          <a:xfrm>
            <a:off x="609600" y="3852208"/>
            <a:ext cx="78485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removed = circleArray[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circleArray[2] = circleArray[6];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circleArray[index] = circleArray[currentSize - 1];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currentSize --;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endParaRPr lang="en-US" sz="2000" dirty="0"/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27E3C-A596-47C5-A51B-C2332AB9372D}"/>
              </a:ext>
            </a:extLst>
          </p:cNvPr>
          <p:cNvSpPr txBox="1"/>
          <p:nvPr/>
        </p:nvSpPr>
        <p:spPr>
          <a:xfrm>
            <a:off x="3234706" y="2069068"/>
            <a:ext cx="347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currentSize: 7,  length: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69CFE3-6EA5-42B5-A1D4-656A0194E7E9}"/>
              </a:ext>
            </a:extLst>
          </p:cNvPr>
          <p:cNvSpPr txBox="1"/>
          <p:nvPr/>
        </p:nvSpPr>
        <p:spPr>
          <a:xfrm>
            <a:off x="4800600" y="2057400"/>
            <a:ext cx="338554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F18CA30A-2429-4986-9D9A-136D0A9AFB08}"/>
              </a:ext>
            </a:extLst>
          </p:cNvPr>
          <p:cNvSpPr/>
          <p:nvPr/>
        </p:nvSpPr>
        <p:spPr bwMode="auto">
          <a:xfrm flipH="1">
            <a:off x="2726035" y="3276600"/>
            <a:ext cx="2684159" cy="328707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D3AD57-7CE8-466E-B779-08FFF34E16B6}"/>
              </a:ext>
            </a:extLst>
          </p:cNvPr>
          <p:cNvSpPr txBox="1"/>
          <p:nvPr/>
        </p:nvSpPr>
        <p:spPr>
          <a:xfrm>
            <a:off x="2016319" y="1900535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removed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30A3DC73-57FD-7F7C-F267-15DC6D1941A8}"/>
              </a:ext>
            </a:extLst>
          </p:cNvPr>
          <p:cNvSpPr/>
          <p:nvPr/>
        </p:nvSpPr>
        <p:spPr bwMode="auto">
          <a:xfrm>
            <a:off x="5334000" y="3276600"/>
            <a:ext cx="484632" cy="838200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D61A3-9366-C0E6-0538-171367FCD369}"/>
              </a:ext>
            </a:extLst>
          </p:cNvPr>
          <p:cNvSpPr txBox="1"/>
          <p:nvPr/>
        </p:nvSpPr>
        <p:spPr>
          <a:xfrm>
            <a:off x="5943600" y="3581400"/>
            <a:ext cx="2819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Don’t worry about it!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488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1" grpId="0" animBg="1"/>
      <p:bldP spid="14" grpId="0"/>
      <p:bldP spid="3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Par18_A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03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en-US" dirty="0"/>
              <a:t>URL: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dirty="0">
                <a:hlinkClick r:id="rId3"/>
              </a:rPr>
              <a:t>http://www.codecheck.it/files/20102823219g80cqn8tf6kva47edx68wv3</a:t>
            </a:r>
            <a:endParaRPr lang="en-US" dirty="0"/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pt-BR" altLang="en-US" dirty="0"/>
              <a:t>BlueJ Project Par18_A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en-US" dirty="0"/>
          </a:p>
          <a:p>
            <a:pPr>
              <a:lnSpc>
                <a:spcPct val="80000"/>
              </a:lnSpc>
            </a:pPr>
            <a:endParaRPr lang="pt-BR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6897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7C28-0D01-4577-85D5-2F0E4C7C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lastCircleLargerThanLimit</a:t>
            </a:r>
            <a:r>
              <a:rPr lang="en-US" dirty="0"/>
              <a:t> 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5EB0-AD2C-494E-B7F2-23F9A766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Circle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lastCircleLargerThanLimit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limit)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i = currentSize - 1; i &gt;= 0; i --)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circleArray[i];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(circle.getArea() &gt; limit)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circle;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256E-D1DB-43BF-9932-7E1F42D7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3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7C28-0D01-4577-85D5-2F0E4C7C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dirty="0"/>
              <a:t>Method toString()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5EB0-AD2C-494E-B7F2-23F9A766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6106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Gets a string representation including the length, the 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number of circles, and all circles of the array.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@return a string in the format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[Circle[], Circle[], . . ., Circle[]]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        where each Circle[] is the string from the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        toString() method on a circle in the array.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toString()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256E-D1DB-43BF-9932-7E1F42D7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57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Element Separators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32</a:t>
            </a:fld>
            <a:endParaRPr lang="en-US" altLang="en-US" sz="1400" dirty="0"/>
          </a:p>
        </p:txBody>
      </p:sp>
      <p:sp>
        <p:nvSpPr>
          <p:cNvPr id="11" name="Text Box 41">
            <a:extLst>
              <a:ext uri="{FF2B5EF4-FFF2-40B4-BE49-F238E27FC236}">
                <a16:creationId xmlns:a16="http://schemas.microsoft.com/office/drawing/2014/main" id="{4319898C-27B3-4D70-AA36-D6112E44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38278"/>
            <a:ext cx="75438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Full Arrays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System.out.println(Arrays.toString(intArray));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[5, 7, 9, 11, 13]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Partial Arrays</a:t>
            </a:r>
          </a:p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We want the same output when intArray is partial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[5, 7, 9, 11, 13]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3AF0B97-46BB-4B05-A8C6-F3FB5FF2E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826192"/>
              </p:ext>
            </p:extLst>
          </p:nvPr>
        </p:nvGraphicFramePr>
        <p:xfrm>
          <a:off x="1524000" y="1219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465637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9450652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4216253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588820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50788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43874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1274AE71-6129-49A4-A5CB-02BB9847B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069481"/>
              </p:ext>
            </p:extLst>
          </p:nvPr>
        </p:nvGraphicFramePr>
        <p:xfrm>
          <a:off x="1524000" y="4648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465637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50652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21625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8882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507887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395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4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431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0021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The Last Element Is Special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33</a:t>
            </a:fld>
            <a:endParaRPr lang="en-US" altLang="en-US" sz="1400" dirty="0"/>
          </a:p>
        </p:txBody>
      </p:sp>
      <p:sp>
        <p:nvSpPr>
          <p:cNvPr id="11" name="Text Box 41">
            <a:extLst>
              <a:ext uri="{FF2B5EF4-FFF2-40B4-BE49-F238E27FC236}">
                <a16:creationId xmlns:a16="http://schemas.microsoft.com/office/drawing/2014/main" id="{4319898C-27B3-4D70-AA36-D6112E44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81534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[5, 7, 9, 11, 13]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"["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each element (0 to currentSize - 1)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the element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it is not the last element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", 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"]"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Not Efficient: if statement inside the for loop!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3AF0B97-46BB-4B05-A8C6-F3FB5FF2E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632912"/>
              </p:ext>
            </p:extLst>
          </p:nvPr>
        </p:nvGraphicFramePr>
        <p:xfrm>
          <a:off x="1524000" y="1295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465637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50652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21625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8882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507887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78261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4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618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The First Element Is Special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34</a:t>
            </a:fld>
            <a:endParaRPr lang="en-US" altLang="en-US" sz="1400" dirty="0"/>
          </a:p>
        </p:txBody>
      </p:sp>
      <p:sp>
        <p:nvSpPr>
          <p:cNvPr id="11" name="Text Box 41">
            <a:extLst>
              <a:ext uri="{FF2B5EF4-FFF2-40B4-BE49-F238E27FC236}">
                <a16:creationId xmlns:a16="http://schemas.microsoft.com/office/drawing/2014/main" id="{4319898C-27B3-4D70-AA36-D6112E44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58412"/>
            <a:ext cx="80772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[5, 7, 9, 11, 13]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"["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 empty (currentSize &gt; 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the first element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each other element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", " followed by the element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"]"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cs typeface="Courier New" panose="02070309020205020404" pitchFamily="49" charset="0"/>
              </a:rPr>
              <a:t>Efficient: no if statement inside the for loop!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3AF0B97-46BB-4B05-A8C6-F3FB5FF2E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691919"/>
              </p:ext>
            </p:extLst>
          </p:nvPr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465637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50652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21625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8882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507887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43107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4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281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Method toString()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35</a:t>
            </a:fld>
            <a:endParaRPr lang="en-US" altLang="en-US" sz="1400" dirty="0"/>
          </a:p>
        </p:txBody>
      </p:sp>
      <p:sp>
        <p:nvSpPr>
          <p:cNvPr id="11" name="Text Box 41">
            <a:extLst>
              <a:ext uri="{FF2B5EF4-FFF2-40B4-BE49-F238E27FC236}">
                <a16:creationId xmlns:a16="http://schemas.microsoft.com/office/drawing/2014/main" id="{4319898C-27B3-4D70-AA36-D6112E44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868680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[Circle[], Circle[], ..., Circle[]]</a:t>
            </a:r>
          </a:p>
          <a:p>
            <a:pPr>
              <a:spcBef>
                <a:spcPts val="0"/>
              </a:spcBef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toString()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s = "[";</a:t>
            </a:r>
          </a:p>
          <a:p>
            <a:pPr>
              <a:spcBef>
                <a:spcPts val="0"/>
              </a:spcBef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(currentSize &gt; 0)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 += circleArray[0].toString();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i = 1; i &lt; currentSize; i ++)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 += ", " + circleArray[i].toString();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 + "]";</a:t>
            </a:r>
          </a:p>
          <a:p>
            <a:pPr>
              <a:spcBef>
                <a:spcPts val="0"/>
              </a:spcBef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6945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00212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The Last Element Is Special</a:t>
            </a:r>
          </a:p>
        </p:txBody>
      </p:sp>
      <p:sp>
        <p:nvSpPr>
          <p:cNvPr id="8251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4378704" y="6324600"/>
            <a:ext cx="58497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CCC3D8-3781-468B-8215-9B644DECF03B}" type="slidenum">
              <a:rPr lang="en-US" altLang="en-US" sz="1400"/>
              <a:pPr/>
              <a:t>36</a:t>
            </a:fld>
            <a:endParaRPr lang="en-US" altLang="en-US" sz="1400" dirty="0"/>
          </a:p>
        </p:txBody>
      </p:sp>
      <p:sp>
        <p:nvSpPr>
          <p:cNvPr id="11" name="Text Box 41">
            <a:extLst>
              <a:ext uri="{FF2B5EF4-FFF2-40B4-BE49-F238E27FC236}">
                <a16:creationId xmlns:a16="http://schemas.microsoft.com/office/drawing/2014/main" id="{4319898C-27B3-4D70-AA36-D6112E443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5000"/>
            <a:ext cx="8153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[5, 7, 9, 11, 13]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"["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each element (0 to currentSize - 1)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the element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it is not the last element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", 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"]"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Not Efficient: if statement inside the for loop!</a:t>
            </a:r>
          </a:p>
          <a:p>
            <a:pPr algn="ctr"/>
            <a:r>
              <a:rPr lang="en-US" b="1" u="sng" dirty="0">
                <a:cs typeface="Courier New" panose="02070309020205020404" pitchFamily="49" charset="0"/>
              </a:rPr>
              <a:t>Can we make it efficient (no if inside the loop)?</a:t>
            </a:r>
            <a:endParaRPr lang="en-US" b="1" u="sng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3AF0B97-46BB-4B05-A8C6-F3FB5FF2ED97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295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7465637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50652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421625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58882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507887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78261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34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41134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Participation Exercise Par18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114800"/>
          </a:xfrm>
        </p:spPr>
        <p:txBody>
          <a:bodyPr/>
          <a:lstStyle/>
          <a:p>
            <a:r>
              <a:rPr lang="en-US" sz="2800" dirty="0"/>
              <a:t>Par18_A:</a:t>
            </a:r>
          </a:p>
          <a:p>
            <a:pPr marL="0" indent="0">
              <a:buNone/>
            </a:pP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https://www.codecheck.it/files/20102823219g80cqn8tf6kva47edx68wv3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Par18_B: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https://www.codecheck.it/files/21102405438f396lrna0mdt00yh389x18f5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DA1401-2329-404F-8F37-DF8F7A52E180}"/>
                  </a:ext>
                </a:extLst>
              </p14:cNvPr>
              <p14:cNvContentPartPr/>
              <p14:nvPr/>
            </p14:nvContentPartPr>
            <p14:xfrm>
              <a:off x="4868640" y="5070240"/>
              <a:ext cx="3376440" cy="1508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DA1401-2329-404F-8F37-DF8F7A52E1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9280" y="5060880"/>
                <a:ext cx="3395160" cy="15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2005B6-2DA0-4908-9276-BCAEC8BC3319}"/>
                  </a:ext>
                </a:extLst>
              </p14:cNvPr>
              <p14:cNvContentPartPr/>
              <p14:nvPr/>
            </p14:nvContentPartPr>
            <p14:xfrm>
              <a:off x="1942811" y="4163442"/>
              <a:ext cx="33840" cy="36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2005B6-2DA0-4908-9276-BCAEC8BC33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3811" y="4154802"/>
                <a:ext cx="51480" cy="5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322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1600"/>
            <a:ext cx="7162800" cy="4114800"/>
          </a:xfrm>
        </p:spPr>
        <p:txBody>
          <a:bodyPr/>
          <a:lstStyle/>
          <a:p>
            <a:r>
              <a:rPr lang="en-US" dirty="0"/>
              <a:t>Breakout rooms if possible</a:t>
            </a:r>
          </a:p>
          <a:p>
            <a:endParaRPr lang="en-US" dirty="0"/>
          </a:p>
          <a:p>
            <a:r>
              <a:rPr lang="en-US" dirty="0"/>
              <a:t>Main room: Par17 Solutions</a:t>
            </a:r>
          </a:p>
          <a:p>
            <a:endParaRPr lang="en-US" sz="3200" dirty="0"/>
          </a:p>
          <a:p>
            <a:r>
              <a:rPr lang="en-US" sz="3200" dirty="0"/>
              <a:t>My Office Hour: 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9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C92503C-EE12-4531-8764-9FC7CEBAE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altLang="en-US" dirty="0"/>
              <a:t>Class Circle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8C0E9419-99C8-4C48-BA5B-F0DD0ED6F8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4656137" cy="47244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Circle c1 =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new Circle(5, 4, 3.5);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Circle c2 = 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new Circle(4, 5, 2.5);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Circle c;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 = c1;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 = c2;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A0718F62-F71D-4E7E-8A56-52C6543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416229-869D-4B7F-A51D-5762279437A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dirty="0"/>
          </a:p>
        </p:txBody>
      </p:sp>
      <p:sp>
        <p:nvSpPr>
          <p:cNvPr id="31749" name="Rectangle 4">
            <a:extLst>
              <a:ext uri="{FF2B5EF4-FFF2-40B4-BE49-F238E27FC236}">
                <a16:creationId xmlns:a16="http://schemas.microsoft.com/office/drawing/2014/main" id="{95CC4694-6655-4F5D-B29C-42DE26876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590675"/>
            <a:ext cx="3657600" cy="44958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73A2B591-4BB8-4F3E-AFE3-8D9441B8093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362200"/>
            <a:ext cx="533400" cy="762000"/>
            <a:chOff x="6019800" y="1905000"/>
            <a:chExt cx="533400" cy="762000"/>
          </a:xfrm>
        </p:grpSpPr>
        <p:sp>
          <p:nvSpPr>
            <p:cNvPr id="31771" name="Rectangle 6">
              <a:extLst>
                <a:ext uri="{FF2B5EF4-FFF2-40B4-BE49-F238E27FC236}">
                  <a16:creationId xmlns:a16="http://schemas.microsoft.com/office/drawing/2014/main" id="{39C91C0E-9AFF-4280-AF06-BCCFB2585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286000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31772" name="TextBox 7">
              <a:extLst>
                <a:ext uri="{FF2B5EF4-FFF2-40B4-BE49-F238E27FC236}">
                  <a16:creationId xmlns:a16="http://schemas.microsoft.com/office/drawing/2014/main" id="{D2229F45-73BF-466F-AFCA-64F643960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905000"/>
              <a:ext cx="457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c1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8AC2D96C-8D27-405F-9661-4CA0B1CC35B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191000"/>
            <a:ext cx="533400" cy="762000"/>
            <a:chOff x="6019800" y="1905000"/>
            <a:chExt cx="533400" cy="762000"/>
          </a:xfrm>
        </p:grpSpPr>
        <p:sp>
          <p:nvSpPr>
            <p:cNvPr id="31769" name="Rectangle 10">
              <a:extLst>
                <a:ext uri="{FF2B5EF4-FFF2-40B4-BE49-F238E27FC236}">
                  <a16:creationId xmlns:a16="http://schemas.microsoft.com/office/drawing/2014/main" id="{2DBD3D0E-276B-414B-ACF9-D006B00DE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286000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</p:txBody>
        </p:sp>
        <p:sp>
          <p:nvSpPr>
            <p:cNvPr id="31770" name="TextBox 11">
              <a:extLst>
                <a:ext uri="{FF2B5EF4-FFF2-40B4-BE49-F238E27FC236}">
                  <a16:creationId xmlns:a16="http://schemas.microsoft.com/office/drawing/2014/main" id="{1A0B15CB-9526-4434-B777-FCA35AA68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905000"/>
              <a:ext cx="457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c2</a:t>
              </a:r>
            </a:p>
          </p:txBody>
        </p: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73D4B7A-4E67-4A5D-8370-25D2DBD1C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667000"/>
            <a:ext cx="1524000" cy="5334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5, 4, 3.5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0CAE467-FD96-4EEB-A6AE-CAA2F9122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495800"/>
            <a:ext cx="1524000" cy="53340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/>
              <a:t>4, 5, 2.5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98327A-1425-4836-9B17-77249799F2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6000" y="2894012"/>
            <a:ext cx="990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96A44F-9C48-4DF0-B4A5-AC92486337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96000" y="4724400"/>
            <a:ext cx="990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46584F-A94E-4248-9D2C-0CCD0E1908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66394" y="3048000"/>
            <a:ext cx="921062" cy="65204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7F43872-2542-4ED7-AA4F-7505842B47FB}"/>
              </a:ext>
            </a:extLst>
          </p:cNvPr>
          <p:cNvSpPr>
            <a:spLocks noChangeArrowheads="1"/>
          </p:cNvSpPr>
          <p:nvPr/>
        </p:nvSpPr>
        <p:spPr bwMode="auto">
          <a:xfrm rot="19093730">
            <a:off x="6098460" y="3262468"/>
            <a:ext cx="1190269" cy="232786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52D6CA-4AF4-4A86-A437-24165404B181}"/>
              </a:ext>
            </a:extLst>
          </p:cNvPr>
          <p:cNvCxnSpPr/>
          <p:nvPr/>
        </p:nvCxnSpPr>
        <p:spPr bwMode="auto">
          <a:xfrm>
            <a:off x="6248400" y="1590675"/>
            <a:ext cx="0" cy="449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12">
            <a:extLst>
              <a:ext uri="{FF2B5EF4-FFF2-40B4-BE49-F238E27FC236}">
                <a16:creationId xmlns:a16="http://schemas.microsoft.com/office/drawing/2014/main" id="{45D5F19E-09C0-4FC7-8126-CDCF9FF22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9512" y="2709446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ref1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71505B-63BC-4578-9E69-75EE65E155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34100" y="3724125"/>
            <a:ext cx="914828" cy="924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Rectangle 12">
            <a:extLst>
              <a:ext uri="{FF2B5EF4-FFF2-40B4-BE49-F238E27FC236}">
                <a16:creationId xmlns:a16="http://schemas.microsoft.com/office/drawing/2014/main" id="{2B7B101E-2B34-4980-8FD3-740EC35EB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5" y="4614446"/>
            <a:ext cx="533395" cy="3385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/>
              <a:t>ref2</a:t>
            </a:r>
          </a:p>
        </p:txBody>
      </p:sp>
      <p:grpSp>
        <p:nvGrpSpPr>
          <p:cNvPr id="29" name="Group 8">
            <a:extLst>
              <a:ext uri="{FF2B5EF4-FFF2-40B4-BE49-F238E27FC236}">
                <a16:creationId xmlns:a16="http://schemas.microsoft.com/office/drawing/2014/main" id="{4CD20043-3ADA-40FE-8274-450009AC691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200400"/>
            <a:ext cx="533400" cy="762000"/>
            <a:chOff x="6019800" y="1905000"/>
            <a:chExt cx="533400" cy="762000"/>
          </a:xfrm>
        </p:grpSpPr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0B0971A8-8E98-46AA-A786-4513FA8A0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2286000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 dirty="0"/>
            </a:p>
          </p:txBody>
        </p:sp>
        <p:sp>
          <p:nvSpPr>
            <p:cNvPr id="31" name="TextBox 7">
              <a:extLst>
                <a:ext uri="{FF2B5EF4-FFF2-40B4-BE49-F238E27FC236}">
                  <a16:creationId xmlns:a16="http://schemas.microsoft.com/office/drawing/2014/main" id="{1E5EDE1D-AA74-422B-A121-1F76F9823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905000"/>
              <a:ext cx="4572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c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96BBF29-F21E-4825-BBF5-3720A6037BA9}"/>
              </a:ext>
            </a:extLst>
          </p:cNvPr>
          <p:cNvSpPr txBox="1"/>
          <p:nvPr/>
        </p:nvSpPr>
        <p:spPr>
          <a:xfrm>
            <a:off x="5579512" y="3623846"/>
            <a:ext cx="516488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ref1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FB6DC-CED4-4F27-B8FF-FFDDB48E42D4}"/>
              </a:ext>
            </a:extLst>
          </p:cNvPr>
          <p:cNvSpPr txBox="1"/>
          <p:nvPr/>
        </p:nvSpPr>
        <p:spPr>
          <a:xfrm>
            <a:off x="5562600" y="3623846"/>
            <a:ext cx="516488" cy="338554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ref2</a:t>
            </a:r>
          </a:p>
        </p:txBody>
      </p:sp>
    </p:spTree>
    <p:extLst>
      <p:ext uri="{BB962C8B-B14F-4D97-AF65-F5344CB8AC3E}">
        <p14:creationId xmlns:p14="http://schemas.microsoft.com/office/powerpoint/2010/main" val="3467010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15" grpId="0" animBg="1"/>
      <p:bldP spid="16" grpId="0" animBg="1"/>
      <p:bldP spid="32" grpId="0" animBg="1"/>
      <p:bldP spid="22" grpId="0"/>
      <p:bldP spid="2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F505-A070-4AF2-9D15-6A22C38E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CircleArray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D1A2-476D-44F5-8AEA-95FC6B63B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r>
              <a:rPr lang="en-US" dirty="0"/>
              <a:t>Stores a partial array of Circle</a:t>
            </a:r>
          </a:p>
          <a:p>
            <a:endParaRPr lang="en-US" dirty="0"/>
          </a:p>
          <a:p>
            <a:r>
              <a:rPr lang="en-US" dirty="0"/>
              <a:t>Each array element is a Circle variable</a:t>
            </a:r>
          </a:p>
          <a:p>
            <a:endParaRPr lang="en-US" dirty="0"/>
          </a:p>
          <a:p>
            <a:r>
              <a:rPr lang="en-US" dirty="0"/>
              <a:t>Provides a constructor and some methods for different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5199D-E351-4C90-ACE8-F0D1377D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3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06DD-B1DE-4D15-9CA9-A0A7DD4D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dirty="0"/>
              <a:t>Class CircleArray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70019-AEE3-46EF-9394-6AAAEA7A2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143000"/>
            <a:ext cx="6553200" cy="4800600"/>
          </a:xfrm>
        </p:spPr>
        <p:txBody>
          <a:bodyPr/>
          <a:lstStyle/>
          <a:p>
            <a:r>
              <a:rPr lang="en-US" sz="3000" dirty="0"/>
              <a:t>Instance variables</a:t>
            </a:r>
          </a:p>
          <a:p>
            <a:pPr lvl="1"/>
            <a:r>
              <a:rPr lang="en-US" sz="3000" dirty="0"/>
              <a:t>An array of Circle</a:t>
            </a:r>
          </a:p>
          <a:p>
            <a:pPr lvl="1"/>
            <a:r>
              <a:rPr lang="en-US" sz="3000" dirty="0"/>
              <a:t>Number of circles</a:t>
            </a:r>
          </a:p>
          <a:p>
            <a:r>
              <a:rPr lang="en-US" sz="3000" dirty="0"/>
              <a:t>Constructor with the array length</a:t>
            </a:r>
          </a:p>
          <a:p>
            <a:r>
              <a:rPr lang="en-US" sz="3000" dirty="0"/>
              <a:t>Method add()</a:t>
            </a:r>
          </a:p>
          <a:p>
            <a:r>
              <a:rPr lang="en-US" sz="3000" dirty="0"/>
              <a:t>Method remove()</a:t>
            </a:r>
          </a:p>
          <a:p>
            <a:r>
              <a:rPr lang="en-US" sz="3000" dirty="0"/>
              <a:t>Method toString()</a:t>
            </a:r>
          </a:p>
          <a:p>
            <a:r>
              <a:rPr lang="en-US" sz="3000" dirty="0"/>
              <a:t>Method </a:t>
            </a:r>
            <a:r>
              <a:rPr lang="en-US" sz="3000" dirty="0" err="1"/>
              <a:t>lastLargerThanLimit</a:t>
            </a:r>
            <a:r>
              <a:rPr lang="en-US" sz="3000" dirty="0"/>
              <a:t> ()</a:t>
            </a:r>
          </a:p>
          <a:p>
            <a:r>
              <a:rPr lang="en-US" sz="3000" dirty="0"/>
              <a:t>. .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7E0E1-53E7-409E-9203-56F1544C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3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14400"/>
          </a:xfrm>
        </p:spPr>
        <p:txBody>
          <a:bodyPr/>
          <a:lstStyle/>
          <a:p>
            <a:r>
              <a:rPr lang="en-US" altLang="en-US" dirty="0"/>
              <a:t>Step 1 and Step 2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1131162"/>
            <a:ext cx="8267700" cy="5117237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/**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* A Java class to manage a partial array of Circle.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* Step 1: Enter your name for @author and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*         today's date for @version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* @author  Qi Yang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* @version 2022-11-01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public class CircleArray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// Step 2: Declare two instance variables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//         to manage a partial array of Circle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urier New" panose="02070309020205020404" pitchFamily="49" charset="0"/>
              </a:rPr>
              <a:t>private</a:t>
            </a:r>
            <a:r>
              <a:rPr lang="en-US" altLang="en-US" sz="2000" dirty="0">
                <a:latin typeface="Courier New" panose="02070309020205020404" pitchFamily="49" charset="0"/>
              </a:rPr>
              <a:t> Circle[] circleArray;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 b="1" dirty="0">
                <a:latin typeface="Courier New" panose="02070309020205020404" pitchFamily="49" charset="0"/>
              </a:rPr>
              <a:t>private</a:t>
            </a:r>
            <a:r>
              <a:rPr lang="en-US" altLang="en-US" sz="2000" dirty="0">
                <a:latin typeface="Courier New" panose="02070309020205020404" pitchFamily="49" charset="0"/>
              </a:rPr>
              <a:t> int currentSize;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6653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6101-84CE-4C33-ACDB-0838B6F4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304800"/>
            <a:ext cx="6248400" cy="6400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CircleArray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CircleArray(int length)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add(int index, Circle circle)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Circle remove(int index)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Circle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lastCircleLargerThanLimit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toString()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5C359-7A76-4FDD-8213-A362FF5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5402B-8FE6-4C33-BDBE-19589060A076}"/>
              </a:ext>
            </a:extLst>
          </p:cNvPr>
          <p:cNvSpPr txBox="1"/>
          <p:nvPr/>
        </p:nvSpPr>
        <p:spPr>
          <a:xfrm>
            <a:off x="292092" y="1472625"/>
            <a:ext cx="14269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 Step 3 </a:t>
            </a:r>
          </a:p>
          <a:p>
            <a:pPr algn="ctr"/>
            <a:r>
              <a:rPr lang="en-US" sz="3200" dirty="0"/>
              <a:t>Step 4</a:t>
            </a:r>
          </a:p>
          <a:p>
            <a:pPr algn="ctr"/>
            <a:r>
              <a:rPr lang="en-US" sz="3200" dirty="0"/>
              <a:t>Step 5</a:t>
            </a:r>
          </a:p>
          <a:p>
            <a:pPr algn="ctr"/>
            <a:r>
              <a:rPr lang="en-US" sz="3200" dirty="0"/>
              <a:t>Step 6</a:t>
            </a:r>
          </a:p>
          <a:p>
            <a:pPr algn="ctr"/>
            <a:r>
              <a:rPr lang="en-US" sz="3200" dirty="0"/>
              <a:t>Step 7</a:t>
            </a:r>
          </a:p>
        </p:txBody>
      </p:sp>
    </p:spTree>
    <p:extLst>
      <p:ext uri="{BB962C8B-B14F-4D97-AF65-F5344CB8AC3E}">
        <p14:creationId xmlns:p14="http://schemas.microsoft.com/office/powerpoint/2010/main" val="538682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6101-84CE-4C33-ACDB-0838B6F4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304800"/>
            <a:ext cx="6248400" cy="61722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CircleArray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CircleArray(int length)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add(int index, Circle circle)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Circle remove(int index)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null;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Circle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lastCircleLargerThanLimit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null;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toString()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null;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5C359-7A76-4FDD-8213-A362FF5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5402B-8FE6-4C33-BDBE-19589060A076}"/>
              </a:ext>
            </a:extLst>
          </p:cNvPr>
          <p:cNvSpPr txBox="1"/>
          <p:nvPr/>
        </p:nvSpPr>
        <p:spPr>
          <a:xfrm>
            <a:off x="114960" y="1472625"/>
            <a:ext cx="1781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Complete</a:t>
            </a:r>
          </a:p>
          <a:p>
            <a:pPr algn="ctr"/>
            <a:r>
              <a:rPr lang="en-US" sz="3200" dirty="0"/>
              <a:t>Stubs</a:t>
            </a:r>
          </a:p>
          <a:p>
            <a:pPr algn="ctr"/>
            <a:r>
              <a:rPr lang="en-US" sz="3200" dirty="0"/>
              <a:t>First!</a:t>
            </a:r>
          </a:p>
        </p:txBody>
      </p:sp>
    </p:spTree>
    <p:extLst>
      <p:ext uri="{BB962C8B-B14F-4D97-AF65-F5344CB8AC3E}">
        <p14:creationId xmlns:p14="http://schemas.microsoft.com/office/powerpoint/2010/main" val="346395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53604</TotalTime>
  <Words>2566</Words>
  <Application>Microsoft Office PowerPoint</Application>
  <PresentationFormat>On-screen Show (4:3)</PresentationFormat>
  <Paragraphs>603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Courier New</vt:lpstr>
      <vt:lpstr>Times New Roman</vt:lpstr>
      <vt:lpstr>Default Design</vt:lpstr>
      <vt:lpstr>SJSU CS 46A Introduction to Programming</vt:lpstr>
      <vt:lpstr>SJSU CS 46A Introduction to Programming</vt:lpstr>
      <vt:lpstr>Par18_A</vt:lpstr>
      <vt:lpstr>Class Circle</vt:lpstr>
      <vt:lpstr>Class CircleArray</vt:lpstr>
      <vt:lpstr>Class CircleArray</vt:lpstr>
      <vt:lpstr>Step 1 and Step 2</vt:lpstr>
      <vt:lpstr>PowerPoint Presentation</vt:lpstr>
      <vt:lpstr>PowerPoint Presentation</vt:lpstr>
      <vt:lpstr>Par18_A in BlueJ</vt:lpstr>
      <vt:lpstr>Constructor</vt:lpstr>
      <vt:lpstr>Method add()</vt:lpstr>
      <vt:lpstr>iClicker Question #1</vt:lpstr>
      <vt:lpstr>iClicker Question #2</vt:lpstr>
      <vt:lpstr>Inserting a Circle at a Given Index</vt:lpstr>
      <vt:lpstr>Shifting Elements Before Inserting</vt:lpstr>
      <vt:lpstr>Inserting a Circle at a Given Index</vt:lpstr>
      <vt:lpstr>Code in the Textbook</vt:lpstr>
      <vt:lpstr>Overloading Method add()</vt:lpstr>
      <vt:lpstr>Adding a Circle at the End</vt:lpstr>
      <vt:lpstr>Operator ++</vt:lpstr>
      <vt:lpstr>Method remove()</vt:lpstr>
      <vt:lpstr>iClicker Question #3</vt:lpstr>
      <vt:lpstr>Removing a Circle</vt:lpstr>
      <vt:lpstr>Removing a Circle</vt:lpstr>
      <vt:lpstr>Removing a Circle</vt:lpstr>
      <vt:lpstr>Updating currentSize Before the Loop</vt:lpstr>
      <vt:lpstr>Method delete()</vt:lpstr>
      <vt:lpstr>Deleting a Circle without Shifting</vt:lpstr>
      <vt:lpstr>Method lastCircleLargerThanLimit ()</vt:lpstr>
      <vt:lpstr>Method toString()</vt:lpstr>
      <vt:lpstr>Element Separators</vt:lpstr>
      <vt:lpstr>The Last Element Is Special</vt:lpstr>
      <vt:lpstr>The First Element Is Special</vt:lpstr>
      <vt:lpstr>Method toString()</vt:lpstr>
      <vt:lpstr>The Last Element Is Special</vt:lpstr>
      <vt:lpstr>Participation Exercise Par18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595</cp:revision>
  <dcterms:created xsi:type="dcterms:W3CDTF">2005-01-15T22:45:09Z</dcterms:created>
  <dcterms:modified xsi:type="dcterms:W3CDTF">2022-11-01T16:17:06Z</dcterms:modified>
</cp:coreProperties>
</file>