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1"/>
  </p:notesMasterIdLst>
  <p:sldIdLst>
    <p:sldId id="344" r:id="rId2"/>
    <p:sldId id="256" r:id="rId3"/>
    <p:sldId id="545" r:id="rId4"/>
    <p:sldId id="546" r:id="rId5"/>
    <p:sldId id="549" r:id="rId6"/>
    <p:sldId id="577" r:id="rId7"/>
    <p:sldId id="584" r:id="rId8"/>
    <p:sldId id="547" r:id="rId9"/>
    <p:sldId id="611" r:id="rId10"/>
    <p:sldId id="474" r:id="rId11"/>
    <p:sldId id="473" r:id="rId12"/>
    <p:sldId id="585" r:id="rId13"/>
    <p:sldId id="586" r:id="rId14"/>
    <p:sldId id="588" r:id="rId15"/>
    <p:sldId id="589" r:id="rId16"/>
    <p:sldId id="595" r:id="rId17"/>
    <p:sldId id="596" r:id="rId18"/>
    <p:sldId id="597" r:id="rId19"/>
    <p:sldId id="567" r:id="rId20"/>
    <p:sldId id="598" r:id="rId21"/>
    <p:sldId id="615" r:id="rId22"/>
    <p:sldId id="501" r:id="rId23"/>
    <p:sldId id="582" r:id="rId24"/>
    <p:sldId id="583" r:id="rId25"/>
    <p:sldId id="599" r:id="rId26"/>
    <p:sldId id="600" r:id="rId27"/>
    <p:sldId id="601" r:id="rId28"/>
    <p:sldId id="603" r:id="rId29"/>
    <p:sldId id="590" r:id="rId30"/>
    <p:sldId id="602" r:id="rId31"/>
    <p:sldId id="579" r:id="rId32"/>
    <p:sldId id="605" r:id="rId33"/>
    <p:sldId id="606" r:id="rId34"/>
    <p:sldId id="607" r:id="rId35"/>
    <p:sldId id="609" r:id="rId36"/>
    <p:sldId id="610" r:id="rId37"/>
    <p:sldId id="568" r:id="rId38"/>
    <p:sldId id="502" r:id="rId39"/>
    <p:sldId id="52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83668" autoAdjust="0"/>
  </p:normalViewPr>
  <p:slideViewPr>
    <p:cSldViewPr>
      <p:cViewPr varScale="1">
        <p:scale>
          <a:sx n="83" d="100"/>
          <a:sy n="83" d="100"/>
        </p:scale>
        <p:origin x="147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1464" units="cm"/>
          <inkml:channel name="Y" type="integer" max="1214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3.95349" units="1/cm"/>
          <inkml:channelProperty channel="Y" name="resolution" value="629.0155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23T21:31:08.8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13598 18174 763 0,'0'0'0'0,"0"0"0"16,0 0 0-16,0 0 112 0,-19 4-112 0,11-1 112 15,-2 1-112-15,3 3 91 0,0-1-91 0,7-6 91 16,-9 5-91-16,9-5 76 0,-8 0-76 0,8 0 77 16,-6 1-77-16,6-1 32 0,0 0-32 0,0 0 33 0,0 0-33 15,0 0 25-15,0 0-25 0,0 0 26 16,0 0-26-16,0 0 16 0,0 0-16 0,0 0 17 0,0 0-17 16,0 0 10-16,0 0-10 0,0 0 10 0,0 0-10 0,0 0 10 15,0 0-10-15,0 0 10 0,0 0-10 0,0 0 8 16,0 0-8-16,0 0 8 0,0 0-8 0,0 0 0 15,0 0 0-15,0 0 0 0,0 0 0 0,0 0-41 16,0 0 41-16,0 0-41 0,0 0 41 0,0 0-94 16,0 0 94-16,0 0-93 0,3 6 93 0,-3-6-148 15,0 0 148-15,5 7-147 0,1 2 147 0,-6-9-42 16,0 0 42-16,9 11-41 0,4 2 41 0,9 10-590 0</inkml:trace>
  <inkml:trace contextRef="#ctx0" brushRef="#br0" timeOffset="11759.87">22827 14090 1547 0,'0'0'0'0,"0"0"0"16,0 0 0-16,0 0 157 0,0 0-157 0,0 0 157 15,0 0-157-15,0 0 110 0,0 0-110 0,0 0 111 16,0 0-111-16,0 0 53 0,0 0-53 0,0 0 54 16,0 0-54-16,0 0-1 0,0 0 1 0,0 0 0 15,0 0 0-15,0 0-4 0,0 0 4 0,0 0-3 16,0 0 3-16,0 0-3 0,0 0 3 0,0 0-2 15,0 0 2-15,0 0-2 0,0 0 2 0,0 0-2 16,0 0 2-16,0 0-46 0,0 0 46 0,0 0-45 0,0 0 45 16,0 0-98-16,0 0 98 0,0 0-98 15,0 0 98-15,0 0-109 0,0 0 109 0,0 0-108 0,37-3 108 16,-37 3-34-16,0 0 34 0,38-3-1130 0,-76 6 1130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21:32:33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82 2520,'-27'0'12512,"39"2"-11372,-17 0-1088,1 1 0,-1-1 0,0 0 0,0-1 0,0 1-1,0-1 1,0 0 0,0 0 0,0 0 0,0-1 0,0 0 0,-9 0 0,14-1-117,-1 0-1,0 0 0,1 1 1,-1-1-1,1 0 0,-1 0 1,1 0-1,0 0 0,-1 0 1,1 1-1,0-1 0,0 0 1,0 0-1,0 0 0,-1 0 1,1 0-1,0 0 0,1 0 1,-1-2-1,0-21-920,1 21 755,0-1 1,1 1 0,-1 0 0,1-1 0,-1 1 0,1 0 0,0 0-1,0 0 1,1 0 0,-1 0 0,5-4 0,-6 6 40,10-11-5840,-26 28 4536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20T21:33:59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3144,'0'0'12453,"4"4"-12232,51 53 498,-53-54 937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CE144B-B343-47A0-86D7-3317C31B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449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CE144B-B343-47A0-86D7-3317C31B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632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CE144B-B343-47A0-86D7-3317C31B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3338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CE144B-B343-47A0-86D7-3317C31B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7292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CE144B-B343-47A0-86D7-3317C31B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7955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CE144B-B343-47A0-86D7-3317C31B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45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CE144B-B343-47A0-86D7-3317C31B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494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CE144B-B343-47A0-86D7-3317C31B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473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CE144B-B343-47A0-86D7-3317C31B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160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808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899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3780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061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33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5745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CE144B-B343-47A0-86D7-3317C31B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4816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>
            <a:extLst>
              <a:ext uri="{FF2B5EF4-FFF2-40B4-BE49-F238E27FC236}">
                <a16:creationId xmlns:a16="http://schemas.microsoft.com/office/drawing/2014/main" id="{94CE144B-B343-47A0-86D7-3317C31B58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09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hyperlink" Target="https://www.codecheck.it/files/2011012314c0l1qijgur4wr2dwdjy8sry3s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://www.codecheck.it/files/2011012237f2tbew8vqcvtturnnwl2fmo4k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Relationship Id="rId9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1200"/>
            <a:ext cx="6934200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Lesson19_student.zip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305800" cy="11430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Courier New" panose="02070309020205020404" pitchFamily="49" charset="0"/>
              </a:rPr>
              <a:t>Using the Enhanced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305800" cy="451014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 = {5, 7, 9, 11, 13};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//for (int i = 0; i &lt; intArray.length; i ++)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num: intArray)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System.out.print(num + " 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 7 9 11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83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/>
          <a:lstStyle/>
          <a:p>
            <a:r>
              <a:rPr lang="en-US" dirty="0"/>
              <a:t>Java Class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1D357-B494-4CF7-8028-9687CE9F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4038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java.util.Arrays;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 = {5, 7, 9, 11, 13};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Arrays.toString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intArray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[5, 7, 9, 11, 13]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num: intArray)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System.out.print(num + " 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 7 9 11 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46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0312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A 2-D Array is an Array of Array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219200"/>
            <a:ext cx="6400800" cy="53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int[3][4];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508789"/>
              </p:ext>
            </p:extLst>
          </p:nvPr>
        </p:nvGraphicFramePr>
        <p:xfrm>
          <a:off x="2209800" y="1924847"/>
          <a:ext cx="434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graphicFrame>
        <p:nvGraphicFramePr>
          <p:cNvPr id="5" name="Table 8">
            <a:extLst>
              <a:ext uri="{FF2B5EF4-FFF2-40B4-BE49-F238E27FC236}">
                <a16:creationId xmlns:a16="http://schemas.microsoft.com/office/drawing/2014/main" id="{19DB9AA2-D130-49A0-BB16-9E8F86326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363692"/>
              </p:ext>
            </p:extLst>
          </p:nvPr>
        </p:nvGraphicFramePr>
        <p:xfrm>
          <a:off x="533400" y="351536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23373795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5832376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306651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8781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78732"/>
                  </a:ext>
                </a:extLst>
              </a:tr>
            </a:tbl>
          </a:graphicData>
        </a:graphic>
      </p:graphicFrame>
      <p:graphicFrame>
        <p:nvGraphicFramePr>
          <p:cNvPr id="17" name="Table 8">
            <a:extLst>
              <a:ext uri="{FF2B5EF4-FFF2-40B4-BE49-F238E27FC236}">
                <a16:creationId xmlns:a16="http://schemas.microsoft.com/office/drawing/2014/main" id="{BD5C9D14-4835-4285-A042-64BE4723D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39490"/>
              </p:ext>
            </p:extLst>
          </p:nvPr>
        </p:nvGraphicFramePr>
        <p:xfrm>
          <a:off x="3124200" y="350520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23373795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5832376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306651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8781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78732"/>
                  </a:ext>
                </a:extLst>
              </a:tr>
            </a:tbl>
          </a:graphicData>
        </a:graphic>
      </p:graphicFrame>
      <p:graphicFrame>
        <p:nvGraphicFramePr>
          <p:cNvPr id="18" name="Table 8">
            <a:extLst>
              <a:ext uri="{FF2B5EF4-FFF2-40B4-BE49-F238E27FC236}">
                <a16:creationId xmlns:a16="http://schemas.microsoft.com/office/drawing/2014/main" id="{6D088010-84BB-4E7D-8E44-6DE440419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671379"/>
              </p:ext>
            </p:extLst>
          </p:nvPr>
        </p:nvGraphicFramePr>
        <p:xfrm>
          <a:off x="5715000" y="3505200"/>
          <a:ext cx="25908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00">
                  <a:extLst>
                    <a:ext uri="{9D8B030D-6E8A-4147-A177-3AD203B41FA5}">
                      <a16:colId xmlns:a16="http://schemas.microsoft.com/office/drawing/2014/main" val="123373795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65832376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7306651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15878136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1278732"/>
                  </a:ext>
                </a:extLst>
              </a:tr>
            </a:tbl>
          </a:graphicData>
        </a:graphic>
      </p:graphicFrame>
      <p:sp>
        <p:nvSpPr>
          <p:cNvPr id="19" name="Rectangle 3">
            <a:extLst>
              <a:ext uri="{FF2B5EF4-FFF2-40B4-BE49-F238E27FC236}">
                <a16:creationId xmlns:a16="http://schemas.microsoft.com/office/drawing/2014/main" id="{37D8B147-5723-47A9-A32C-9E7CDF4C25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962400"/>
            <a:ext cx="2438400" cy="39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C14A619-2C81-4BCE-9FD5-7D2AC2B90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962400"/>
            <a:ext cx="2438400" cy="39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CAC40B5F-275A-4635-B93A-BC725444BD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962400"/>
            <a:ext cx="2438400" cy="391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226CF5-8E80-4A6F-AAFD-AFA52E3D63FC}"/>
              </a:ext>
            </a:extLst>
          </p:cNvPr>
          <p:cNvCxnSpPr/>
          <p:nvPr/>
        </p:nvCxnSpPr>
        <p:spPr bwMode="auto">
          <a:xfrm>
            <a:off x="3124200" y="3352800"/>
            <a:ext cx="0" cy="66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753B3C9-4DA0-4CDB-8AC3-A56B12521C75}"/>
              </a:ext>
            </a:extLst>
          </p:cNvPr>
          <p:cNvCxnSpPr/>
          <p:nvPr/>
        </p:nvCxnSpPr>
        <p:spPr bwMode="auto">
          <a:xfrm>
            <a:off x="5715000" y="3352800"/>
            <a:ext cx="0" cy="660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lgDash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Rectangle 3">
            <a:extLst>
              <a:ext uri="{FF2B5EF4-FFF2-40B4-BE49-F238E27FC236}">
                <a16:creationId xmlns:a16="http://schemas.microsoft.com/office/drawing/2014/main" id="{ACA79337-F9EA-4CE2-AD60-F5AC53A5A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48200"/>
            <a:ext cx="8077200" cy="11328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en-US" sz="2800" kern="0" dirty="0">
                <a:cs typeface="Courier New" panose="02070309020205020404" pitchFamily="49" charset="0"/>
              </a:rPr>
              <a:t>Each row is a one-dimensional array.</a:t>
            </a:r>
          </a:p>
          <a:p>
            <a:pPr marL="0" indent="0" algn="ctr">
              <a:buFontTx/>
              <a:buNone/>
            </a:pPr>
            <a:r>
              <a:rPr lang="en-US" altLang="en-US" sz="2800" kern="0" dirty="0">
                <a:cs typeface="Courier New" panose="02070309020205020404" pitchFamily="49" charset="0"/>
              </a:rPr>
              <a:t>A column is not an array! </a:t>
            </a:r>
          </a:p>
        </p:txBody>
      </p:sp>
    </p:spTree>
    <p:extLst>
      <p:ext uri="{BB962C8B-B14F-4D97-AF65-F5344CB8AC3E}">
        <p14:creationId xmlns:p14="http://schemas.microsoft.com/office/powerpoint/2010/main" val="236159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19" grpId="0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03124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Using the Enhanced for Loop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6400800" cy="53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int[3][4];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84328"/>
              </p:ext>
            </p:extLst>
          </p:nvPr>
        </p:nvGraphicFramePr>
        <p:xfrm>
          <a:off x="3352800" y="1696247"/>
          <a:ext cx="43434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</a:tblGrid>
              <a:tr h="323584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23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2358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2004C16-1A71-4E3D-A332-B86DC7F90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676400"/>
            <a:ext cx="2514600" cy="1117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 algn="r">
              <a:buFontTx/>
              <a:buNone/>
            </a:pP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 algn="r">
              <a:buFontTx/>
              <a:buNone/>
            </a:pPr>
            <a:r>
              <a:rPr lang="en-US" altLang="en-US" sz="20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C8BE1-BF1B-4D17-9FAA-E1DD2B54C5BD}"/>
              </a:ext>
            </a:extLst>
          </p:cNvPr>
          <p:cNvSpPr txBox="1"/>
          <p:nvPr/>
        </p:nvSpPr>
        <p:spPr>
          <a:xfrm>
            <a:off x="838200" y="3048000"/>
            <a:ext cx="792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row = 0; row &lt; rows; row ++)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display all elements of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[row]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for (int col = 0; col &lt; cols; col ++)</a:t>
            </a: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num: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[row]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System.out.print(num + " ");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System.out.println();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708375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8077200" cy="1031240"/>
          </a:xfrm>
        </p:spPr>
        <p:txBody>
          <a:bodyPr/>
          <a:lstStyle/>
          <a:p>
            <a:r>
              <a:rPr lang="en-US" altLang="en-US" dirty="0"/>
              <a:t>Using Nested Enhanced for Loops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143000"/>
            <a:ext cx="6400800" cy="53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int[3][4];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/>
        </p:nvGraphicFramePr>
        <p:xfrm>
          <a:off x="3352800" y="1848647"/>
          <a:ext cx="434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2004C16-1A71-4E3D-A332-B86DC7F90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2514600" cy="14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 algn="r">
              <a:buFontTx/>
              <a:buNone/>
            </a:pPr>
            <a:r>
              <a:rPr lang="en-US" alt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 algn="r">
              <a:buFontTx/>
              <a:buNone/>
            </a:pPr>
            <a:r>
              <a:rPr lang="en-US" alt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C8BE1-BF1B-4D17-9FAA-E1DD2B54C5BD}"/>
              </a:ext>
            </a:extLst>
          </p:cNvPr>
          <p:cNvSpPr txBox="1"/>
          <p:nvPr/>
        </p:nvSpPr>
        <p:spPr>
          <a:xfrm>
            <a:off x="1066800" y="3200400"/>
            <a:ext cx="7924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is an array of array (int[])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(int[] row: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is an array of int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num: row)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System.out.print(num + " ");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System.out.println();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3907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777"/>
            <a:ext cx="8077200" cy="1295423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Using Enhanced for Loop with Arrays.toString()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828800"/>
            <a:ext cx="6400800" cy="53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int[3][4];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78879"/>
              </p:ext>
            </p:extLst>
          </p:nvPr>
        </p:nvGraphicFramePr>
        <p:xfrm>
          <a:off x="3352800" y="2514087"/>
          <a:ext cx="434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2004C16-1A71-4E3D-A332-B86DC7F90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418040"/>
            <a:ext cx="2514600" cy="143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 algn="r">
              <a:buFontTx/>
              <a:buNone/>
            </a:pPr>
            <a:r>
              <a:rPr lang="en-US" alt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 algn="r">
              <a:buFontTx/>
              <a:buNone/>
            </a:pPr>
            <a:r>
              <a:rPr lang="en-US" altLang="en-US" sz="24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[2]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8C8BE1-BF1B-4D17-9FAA-E1DD2B54C5BD}"/>
              </a:ext>
            </a:extLst>
          </p:cNvPr>
          <p:cNvSpPr txBox="1"/>
          <p:nvPr/>
        </p:nvSpPr>
        <p:spPr>
          <a:xfrm>
            <a:off x="304800" y="4007584"/>
            <a:ext cx="8686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(int[] row: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//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row is a full array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System.out.println(Arrays.toString(row));</a:t>
            </a:r>
          </a:p>
          <a:p>
            <a:pPr marL="0" indent="0">
              <a:buNone/>
            </a:pP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0795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Processing One Row</a:t>
            </a:r>
            <a:endParaRPr lang="en-US" alt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4028426"/>
              </p:ext>
            </p:extLst>
          </p:nvPr>
        </p:nvGraphicFramePr>
        <p:xfrm>
          <a:off x="1981200" y="2590800"/>
          <a:ext cx="5255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4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95680574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146287879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33449598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01330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52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5382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42" marR="1106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14411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18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42" marR="1106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92D6540-B2A7-4F13-89C0-76E87435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8412" y="5257800"/>
            <a:ext cx="6764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0   1    2   3    4   .   .  cols – 1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F35222-B1FC-4E57-AEFA-6DA4FDA11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340" y="4076700"/>
            <a:ext cx="159792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rowIndex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602811A-5CF4-4889-83AC-C99A97CA52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371600"/>
            <a:ext cx="5562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800" kern="0" dirty="0">
                <a:cs typeface="Courier New" panose="02070309020205020404" pitchFamily="49" charset="0"/>
              </a:rPr>
              <a:t>Each row is a one-dimensional array</a:t>
            </a:r>
          </a:p>
          <a:p>
            <a:pPr marL="0" indent="0" algn="ctr">
              <a:buFontTx/>
              <a:buNone/>
            </a:pPr>
            <a:r>
              <a:rPr lang="en-US" altLang="en-US" sz="28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8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[rowIndex]</a:t>
            </a:r>
          </a:p>
        </p:txBody>
      </p:sp>
    </p:spTree>
    <p:extLst>
      <p:ext uri="{BB962C8B-B14F-4D97-AF65-F5344CB8AC3E}">
        <p14:creationId xmlns:p14="http://schemas.microsoft.com/office/powerpoint/2010/main" val="25921420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Row Max Value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6962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rows, cols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int[rows][cols];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values to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rowIndex = in.nextInt();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max = Integer.MIN_VALUE;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col = 0; col &lt; cols; col ++)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[rowIndex][col];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(num &gt; max)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 = num;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44340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1143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Using the Enhanced for Loop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676400"/>
            <a:ext cx="7620000" cy="4114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rowIndex = in.nextInt();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max = Integer.MIN_VALUE;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//for (int col = 0; col &lt; cols; col ++)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num: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[rowIndex])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(num &gt; max)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max = num;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2457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Processing One Column</a:t>
            </a:r>
            <a:endParaRPr lang="en-US" alt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/>
        </p:nvGraphicFramePr>
        <p:xfrm>
          <a:off x="2364480" y="1981200"/>
          <a:ext cx="5255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4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95680574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146287879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33449598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01330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52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5382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14411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18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42004C16-1A71-4E3D-A332-B86DC7F90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76400"/>
            <a:ext cx="1905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 Index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rows - 1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F35222-B1FC-4E57-AEFA-6DA4FDA11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1447800"/>
            <a:ext cx="159792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colIndex</a:t>
            </a:r>
          </a:p>
        </p:txBody>
      </p:sp>
    </p:spTree>
    <p:extLst>
      <p:ext uri="{BB962C8B-B14F-4D97-AF65-F5344CB8AC3E}">
        <p14:creationId xmlns:p14="http://schemas.microsoft.com/office/powerpoint/2010/main" val="1290987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2192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772400" cy="35052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7.6 Two-Dimensional Arrays</a:t>
            </a:r>
          </a:p>
          <a:p>
            <a:pPr algn="ctr">
              <a:buFontTx/>
              <a:buNone/>
            </a:pPr>
            <a:endParaRPr lang="en-US" altLang="en-US" dirty="0"/>
          </a:p>
          <a:p>
            <a:pPr algn="ctr">
              <a:buFontTx/>
              <a:buNone/>
            </a:pPr>
            <a:r>
              <a:rPr lang="en-US" altLang="en-US" dirty="0"/>
              <a:t>We Don’t Consider Partial 2-D Arrays.</a:t>
            </a: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Column Min Value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6962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rows, cols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int[rows][cols];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values to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colIndex = in.nextInt();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min = Integer.MAX_VALUE;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row = 0; row &lt; rows; row ++)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[row][colIndex];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(num &lt; min)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min = num;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97301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762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Taking the First Value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990600"/>
            <a:ext cx="7696200" cy="5562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rows, cols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int[rows][cols];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values to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colIndex = in.nextInt();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min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[0][colIndex];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row = 1; row &lt; rows; row ++)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num =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[row][colIndex];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(num &lt; min)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min = num;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1117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0772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Declaring a 2-D Array with Initial Values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828800"/>
            <a:ext cx="7010400" cy="3886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values = {{ 1, 2,  3},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 3, 5, -1},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{-2, 7,  5},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 5, 8,  3}};</a:t>
            </a:r>
          </a:p>
          <a:p>
            <a:r>
              <a:rPr lang="en-US" altLang="en-US" sz="2800" dirty="0">
                <a:cs typeface="Courier New" panose="02070309020205020404" pitchFamily="49" charset="0"/>
              </a:rPr>
              <a:t>Number of rows: 4</a:t>
            </a:r>
          </a:p>
          <a:p>
            <a:r>
              <a:rPr lang="en-US" altLang="en-US" sz="2800" dirty="0">
                <a:cs typeface="Courier New" panose="02070309020205020404" pitchFamily="49" charset="0"/>
              </a:rPr>
              <a:t>Number of columns: 3</a:t>
            </a:r>
          </a:p>
        </p:txBody>
      </p:sp>
    </p:spTree>
    <p:extLst>
      <p:ext uri="{BB962C8B-B14F-4D97-AF65-F5344CB8AC3E}">
        <p14:creationId xmlns:p14="http://schemas.microsoft.com/office/powerpoint/2010/main" val="42580819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01000" cy="1447800"/>
          </a:xfrm>
        </p:spPr>
        <p:txBody>
          <a:bodyPr/>
          <a:lstStyle/>
          <a:p>
            <a:r>
              <a:rPr lang="en-US" altLang="en-US" dirty="0"/>
              <a:t>Length of 2-D Arrays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696200" cy="36576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values = {{ 1, 2,  3},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 3, 5, -1},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{-2, 7,  5},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 5, 8,  3}};</a:t>
            </a:r>
          </a:p>
          <a:p>
            <a:pPr marL="0" indent="0">
              <a:buNone/>
            </a:pPr>
            <a:endParaRPr lang="en-US" alt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rows = </a:t>
            </a:r>
            <a:r>
              <a:rPr lang="en-US" alt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values.</a:t>
            </a:r>
            <a:r>
              <a:rPr lang="en-US" alt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    // 4</a:t>
            </a:r>
          </a:p>
          <a:p>
            <a:pPr marL="0" indent="0">
              <a:buNone/>
            </a:pP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cols = values[0].</a:t>
            </a:r>
            <a:r>
              <a:rPr lang="en-US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 // 3</a:t>
            </a:r>
          </a:p>
        </p:txBody>
      </p:sp>
    </p:spTree>
    <p:extLst>
      <p:ext uri="{BB962C8B-B14F-4D97-AF65-F5344CB8AC3E}">
        <p14:creationId xmlns:p14="http://schemas.microsoft.com/office/powerpoint/2010/main" val="35229434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8829-8F60-45D6-AE74-44EA8A7FE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A 2-D Array of Frog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2F7B-F9BF-4B37-AF31-F0AF3BEC9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cs typeface="Courier New" panose="02070309020205020404" pitchFamily="49" charset="0"/>
              </a:rPr>
              <a:t>Par19_B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5F15-45EF-48BB-83A5-7D46B6A55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BE639160-95EC-4E38-A0E5-9FC17CF7C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66339"/>
              </p:ext>
            </p:extLst>
          </p:nvPr>
        </p:nvGraphicFramePr>
        <p:xfrm>
          <a:off x="2057400" y="2362200"/>
          <a:ext cx="5255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4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95680574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146287879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33449598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01330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52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5382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14411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frog</a:t>
                      </a: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18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frog</a:t>
                      </a:r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578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447800"/>
          </a:xfrm>
        </p:spPr>
        <p:txBody>
          <a:bodyPr/>
          <a:lstStyle/>
          <a:p>
            <a:r>
              <a:rPr lang="en-US" dirty="0"/>
              <a:t>The Instance Variable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71600" y="1752600"/>
            <a:ext cx="72771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Frog2DArray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Frog[][] frog2D;</a:t>
            </a:r>
          </a:p>
          <a:p>
            <a:pPr marL="0" indent="0">
              <a:buNone/>
            </a:pP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88832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066800"/>
          </a:xfrm>
        </p:spPr>
        <p:txBody>
          <a:bodyPr/>
          <a:lstStyle/>
          <a:p>
            <a:r>
              <a:rPr lang="en-US" dirty="0"/>
              <a:t>The First Constructor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610600" cy="4343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Frog2DArray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Frog[][] frog2D;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array is a 2-D array filled with frogs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Frog2DArray(Frog[][] array)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frog2D = array;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206584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066800"/>
          </a:xfrm>
        </p:spPr>
        <p:txBody>
          <a:bodyPr/>
          <a:lstStyle/>
          <a:p>
            <a:r>
              <a:rPr lang="en-US" dirty="0"/>
              <a:t>The Second Constructor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6700" y="1143000"/>
            <a:ext cx="85725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Frog2DArray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Frog[][] frog2D;</a:t>
            </a:r>
          </a:p>
          <a:p>
            <a:pPr marL="0" indent="0">
              <a:buNone/>
            </a:pPr>
            <a:endParaRPr 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Frog2DArray(Frog[][] array)</a:t>
            </a:r>
          </a:p>
          <a:p>
            <a:pPr marL="0" indent="0">
              <a:buNone/>
            </a:pPr>
            <a:endParaRPr lang="en-US" altLang="en-US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Frog2DArray(int rows, int cols, 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int seed, int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maxWeight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generate frogs with random weights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pt-BR" altLang="en-US" sz="24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55115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990600"/>
          </a:xfrm>
        </p:spPr>
        <p:txBody>
          <a:bodyPr/>
          <a:lstStyle/>
          <a:p>
            <a:r>
              <a:rPr lang="en-US" dirty="0"/>
              <a:t>Count of Matches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677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countOfFrogsInRange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lowLimit,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 int highLimit)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rows = frog2D.length;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cols = frog2D[0].length;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count = 0;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row = 0; row &lt; rows; row ++)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(int col = 0; col &lt; clos; col ++)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(. . .)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 ++;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006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990600"/>
          </a:xfrm>
        </p:spPr>
        <p:txBody>
          <a:bodyPr/>
          <a:lstStyle/>
          <a:p>
            <a:r>
              <a:rPr lang="en-US" dirty="0"/>
              <a:t>Using the Enhanced for Loop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267700" cy="51054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countOfFrogsInRange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 lowLimit,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	 int highLimit)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count = 0;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(Frog[] row: frog2D)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(Frog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row)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int weight =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frog.getWeight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          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if (weight &gt;= lowLimit &amp;&amp; 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weight &lt;= highLimit)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 ++;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altLang="en-US" sz="20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5354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Declaring a 2-D Array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371600"/>
            <a:ext cx="5943600" cy="4087091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 num;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intArray;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int[3][4];</a:t>
            </a:r>
          </a:p>
          <a:p>
            <a:pPr marL="0" indent="0">
              <a:buNone/>
            </a:pPr>
            <a:endParaRPr lang="en-US" alt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 sz="2400" dirty="0">
                <a:cs typeface="Courier New" panose="02070309020205020404" pitchFamily="49" charset="0"/>
              </a:rPr>
              <a:t>First dimension: row</a:t>
            </a:r>
          </a:p>
          <a:p>
            <a:pPr marL="0" indent="0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             Number of rows: 3</a:t>
            </a:r>
          </a:p>
          <a:p>
            <a:r>
              <a:rPr lang="en-US" altLang="en-US" sz="2400" dirty="0">
                <a:cs typeface="Courier New" panose="02070309020205020404" pitchFamily="49" charset="0"/>
              </a:rPr>
              <a:t>Second dimension: column</a:t>
            </a:r>
          </a:p>
          <a:p>
            <a:pPr marL="0" indent="0"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             Number of columns: 4</a:t>
            </a:r>
          </a:p>
        </p:txBody>
      </p:sp>
    </p:spTree>
    <p:extLst>
      <p:ext uri="{BB962C8B-B14F-4D97-AF65-F5344CB8AC3E}">
        <p14:creationId xmlns:p14="http://schemas.microsoft.com/office/powerpoint/2010/main" val="23524106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295400"/>
          </a:xfrm>
        </p:spPr>
        <p:txBody>
          <a:bodyPr/>
          <a:lstStyle/>
          <a:p>
            <a:r>
              <a:rPr lang="en-US" dirty="0"/>
              <a:t>The First Match in a Row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Frog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firstFrogInRangeInARow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(int rowIndex,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int lowLimit, int highLimit)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cols = frog2D[0].length;</a:t>
            </a: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for loop to find and return the first match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alt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544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990600"/>
          </a:xfrm>
        </p:spPr>
        <p:txBody>
          <a:bodyPr/>
          <a:lstStyle/>
          <a:p>
            <a:r>
              <a:rPr lang="en-US" dirty="0"/>
              <a:t>iClicker Question #2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3200400"/>
          </a:xfrm>
        </p:spPr>
        <p:txBody>
          <a:bodyPr/>
          <a:lstStyle/>
          <a:p>
            <a:pPr marL="0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Frog 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firstFrogInRangeInARow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(int rowIndex,...)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1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100" dirty="0">
                <a:latin typeface="Courier New" panose="02070309020205020404" pitchFamily="49" charset="0"/>
              </a:rPr>
              <a:t>    // Which for loop header should be used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100" dirty="0">
                <a:latin typeface="Courier New" panose="02070309020205020404" pitchFamily="49" charset="0"/>
              </a:rPr>
              <a:t>    // here to get the first frog in the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100" dirty="0">
                <a:latin typeface="Courier New" panose="02070309020205020404" pitchFamily="49" charset="0"/>
              </a:rPr>
              <a:t>    // specified row with a weight in the range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en-US" sz="2100" dirty="0">
              <a:latin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AutoNum type="alphaUcPeriod"/>
            </a:pPr>
            <a:r>
              <a:rPr lang="pt-BR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for (Frog frog: frog2D[rowIndex])</a:t>
            </a:r>
          </a:p>
          <a:p>
            <a:pPr marL="457200" indent="-457200">
              <a:lnSpc>
                <a:spcPct val="80000"/>
              </a:lnSpc>
              <a:buAutoNum type="alphaUcPeriod"/>
            </a:pPr>
            <a:r>
              <a:rPr lang="pt-BR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row = 0; row &lt; rows; row ++)</a:t>
            </a:r>
          </a:p>
          <a:p>
            <a:pPr marL="457200" indent="-457200">
              <a:lnSpc>
                <a:spcPct val="80000"/>
              </a:lnSpc>
              <a:buFontTx/>
              <a:buAutoNum type="alphaUcPeriod"/>
            </a:pPr>
            <a:r>
              <a:rPr lang="pt-BR" alt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col = 0; col &lt; cols; col ++)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AutoNum type="alphaUcPeriod"/>
            </a:pPr>
            <a:endParaRPr lang="pt-BR" altLang="en-US" sz="2200" dirty="0"/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12D510E-950B-4C57-B29F-88B2AD893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400311"/>
              </p:ext>
            </p:extLst>
          </p:nvPr>
        </p:nvGraphicFramePr>
        <p:xfrm>
          <a:off x="2516880" y="4328160"/>
          <a:ext cx="525552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4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95680574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146287879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33449598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013304191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5276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18621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42" marR="110642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3"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41B79DD1-1B93-4F52-A576-C0703308E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80" y="5105400"/>
            <a:ext cx="159792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rowIndex</a:t>
            </a:r>
          </a:p>
        </p:txBody>
      </p:sp>
    </p:spTree>
    <p:extLst>
      <p:ext uri="{BB962C8B-B14F-4D97-AF65-F5344CB8AC3E}">
        <p14:creationId xmlns:p14="http://schemas.microsoft.com/office/powerpoint/2010/main" val="277799600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295400"/>
          </a:xfrm>
        </p:spPr>
        <p:txBody>
          <a:bodyPr/>
          <a:lstStyle/>
          <a:p>
            <a:r>
              <a:rPr lang="en-US" dirty="0"/>
              <a:t>The First Match in a Row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Frog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firstFrogInRangeInARow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(int rowIndex,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int lowLimit, int highLimit)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(Frog frog: frog2D[rowIndex])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(. . .)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frog;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alt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8633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295400"/>
          </a:xfrm>
        </p:spPr>
        <p:txBody>
          <a:bodyPr/>
          <a:lstStyle/>
          <a:p>
            <a:r>
              <a:rPr lang="en-US" dirty="0"/>
              <a:t>The Last Match in a Column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Frog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lastFrogInRangeInAColumn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(int colIndex,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int lowLimit, int highLimit)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rows = frog2D.length;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for loop to find and return the last match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alt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98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990600"/>
          </a:xfrm>
        </p:spPr>
        <p:txBody>
          <a:bodyPr/>
          <a:lstStyle/>
          <a:p>
            <a:r>
              <a:rPr lang="en-US" dirty="0"/>
              <a:t>iClicker Question #3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6800"/>
            <a:ext cx="8191500" cy="35814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Frog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lastFrogInRangeInAColumn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 . .) 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</a:rPr>
              <a:t>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</a:rPr>
              <a:t>    // Which for loop header should be used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</a:rPr>
              <a:t>    // here to get the last frog in the column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</a:rPr>
              <a:t>    // with a weight in the range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en-US" sz="2200" dirty="0">
              <a:latin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AutoNum type="alphaUcPeriod"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row = 0; row &lt; rows; row ++)</a:t>
            </a:r>
          </a:p>
          <a:p>
            <a:pPr marL="457200" indent="-457200">
              <a:lnSpc>
                <a:spcPct val="80000"/>
              </a:lnSpc>
              <a:buAutoNum type="alphaUcPeriod"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row = rows - 1; row &gt;= 0; row --)</a:t>
            </a:r>
          </a:p>
          <a:p>
            <a:pPr marL="457200" indent="-457200">
              <a:lnSpc>
                <a:spcPct val="80000"/>
              </a:lnSpc>
              <a:buFontTx/>
              <a:buAutoNum type="alphaUcPeriod"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col = 0; col &lt; cols; col ++)</a:t>
            </a:r>
          </a:p>
          <a:p>
            <a:pPr marL="457200" indent="-457200">
              <a:lnSpc>
                <a:spcPct val="80000"/>
              </a:lnSpc>
              <a:buFontTx/>
              <a:buAutoNum type="alphaUcPeriod"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col = cols - 1; col &gt;= 0; col --)</a:t>
            </a:r>
          </a:p>
          <a:p>
            <a:pPr marL="0" indent="0">
              <a:lnSpc>
                <a:spcPct val="80000"/>
              </a:lnSpc>
              <a:buNone/>
            </a:pPr>
            <a:endParaRPr lang="pt-BR" altLang="en-US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lnSpc>
                <a:spcPct val="80000"/>
              </a:lnSpc>
              <a:buAutoNum type="alphaUcPeriod"/>
            </a:pPr>
            <a:endParaRPr lang="pt-B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95318497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77200" cy="990600"/>
          </a:xfrm>
        </p:spPr>
        <p:txBody>
          <a:bodyPr/>
          <a:lstStyle/>
          <a:p>
            <a:r>
              <a:rPr lang="en-US" dirty="0"/>
              <a:t>The Last Match in a Column</a:t>
            </a:r>
            <a:endParaRPr lang="en-US" alt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221186"/>
              </p:ext>
            </p:extLst>
          </p:nvPr>
        </p:nvGraphicFramePr>
        <p:xfrm>
          <a:off x="2593080" y="1828800"/>
          <a:ext cx="525552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94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95680574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146287879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33449598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01330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52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5382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14411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318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92D6540-B2A7-4F13-89C0-76E87435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4648200"/>
            <a:ext cx="7239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80000"/>
              </a:lnSpc>
              <a:buNone/>
            </a:pPr>
            <a:r>
              <a:rPr lang="pt-BR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B. for (int row = rows - 1; row &gt;= 0; row --)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AF35222-B1FC-4E57-AEFA-6DA4FDA11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2480" y="1371600"/>
            <a:ext cx="159792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colIndex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A7132EA-298B-4B5E-99E1-763478BD6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447800"/>
            <a:ext cx="1905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 Index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rows - 1</a:t>
            </a:r>
          </a:p>
        </p:txBody>
      </p:sp>
    </p:spTree>
    <p:extLst>
      <p:ext uri="{BB962C8B-B14F-4D97-AF65-F5344CB8AC3E}">
        <p14:creationId xmlns:p14="http://schemas.microsoft.com/office/powerpoint/2010/main" val="77784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>
            <a:extLst>
              <a:ext uri="{FF2B5EF4-FFF2-40B4-BE49-F238E27FC236}">
                <a16:creationId xmlns:a16="http://schemas.microsoft.com/office/drawing/2014/main" id="{45B7DB6E-F920-4EAA-9618-7BCF63B2F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14A1C2-D133-43D0-8516-A8E86FB57F6F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97D2D46B-A6B6-4591-997B-5E8820E94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924800" cy="1066800"/>
          </a:xfrm>
        </p:spPr>
        <p:txBody>
          <a:bodyPr/>
          <a:lstStyle/>
          <a:p>
            <a:r>
              <a:rPr lang="en-US" dirty="0"/>
              <a:t>The Last Match in a Column</a:t>
            </a:r>
            <a:endParaRPr lang="en-US" altLang="en-US" dirty="0"/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C59CFD21-22CC-434B-8144-383A6AE521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915400" cy="46482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public Frog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lastFrogInRangeInAColumn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(int colIndex,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int lowLimit, int highLimit)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rows = frog2D.length;</a:t>
            </a:r>
          </a:p>
          <a:p>
            <a:pPr marL="0" indent="0">
              <a:buNone/>
            </a:pP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row = rows - 1; row &gt;= 0; row --)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Frog frog = frog2D[row][colIndex];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(. . .)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frog;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pt-BR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alt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pt-BR" alt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5238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sz="2800" dirty="0"/>
              <a:t>Par19_A:</a:t>
            </a:r>
          </a:p>
          <a:p>
            <a:pPr marL="0" indent="0">
              <a:buNone/>
            </a:pPr>
            <a:r>
              <a:rPr lang="en-US" sz="2800" dirty="0">
                <a:hlinkClick r:id="rId2"/>
              </a:rPr>
              <a:t>http://www.codecheck.it/files/2011012237f2tbew8vqcvtturnnwl2fmo4k</a:t>
            </a:r>
            <a:endParaRPr lang="en-US" sz="2800" dirty="0"/>
          </a:p>
          <a:p>
            <a:r>
              <a:rPr lang="en-US" sz="2800" dirty="0"/>
              <a:t>Par19_B:</a:t>
            </a:r>
          </a:p>
          <a:p>
            <a:pPr marL="0" indent="0">
              <a:buNone/>
            </a:pPr>
            <a:r>
              <a:rPr lang="en-US" sz="2800" dirty="0">
                <a:hlinkClick r:id="rId3"/>
              </a:rPr>
              <a:t>https://www.codecheck.it/files/2011012314c0l1qijgur4wr2dwdjy8sry3s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14:cNvPr>
              <p14:cNvContentPartPr/>
              <p14:nvPr/>
            </p14:nvContentPartPr>
            <p14:xfrm>
              <a:off x="4868640" y="5070240"/>
              <a:ext cx="3376440" cy="15084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DA1401-2329-404F-8F37-DF8F7A52E18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9280" y="5060880"/>
                <a:ext cx="3395160" cy="152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14:cNvPr>
              <p14:cNvContentPartPr/>
              <p14:nvPr/>
            </p14:nvContentPartPr>
            <p14:xfrm>
              <a:off x="1942811" y="4163442"/>
              <a:ext cx="33840" cy="36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2005B6-2DA0-4908-9276-BCAEC8BC331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33811" y="4154802"/>
                <a:ext cx="5148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3C0DC96-CCF8-4364-B8DE-5608E150524C}"/>
                  </a:ext>
                </a:extLst>
              </p14:cNvPr>
              <p14:cNvContentPartPr/>
              <p14:nvPr/>
            </p14:nvContentPartPr>
            <p14:xfrm>
              <a:off x="1810607" y="4158042"/>
              <a:ext cx="22320" cy="23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3C0DC96-CCF8-4364-B8DE-5608E15052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01967" y="4149402"/>
                <a:ext cx="39960" cy="4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DD721-020A-469E-8119-2F679C221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078F6-2065-457E-9A20-CCB5CA8D8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71600"/>
            <a:ext cx="7239000" cy="3962400"/>
          </a:xfrm>
        </p:spPr>
        <p:txBody>
          <a:bodyPr/>
          <a:lstStyle/>
          <a:p>
            <a:r>
              <a:rPr lang="en-US" sz="2800"/>
              <a:t>Lab11: 11-04</a:t>
            </a:r>
          </a:p>
          <a:p>
            <a:r>
              <a:rPr lang="en-US" sz="2800"/>
              <a:t>Par19 </a:t>
            </a:r>
            <a:r>
              <a:rPr lang="en-US" sz="2800" dirty="0"/>
              <a:t>is due Tuesday, 11-08</a:t>
            </a:r>
          </a:p>
          <a:p>
            <a:r>
              <a:rPr lang="en-US" sz="2800" dirty="0"/>
              <a:t>Homework09 is due Wednesday, 11-09</a:t>
            </a:r>
          </a:p>
          <a:p>
            <a:r>
              <a:rPr lang="en-US" sz="2800" dirty="0"/>
              <a:t>Exam2 review: Tuesday, 11-08</a:t>
            </a:r>
          </a:p>
          <a:p>
            <a:r>
              <a:rPr lang="en-US" sz="2800" dirty="0"/>
              <a:t>Lesson20 (not on Exam2): Thursday, 11-10</a:t>
            </a:r>
          </a:p>
          <a:p>
            <a:r>
              <a:rPr lang="en-US" sz="2800" dirty="0"/>
              <a:t>SampleExam2 is due Saturday, 11-12</a:t>
            </a:r>
          </a:p>
          <a:p>
            <a:r>
              <a:rPr lang="en-US" sz="2800" dirty="0"/>
              <a:t>Exam2: Tuesday, 11-15</a:t>
            </a:r>
          </a:p>
          <a:p>
            <a:pPr lvl="1"/>
            <a:r>
              <a:rPr lang="en-US" sz="2400" dirty="0" err="1"/>
              <a:t>QuizForExamTwo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1CF3A-6F46-4F45-9985-C5C273B0B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21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71600"/>
            <a:ext cx="7162800" cy="4114800"/>
          </a:xfrm>
        </p:spPr>
        <p:txBody>
          <a:bodyPr/>
          <a:lstStyle/>
          <a:p>
            <a:r>
              <a:rPr lang="en-US" dirty="0"/>
              <a:t>Breakout rooms if possible</a:t>
            </a:r>
          </a:p>
          <a:p>
            <a:endParaRPr lang="en-US" dirty="0"/>
          </a:p>
          <a:p>
            <a:r>
              <a:rPr lang="en-US" dirty="0"/>
              <a:t>Main room: Par18 Solutions</a:t>
            </a:r>
          </a:p>
          <a:p>
            <a:endParaRPr lang="en-US" sz="3200" dirty="0"/>
          </a:p>
          <a:p>
            <a:r>
              <a:rPr lang="en-US" sz="3200" dirty="0"/>
              <a:t>My Office Hour: 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9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Accessing Elements of 2-D Arrays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0"/>
            <a:ext cx="6400800" cy="5334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int[3][4];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585977"/>
              </p:ext>
            </p:extLst>
          </p:nvPr>
        </p:nvGraphicFramePr>
        <p:xfrm>
          <a:off x="2362200" y="2773680"/>
          <a:ext cx="4343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92D6540-B2A7-4F13-89C0-76E87435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191000"/>
            <a:ext cx="434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0     1     2    3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Column Index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04C16-1A71-4E3D-A332-B86DC7F90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0"/>
            <a:ext cx="19050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 Index</a:t>
            </a:r>
          </a:p>
          <a:p>
            <a:pPr marL="0" indent="0" algn="r">
              <a:buFontTx/>
              <a:buNone/>
            </a:pP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algn="r">
              <a:buFontTx/>
              <a:buNone/>
            </a:pP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algn="r">
              <a:buFontTx/>
              <a:buNone/>
            </a:pP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EB9C3A3-3BC7-4255-A4EB-ABBA0A1A2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57400"/>
            <a:ext cx="3124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[0][0]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F48AE0-61C2-403C-837C-373715E51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4876800"/>
            <a:ext cx="2971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[2][3]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83AF09-C770-4D5E-8463-4B6A57751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399" y="2057400"/>
            <a:ext cx="312419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[1][2]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D364FB-4495-47AD-84AE-C1C1A9885C14}"/>
              </a:ext>
            </a:extLst>
          </p:cNvPr>
          <p:cNvCxnSpPr>
            <a:cxnSpLocks/>
          </p:cNvCxnSpPr>
          <p:nvPr/>
        </p:nvCxnSpPr>
        <p:spPr bwMode="auto">
          <a:xfrm>
            <a:off x="2971800" y="2438400"/>
            <a:ext cx="0" cy="381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927244-ADAE-47CC-A330-0921DAE022A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248400" y="3733800"/>
            <a:ext cx="11430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80327F-D59A-4882-A55C-AD0E689489F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34000" y="2514600"/>
            <a:ext cx="1219200" cy="762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421B512-0E4B-4888-ADFD-8F6E6CF086C0}"/>
              </a:ext>
            </a:extLst>
          </p:cNvPr>
          <p:cNvSpPr txBox="1"/>
          <p:nvPr/>
        </p:nvSpPr>
        <p:spPr>
          <a:xfrm>
            <a:off x="4876800" y="3119735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5560F8-FF7D-4906-924C-446210EB07F8}"/>
              </a:ext>
            </a:extLst>
          </p:cNvPr>
          <p:cNvSpPr txBox="1"/>
          <p:nvPr/>
        </p:nvSpPr>
        <p:spPr>
          <a:xfrm>
            <a:off x="6019800" y="3505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3E56E-129F-4781-8BCB-21DDCB70D129}"/>
              </a:ext>
            </a:extLst>
          </p:cNvPr>
          <p:cNvSpPr txBox="1"/>
          <p:nvPr/>
        </p:nvSpPr>
        <p:spPr>
          <a:xfrm>
            <a:off x="2785646" y="27432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7E16221A-2FBB-429A-98B1-08698D4A8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486400"/>
            <a:ext cx="3733799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dirty="0">
                <a:cs typeface="Courier New" panose="02070309020205020404" pitchFamily="49" charset="0"/>
              </a:rPr>
              <a:t>Each element is a variable.</a:t>
            </a:r>
            <a:endParaRPr lang="en-US" altLang="en-US" sz="2400" kern="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952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3" grpId="0"/>
      <p:bldP spid="4" grpId="0"/>
      <p:bldP spid="5" grpId="0"/>
      <p:bldP spid="17" grpId="0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Input Values into a 2-D Array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9248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rows, cols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int[rows][cols];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row = 0; row &lt; rows; row ++)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col = 0; col &lt; cols; col ++)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System.out.print("Enter an integer: ");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[row][col] = in.nextInt();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1141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"/>
            <a:ext cx="8077200" cy="98174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CD8C-0D99-4AF6-8800-CF38E5C15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6482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int[rows][cols];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Which statement will display the first element of the last row?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A. System.out.println(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[0][rows]);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B. System.out.println(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[rows][0]); 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C. System.out.println(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[0][rows - 1]);  D. System.out.println(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[rows - 1][0]);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35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The First Element of the Last Row</a:t>
            </a:r>
            <a:endParaRPr lang="en-US" altLang="en-US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D42B895A-255D-42BB-84CA-8D28B07ED5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92233"/>
              </p:ext>
            </p:extLst>
          </p:nvPr>
        </p:nvGraphicFramePr>
        <p:xfrm>
          <a:off x="2362200" y="1981200"/>
          <a:ext cx="5257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9220">
                  <a:extLst>
                    <a:ext uri="{9D8B030D-6E8A-4147-A177-3AD203B41FA5}">
                      <a16:colId xmlns:a16="http://schemas.microsoft.com/office/drawing/2014/main" val="25977749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3138566852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4023077048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188091575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95680574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146287879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1334495981"/>
                    </a:ext>
                  </a:extLst>
                </a:gridCol>
                <a:gridCol w="656940">
                  <a:extLst>
                    <a:ext uri="{9D8B030D-6E8A-4147-A177-3AD203B41FA5}">
                      <a16:colId xmlns:a16="http://schemas.microsoft.com/office/drawing/2014/main" val="20133041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8527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275382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144119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highlight>
                          <a:srgbClr val="808000"/>
                        </a:highlight>
                      </a:endParaRPr>
                    </a:p>
                  </a:txBody>
                  <a:tcPr marL="110642" marR="11064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186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933190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3236306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>
                    <a:blipFill>
                      <a:blip r:embed="rId2"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10642" marR="110642"/>
                </a:tc>
                <a:extLst>
                  <a:ext uri="{0D108BD9-81ED-4DB2-BD59-A6C34878D82A}">
                    <a16:rowId xmlns:a16="http://schemas.microsoft.com/office/drawing/2014/main" val="4260545672"/>
                  </a:ext>
                </a:extLst>
              </a:tr>
            </a:tbl>
          </a:graphicData>
        </a:graphic>
      </p:graphicFrame>
      <p:sp>
        <p:nvSpPr>
          <p:cNvPr id="6" name="Rectangle 3">
            <a:extLst>
              <a:ext uri="{FF2B5EF4-FFF2-40B4-BE49-F238E27FC236}">
                <a16:creationId xmlns:a16="http://schemas.microsoft.com/office/drawing/2014/main" id="{D92D6540-B2A7-4F13-89C0-76E87435E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648200"/>
            <a:ext cx="6096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0   1    2   3    4   .   .  cols - 1</a:t>
            </a:r>
          </a:p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Column Index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004C16-1A71-4E3D-A332-B86DC7F90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676400"/>
            <a:ext cx="21336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 Index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 algn="r">
              <a:buFontTx/>
              <a:buNone/>
            </a:pPr>
            <a:r>
              <a:rPr lang="en-US" altLang="en-US" sz="20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rows – 1 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11C72D0-4699-4F93-A2C7-105FB26617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220972"/>
            <a:ext cx="4267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[rows - 1][0]</a:t>
            </a:r>
            <a:endParaRPr lang="en-US" altLang="en-US" sz="24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A73275-1587-4705-917B-CC587ABAB0D2}"/>
              </a:ext>
            </a:extLst>
          </p:cNvPr>
          <p:cNvCxnSpPr>
            <a:cxnSpLocks/>
          </p:cNvCxnSpPr>
          <p:nvPr/>
        </p:nvCxnSpPr>
        <p:spPr bwMode="auto">
          <a:xfrm flipH="1">
            <a:off x="2743200" y="1676400"/>
            <a:ext cx="1447800" cy="2743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50236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528A2F-37F2-4A6B-AAF5-ED3A8E7C12E4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077200" cy="9906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sz="4400" dirty="0"/>
              <a:t>Displaying All Elements</a:t>
            </a:r>
            <a:endParaRPr lang="en-US" altLang="en-US" dirty="0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8153400" cy="4495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rows, cols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int[][]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int[rows][cols];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input values to 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row = 0; row &lt; rows; row ++)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col = 0; col &lt; cols; col ++)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System.out.print(</a:t>
            </a: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twoDArray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[row][col] + " ");</a:t>
            </a:r>
          </a:p>
          <a:p>
            <a:pPr marL="0" indent="0">
              <a:buNone/>
            </a:pPr>
            <a:endParaRPr lang="en-US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System.out.println();</a:t>
            </a:r>
          </a:p>
          <a:p>
            <a:pPr marL="0" indent="0">
              <a:buNone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6735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4237B-6BF0-4375-9F48-80536053E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8534400" cy="1143000"/>
          </a:xfrm>
        </p:spPr>
        <p:txBody>
          <a:bodyPr/>
          <a:lstStyle/>
          <a:p>
            <a:r>
              <a:rPr lang="en-US" altLang="en-US" sz="4400" dirty="0"/>
              <a:t>Displaying All Elements of an Array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2855B-B11F-447F-B089-7B9B56538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81200"/>
            <a:ext cx="80772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int[] intArray = {5, 7, 9, 11, 13};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intArray.length; i ++)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System.out.print(intArray[i] + " ");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 Output: 5 7 9 11 13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65276-9DB2-4DC5-925D-8E05F3544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8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55539</TotalTime>
  <Words>2311</Words>
  <Application>Microsoft Office PowerPoint</Application>
  <PresentationFormat>On-screen Show (4:3)</PresentationFormat>
  <Paragraphs>546</Paragraphs>
  <Slides>39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2" baseType="lpstr">
      <vt:lpstr>Courier New</vt:lpstr>
      <vt:lpstr>Times New Roman</vt:lpstr>
      <vt:lpstr>Default Design</vt:lpstr>
      <vt:lpstr>SJSU CS 46A Introduction to Programming</vt:lpstr>
      <vt:lpstr>SJSU CS 46A Introduction to Programming</vt:lpstr>
      <vt:lpstr>Declaring a 2-D Array</vt:lpstr>
      <vt:lpstr>Accessing Elements of 2-D Arrays</vt:lpstr>
      <vt:lpstr>Input Values into a 2-D Array</vt:lpstr>
      <vt:lpstr>iClicker Question #1</vt:lpstr>
      <vt:lpstr>The First Element of the Last Row</vt:lpstr>
      <vt:lpstr>Displaying All Elements</vt:lpstr>
      <vt:lpstr>Displaying All Elements of an Array</vt:lpstr>
      <vt:lpstr>Using the Enhanced for Loop</vt:lpstr>
      <vt:lpstr>Java Class Arrays</vt:lpstr>
      <vt:lpstr>A 2-D Array is an Array of Array</vt:lpstr>
      <vt:lpstr>Using the Enhanced for Loop</vt:lpstr>
      <vt:lpstr>Using Nested Enhanced for Loops</vt:lpstr>
      <vt:lpstr>Using Enhanced for Loop with Arrays.toString()</vt:lpstr>
      <vt:lpstr>Processing One Row</vt:lpstr>
      <vt:lpstr>Row Max Value</vt:lpstr>
      <vt:lpstr>Using the Enhanced for Loop</vt:lpstr>
      <vt:lpstr>Processing One Column</vt:lpstr>
      <vt:lpstr>Column Min Value</vt:lpstr>
      <vt:lpstr>Taking the First Value</vt:lpstr>
      <vt:lpstr>Declaring a 2-D Array with Initial Values</vt:lpstr>
      <vt:lpstr>Length of 2-D Arrays</vt:lpstr>
      <vt:lpstr>A 2-D Array of Frog</vt:lpstr>
      <vt:lpstr>The Instance Variable</vt:lpstr>
      <vt:lpstr>The First Constructor</vt:lpstr>
      <vt:lpstr>The Second Constructor</vt:lpstr>
      <vt:lpstr>Count of Matches</vt:lpstr>
      <vt:lpstr>Using the Enhanced for Loop</vt:lpstr>
      <vt:lpstr>The First Match in a Row</vt:lpstr>
      <vt:lpstr>iClicker Question #2</vt:lpstr>
      <vt:lpstr>The First Match in a Row</vt:lpstr>
      <vt:lpstr>The Last Match in a Column</vt:lpstr>
      <vt:lpstr>iClicker Question #3</vt:lpstr>
      <vt:lpstr>The Last Match in a Column</vt:lpstr>
      <vt:lpstr>The Last Match in a Column</vt:lpstr>
      <vt:lpstr>Participation Exercise Par19</vt:lpstr>
      <vt:lpstr>Schedule</vt:lpstr>
      <vt:lpstr>PowerPoint Presentation</vt:lpstr>
    </vt:vector>
  </TitlesOfParts>
  <Company>AVISTA Incorporated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CS143: Programming in C++</dc:title>
  <dc:creator>qyang</dc:creator>
  <cp:lastModifiedBy>Qi Yang</cp:lastModifiedBy>
  <cp:revision>563</cp:revision>
  <dcterms:created xsi:type="dcterms:W3CDTF">2005-01-15T22:45:09Z</dcterms:created>
  <dcterms:modified xsi:type="dcterms:W3CDTF">2022-11-03T18:58:56Z</dcterms:modified>
</cp:coreProperties>
</file>