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415" r:id="rId2"/>
    <p:sldId id="416" r:id="rId3"/>
    <p:sldId id="501" r:id="rId4"/>
    <p:sldId id="606" r:id="rId5"/>
    <p:sldId id="502" r:id="rId6"/>
    <p:sldId id="445" r:id="rId7"/>
    <p:sldId id="475" r:id="rId8"/>
    <p:sldId id="602" r:id="rId9"/>
    <p:sldId id="610" r:id="rId10"/>
    <p:sldId id="607" r:id="rId11"/>
    <p:sldId id="293" r:id="rId12"/>
    <p:sldId id="564" r:id="rId13"/>
    <p:sldId id="540" r:id="rId14"/>
    <p:sldId id="541" r:id="rId15"/>
    <p:sldId id="503" r:id="rId16"/>
    <p:sldId id="505" r:id="rId17"/>
    <p:sldId id="484" r:id="rId18"/>
    <p:sldId id="504" r:id="rId19"/>
    <p:sldId id="597" r:id="rId20"/>
    <p:sldId id="598" r:id="rId21"/>
    <p:sldId id="417" r:id="rId22"/>
    <p:sldId id="444" r:id="rId23"/>
    <p:sldId id="604" r:id="rId24"/>
    <p:sldId id="603" r:id="rId25"/>
    <p:sldId id="486" r:id="rId26"/>
    <p:sldId id="443" r:id="rId27"/>
    <p:sldId id="599" r:id="rId28"/>
    <p:sldId id="52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5T16:35:4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6728,'0'0'8972,"5"2"-12242,59 27 1178,-27-12-4774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1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5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instance methods?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1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Explicit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ourier New" panose="02070309020205020404" pitchFamily="49" charset="0"/>
              </a:rPr>
              <a:t>The parameter args is an array of String that could provide data such as input and output files to run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ck.it/files/20042722079i287mnrk1tp38s8x8q3tlls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codecheck.it/files/21042522166f2dr2faj61e9ufiq93ijf32k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622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Lesson20_student.zip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1380460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404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Static methods cannot access the instance variables.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There could be multiple instances of the class.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Need to pass parameters to provide data for the method.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System.out.println(Arrays.toString(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57344"/>
          </a:xfrm>
        </p:spPr>
        <p:txBody>
          <a:bodyPr/>
          <a:lstStyle/>
          <a:p>
            <a:r>
              <a:rPr lang="en-US" sz="4400" dirty="0"/>
              <a:t>Regular and Utility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6629400" cy="4267200"/>
          </a:xfrm>
        </p:spPr>
        <p:txBody>
          <a:bodyPr/>
          <a:lstStyle/>
          <a:p>
            <a:r>
              <a:rPr lang="en-US" sz="2800" dirty="0"/>
              <a:t>Regular classes</a:t>
            </a:r>
          </a:p>
          <a:p>
            <a:pPr lvl="1"/>
            <a:r>
              <a:rPr lang="en-US" sz="2400" dirty="0"/>
              <a:t>Create objects (instances)</a:t>
            </a:r>
          </a:p>
          <a:p>
            <a:pPr lvl="1"/>
            <a:r>
              <a:rPr lang="en-US" sz="2400" dirty="0"/>
              <a:t>Call instance methods on objects</a:t>
            </a: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2800" dirty="0">
                <a:cs typeface="Courier New" panose="02070309020205020404" pitchFamily="49" charset="0"/>
              </a:rPr>
              <a:t>Utility classes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All methods are static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Do not create objects</a:t>
            </a:r>
          </a:p>
          <a:p>
            <a:pPr lvl="1"/>
            <a:r>
              <a:rPr lang="en-US" sz="2400" dirty="0"/>
              <a:t>Example: Math class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root = Math.sqrt(num);</a:t>
            </a:r>
          </a:p>
          <a:p>
            <a:pPr lvl="1"/>
            <a:endParaRPr lang="en-US" sz="2400" dirty="0">
              <a:cs typeface="Courier New" panose="02070309020205020404" pitchFamily="49" charset="0"/>
            </a:endParaRPr>
          </a:p>
          <a:p>
            <a:pPr lvl="1"/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38046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24000"/>
            <a:ext cx="7696200" cy="404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Does a utility class have instance variables?</a:t>
            </a:r>
          </a:p>
          <a:p>
            <a:pPr marL="0" indent="0">
              <a:buNone/>
            </a:pPr>
            <a:r>
              <a:rPr lang="en-US" sz="2800" dirty="0"/>
              <a:t>        A. Yes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        B. No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cs typeface="Courier New" panose="02070309020205020404" pitchFamily="49" charset="0"/>
              </a:rPr>
              <a:t>NO!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Does a utility class have constructors?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</a:t>
            </a:r>
            <a:r>
              <a:rPr lang="en-US" sz="2800" b="1" dirty="0">
                <a:cs typeface="Courier New" panose="02070309020205020404" pitchFamily="49" charset="0"/>
              </a:rPr>
              <a:t>NO!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UtilClass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Could have static constants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MAX_SIZE = 250;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No instance variables or constructors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public static double area(Circle circle)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String lastLongest(String[] words,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int count)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5653144"/>
          </a:xfrm>
        </p:spPr>
        <p:txBody>
          <a:bodyPr/>
          <a:lstStyle/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UtilClassTester</a:t>
            </a: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Circle myCircle = new Circle(10.0);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instanceArea = </a:t>
            </a:r>
            <a:r>
              <a:rPr lang="nn-NO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myCircle.area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staticArea =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UtilClass.area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(myCircle);</a:t>
            </a:r>
          </a:p>
          <a:p>
            <a:pPr marL="0" indent="0"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array = new String[500];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currentSize = 0;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input strings into array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 update currentSize</a:t>
            </a:r>
          </a:p>
          <a:p>
            <a:pPr marL="0" indent="0">
              <a:buNone/>
            </a:pP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word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UtilClass.lastLongest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array, currentSize);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0B6F-8B6A-4D9B-803C-14C608D5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400" dirty="0"/>
              <a:t>Java Wrapper 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43EAC-4D76-4F3E-BE00-0013044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BE25F9-1E50-4F64-B0F3-30DCF45A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71222"/>
              </p:ext>
            </p:extLst>
          </p:nvPr>
        </p:nvGraphicFramePr>
        <p:xfrm>
          <a:off x="1524000" y="16002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433368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960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Primitive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2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2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5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02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7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83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Auto Boxing and Auto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Java will cast a primitive value such as an int to an object of its wrapper class such as an Integer object automatically when needed</a:t>
            </a:r>
          </a:p>
          <a:p>
            <a:endParaRPr lang="en-US" sz="1200" dirty="0"/>
          </a:p>
          <a:p>
            <a:r>
              <a:rPr lang="en-US" dirty="0"/>
              <a:t>Java will cast a wrapper class object to its primitive value automatically when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1066800"/>
          </a:xfrm>
        </p:spPr>
        <p:txBody>
          <a:bodyPr/>
          <a:lstStyle/>
          <a:p>
            <a:r>
              <a:rPr lang="en-US" sz="4000" dirty="0"/>
              <a:t>Java Wrapper Class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MAX_VALUE = 2147483647;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MIN_VALUE = -2147483648;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static methods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C618-FD44-43EE-BB9C-BAFDD31F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sz="4400" dirty="0"/>
              <a:t>ArrayList of 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8ABB-E7D6-4670-90C5-DA6E7E722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 = new ArrayList&lt;Integer&gt;();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list.add(46);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list.add(64);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list.add(0, 35);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System.out.println(list.toString());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list.set(0, 45);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System.out.println(list.toString());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list.remove(1);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System.out.println(list.toString());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System.out.println(num);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F350-7DA7-42ED-ABBA-BC9C4A10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467600" cy="1066800"/>
          </a:xfrm>
        </p:spPr>
        <p:txBody>
          <a:bodyPr/>
          <a:lstStyle/>
          <a:p>
            <a:r>
              <a:rPr lang="en-US" sz="4000" dirty="0"/>
              <a:t>Wrapper Class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Character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char value;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boolean isDigit(char ch)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boolean isLetter(char ch)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boolean isLowerCase(char ch)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char toLowerCase(char ch)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char toUpperCase(char ch)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8.4 Static Variables and Methods</a:t>
            </a:r>
          </a:p>
          <a:p>
            <a:pPr algn="ctr">
              <a:buFontTx/>
              <a:buNone/>
            </a:pPr>
            <a:r>
              <a:rPr lang="en-US" altLang="en-US" dirty="0"/>
              <a:t>8.5 Problem Solving</a:t>
            </a:r>
          </a:p>
          <a:p>
            <a:pPr algn="ctr">
              <a:buFontTx/>
              <a:buNone/>
            </a:pPr>
            <a:r>
              <a:rPr lang="en-US" altLang="en-US" dirty="0"/>
              <a:t>8.6 Packages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Will not be on Exam2</a:t>
            </a:r>
          </a:p>
          <a:p>
            <a:pPr algn="ctr">
              <a:buFontTx/>
              <a:buNone/>
            </a:pPr>
            <a:r>
              <a:rPr lang="en-US" altLang="en-US" dirty="0"/>
              <a:t>Will be on the Final Exam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066800"/>
          </a:xfrm>
        </p:spPr>
        <p:txBody>
          <a:bodyPr/>
          <a:lstStyle/>
          <a:p>
            <a:r>
              <a:rPr lang="en-US" sz="4000" dirty="0"/>
              <a:t>Calling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7696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in.next();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s.length(); i 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ch = s.charAt(i);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Character.isDigit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System.out.println("digit");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Character.isLetter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(ch))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System.out.println("letter");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System.out.println("special char");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81000"/>
            <a:ext cx="8572500" cy="914400"/>
          </a:xfrm>
        </p:spPr>
        <p:txBody>
          <a:bodyPr/>
          <a:lstStyle/>
          <a:p>
            <a:r>
              <a:rPr lang="en-US" dirty="0"/>
              <a:t>Wrapper Classes and Utility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47800"/>
            <a:ext cx="8686800" cy="441959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Wrapper classes are not utility classes</a:t>
            </a:r>
          </a:p>
          <a:p>
            <a:r>
              <a:rPr lang="en-US" dirty="0">
                <a:cs typeface="Courier New" panose="02070309020205020404" pitchFamily="49" charset="0"/>
              </a:rPr>
              <a:t>Wrapper classes have instance variables </a:t>
            </a:r>
          </a:p>
          <a:p>
            <a:r>
              <a:rPr lang="en-US" dirty="0">
                <a:cs typeface="Courier New" panose="02070309020205020404" pitchFamily="49" charset="0"/>
              </a:rPr>
              <a:t>Wrapper classes provide many useful static methods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Invoke static methods from the class </a:t>
            </a:r>
          </a:p>
          <a:p>
            <a:r>
              <a:rPr lang="en-US" dirty="0">
                <a:cs typeface="Courier New" panose="02070309020205020404" pitchFamily="49" charset="0"/>
              </a:rPr>
              <a:t>Pass parameters when calling static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295400"/>
          </a:xfrm>
        </p:spPr>
        <p:txBody>
          <a:bodyPr/>
          <a:lstStyle/>
          <a:p>
            <a:r>
              <a:rPr lang="en-US" dirty="0"/>
              <a:t>Static Method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129144"/>
          </a:xfrm>
        </p:spPr>
        <p:txBody>
          <a:bodyPr/>
          <a:lstStyle/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WrapperClass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</a:t>
            </a:r>
            <a:r>
              <a:rPr lang="nn-NO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String[] args</a:t>
            </a: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ArrayList&lt;Integer&gt; list = 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new ArrayList&lt;Integer&gt;();</a:t>
            </a:r>
          </a:p>
          <a:p>
            <a:pPr marL="0" indent="0">
              <a:buNone/>
            </a:pPr>
            <a:r>
              <a:rPr lang="nn-N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 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What is </a:t>
            </a:r>
            <a:r>
              <a:rPr lang="en-US" i="1" u="sng" dirty="0">
                <a:cs typeface="Courier New" panose="02070309020205020404" pitchFamily="49" charset="0"/>
              </a:rPr>
              <a:t>String[] args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3922-5BCA-4CA1-8DBB-3356CA63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8458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Frog[]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currentSize;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(Frog[] array, int count)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add(Frog frog)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 delete(int index)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lastOutOfRange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lowLimit, int highLimit)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toString()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 // Can we?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07400-E0E1-4BD3-8D09-64093AAC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8340"/>
            <a:ext cx="8077200" cy="138046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9800"/>
            <a:ext cx="7696200" cy="35140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a class such as </a:t>
            </a:r>
            <a:r>
              <a:rPr lang="en-US" sz="2800" dirty="0" err="1"/>
              <a:t>FrogArray</a:t>
            </a:r>
            <a:r>
              <a:rPr lang="en-US" sz="2800" dirty="0"/>
              <a:t> have a main() method to run and produce output?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A. Yes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        B. No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2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990600"/>
          </a:xfrm>
        </p:spPr>
        <p:txBody>
          <a:bodyPr/>
          <a:lstStyle/>
          <a:p>
            <a:r>
              <a:rPr lang="en-US" sz="4000" dirty="0"/>
              <a:t>Java Classes and Method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205344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Java application can have one or more classes</a:t>
            </a:r>
          </a:p>
          <a:p>
            <a:r>
              <a:rPr lang="en-US" dirty="0">
                <a:cs typeface="Courier New" panose="02070309020205020404" pitchFamily="49" charset="0"/>
              </a:rPr>
              <a:t>The startup class must have a main() method, which is the startup method </a:t>
            </a:r>
          </a:p>
          <a:p>
            <a:r>
              <a:rPr lang="en-US" dirty="0">
                <a:cs typeface="Courier New" panose="02070309020205020404" pitchFamily="49" charset="0"/>
              </a:rPr>
              <a:t>The main() method must be a static method, since there is no object of the class at the very beginning</a:t>
            </a:r>
          </a:p>
          <a:p>
            <a:r>
              <a:rPr lang="en-US" dirty="0">
                <a:cs typeface="Courier New" panose="02070309020205020404" pitchFamily="49" charset="0"/>
              </a:rPr>
              <a:t>(Every class can have a main()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C9B-1448-48B0-A610-226AA716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21BE-CE11-48ED-986A-FDBB5EF9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/>
          <a:lstStyle/>
          <a:p>
            <a:r>
              <a:rPr lang="en-US" dirty="0"/>
              <a:t>Calling static and instance methods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  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root = Math.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(in.</a:t>
            </a:r>
            <a:r>
              <a:rPr lang="nn-NO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nextDouble()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Utility classes</a:t>
            </a:r>
          </a:p>
          <a:p>
            <a:r>
              <a:rPr lang="en-US" dirty="0"/>
              <a:t>Wrapper classes</a:t>
            </a:r>
          </a:p>
          <a:p>
            <a:r>
              <a:rPr lang="en-US" dirty="0"/>
              <a:t>Method main()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8535B-022D-4D96-978A-85E4F96B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Par20_A: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https://www.codecheck.it/files/21042522166f2dr2faj61e9ufiq93ijf32k</a:t>
            </a:r>
            <a:endParaRPr lang="en-US" sz="2800" dirty="0"/>
          </a:p>
          <a:p>
            <a:r>
              <a:rPr lang="en-US" sz="2800" dirty="0"/>
              <a:t>Par20_B: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https://www.codecheck.it/files/20042722079i287mnrk1tp38s8x8q3tllss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sz="3200" dirty="0"/>
              <a:t>My Office Hour: 8 – 9 pm</a:t>
            </a:r>
          </a:p>
          <a:p>
            <a:endParaRPr lang="en-US" dirty="0"/>
          </a:p>
          <a:p>
            <a:r>
              <a:rPr lang="en-US" sz="3200" dirty="0"/>
              <a:t>No Lab on 11-11</a:t>
            </a:r>
            <a:r>
              <a:rPr lang="en-US" dirty="0"/>
              <a:t>: </a:t>
            </a:r>
            <a:r>
              <a:rPr lang="en-US" sz="3200" dirty="0"/>
              <a:t>Veterans Day</a:t>
            </a:r>
          </a:p>
          <a:p>
            <a:endParaRPr lang="en-US" dirty="0"/>
          </a:p>
          <a:p>
            <a:r>
              <a:rPr lang="en-US" sz="3200" dirty="0"/>
              <a:t>Final Exam: Dec 14, 12:15 – 2:30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76344"/>
          </a:xfrm>
        </p:spPr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sz="2800" dirty="0"/>
              <a:t>A class can have </a:t>
            </a:r>
          </a:p>
          <a:p>
            <a:pPr lvl="1"/>
            <a:r>
              <a:rPr lang="en-US" sz="2400" dirty="0"/>
              <a:t>Constants</a:t>
            </a:r>
          </a:p>
          <a:p>
            <a:pPr lvl="1"/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Constructors</a:t>
            </a:r>
          </a:p>
          <a:p>
            <a:pPr lvl="1"/>
            <a:r>
              <a:rPr lang="en-US" sz="2400" dirty="0"/>
              <a:t>Methods</a:t>
            </a:r>
          </a:p>
          <a:p>
            <a:r>
              <a:rPr lang="en-US" sz="2800" dirty="0"/>
              <a:t>Public vs. Private</a:t>
            </a:r>
          </a:p>
          <a:p>
            <a:pPr lvl="1"/>
            <a:r>
              <a:rPr lang="en-US" dirty="0"/>
              <a:t>Public members are accessible from all classes</a:t>
            </a:r>
          </a:p>
          <a:p>
            <a:pPr lvl="1"/>
            <a:r>
              <a:rPr lang="en-US" dirty="0"/>
              <a:t>Private members are accessible only within its own class</a:t>
            </a:r>
          </a:p>
          <a:p>
            <a:pPr lvl="1"/>
            <a:r>
              <a:rPr lang="en-US" b="1" dirty="0"/>
              <a:t>Private 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dirty="0"/>
              <a:t>Instance vs.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r>
              <a:rPr lang="en-US" sz="2800" dirty="0"/>
              <a:t>Instance members belong to individual objects (instances)</a:t>
            </a:r>
          </a:p>
          <a:p>
            <a:r>
              <a:rPr lang="en-US" sz="2800" dirty="0"/>
              <a:t>Static members belong to the class, not individual objects, such as static constants</a:t>
            </a:r>
          </a:p>
          <a:p>
            <a:r>
              <a:rPr lang="en-US" sz="2800" dirty="0"/>
              <a:t>"static" is a key word and must be used to identify static members</a:t>
            </a:r>
          </a:p>
          <a:p>
            <a:r>
              <a:rPr lang="en-US" sz="2800" dirty="0"/>
              <a:t>"instance" is not a key word, and a member is an instance member if not static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300C-E28E-4AA3-8560-10DB2C3B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Static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A601-9A21-45A4-8965-83186860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dirty="0"/>
              <a:t>Static CONSTANTS are a very good idea</a:t>
            </a:r>
          </a:p>
          <a:p>
            <a:pPr lvl="1"/>
            <a:r>
              <a:rPr lang="en-US" dirty="0"/>
              <a:t>Store one value for all objects of the class</a:t>
            </a:r>
          </a:p>
          <a:p>
            <a:pPr lvl="1"/>
            <a:r>
              <a:rPr lang="en-US" dirty="0"/>
              <a:t>Avoid magic numbers</a:t>
            </a:r>
          </a:p>
          <a:p>
            <a:pPr lvl="1"/>
            <a:r>
              <a:rPr lang="en-US" dirty="0"/>
              <a:t>Do not have to create an object of the class to access the constant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Math.PI</a:t>
            </a:r>
          </a:p>
          <a:p>
            <a:pPr lvl="1"/>
            <a:r>
              <a:rPr lang="en-US" dirty="0"/>
              <a:t>Color.RED</a:t>
            </a:r>
          </a:p>
          <a:p>
            <a:pPr lvl="1"/>
            <a:r>
              <a:rPr lang="en-US" dirty="0"/>
              <a:t>Integer.MIN_VALUE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A6456-632B-4830-8AC4-CC625C35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5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357744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Almost never a good idea</a:t>
            </a:r>
          </a:p>
          <a:p>
            <a:r>
              <a:rPr lang="en-US" dirty="0">
                <a:cs typeface="Courier New" panose="02070309020205020404" pitchFamily="49" charset="0"/>
              </a:rPr>
              <a:t>Many companies like Google forbid the use of static variables</a:t>
            </a:r>
          </a:p>
          <a:p>
            <a:r>
              <a:rPr lang="en-US" dirty="0">
                <a:cs typeface="Courier New" panose="02070309020205020404" pitchFamily="49" charset="0"/>
              </a:rPr>
              <a:t>We do not use static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3B78B5-0D87-4914-BB81-B0CDBE553428}"/>
                  </a:ext>
                </a:extLst>
              </p14:cNvPr>
              <p14:cNvContentPartPr/>
              <p14:nvPr/>
            </p14:nvContentPartPr>
            <p14:xfrm>
              <a:off x="4647474" y="1000122"/>
              <a:ext cx="38160" cy="17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3B78B5-0D87-4914-BB81-B0CDBE553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8474" y="991122"/>
                <a:ext cx="5580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86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281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Invoked on the class, not on an object of the class</a:t>
            </a:r>
          </a:p>
          <a:p>
            <a:pPr marL="0" indent="0" algn="ctr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result = Math.pow(base, exp);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Character.isLetter(aChar);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System.out.println(Arrays.toString(array));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2140"/>
            <a:ext cx="8077200" cy="138046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8305800" cy="34378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a static method access the instance variables?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        A. Yes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        B. No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7ADC-A546-4806-B52D-29D1D61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z="4400" dirty="0"/>
              <a:t>tatic Methods Cannot Access Instance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6A45-3E51-4D10-A769-C34C20CC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69342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Frog frog1 = new Frog(5);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Frog frog2 = new Frog(10);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Method</a:t>
            </a:r>
          </a:p>
          <a:p>
            <a:pPr marL="0" indent="0">
              <a:buNone/>
            </a:pPr>
            <a:r>
              <a:rPr lang="en-US" dirty="0"/>
              <a:t>    which value to use for weight?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8CEF-3019-4B96-BE5B-D4AF105F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431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43438</TotalTime>
  <Words>1335</Words>
  <Application>Microsoft Office PowerPoint</Application>
  <PresentationFormat>On-screen Show (4:3)</PresentationFormat>
  <Paragraphs>294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Class Members</vt:lpstr>
      <vt:lpstr>Instance vs. Static</vt:lpstr>
      <vt:lpstr>Static Constants</vt:lpstr>
      <vt:lpstr>Static Variables</vt:lpstr>
      <vt:lpstr>Static Methods</vt:lpstr>
      <vt:lpstr>iClicker Question #1</vt:lpstr>
      <vt:lpstr>Static Methods Cannot Access Instance Variables</vt:lpstr>
      <vt:lpstr>Static Methods</vt:lpstr>
      <vt:lpstr>Regular and Utility Classes</vt:lpstr>
      <vt:lpstr>iClicker Question #2</vt:lpstr>
      <vt:lpstr>PowerPoint Presentation</vt:lpstr>
      <vt:lpstr>PowerPoint Presentation</vt:lpstr>
      <vt:lpstr>Java Wrapper Classes</vt:lpstr>
      <vt:lpstr>Auto Boxing and Auto Unboxing</vt:lpstr>
      <vt:lpstr>Java Wrapper Class Integer</vt:lpstr>
      <vt:lpstr>ArrayList of Integer</vt:lpstr>
      <vt:lpstr>Wrapper Class Character</vt:lpstr>
      <vt:lpstr>Calling Static Methods</vt:lpstr>
      <vt:lpstr>Wrapper Classes and Utility Classes</vt:lpstr>
      <vt:lpstr>Static Method main()</vt:lpstr>
      <vt:lpstr>PowerPoint Presentation</vt:lpstr>
      <vt:lpstr>iClicker Question #3</vt:lpstr>
      <vt:lpstr>Java Classes and Method main()</vt:lpstr>
      <vt:lpstr>Summary</vt:lpstr>
      <vt:lpstr>Participation Exercise Par20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435</cp:revision>
  <dcterms:created xsi:type="dcterms:W3CDTF">2005-01-15T22:45:09Z</dcterms:created>
  <dcterms:modified xsi:type="dcterms:W3CDTF">2022-11-10T18:32:37Z</dcterms:modified>
</cp:coreProperties>
</file>