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415" r:id="rId2"/>
    <p:sldId id="632" r:id="rId3"/>
    <p:sldId id="416" r:id="rId4"/>
    <p:sldId id="607" r:id="rId5"/>
    <p:sldId id="608" r:id="rId6"/>
    <p:sldId id="605" r:id="rId7"/>
    <p:sldId id="606" r:id="rId8"/>
    <p:sldId id="501" r:id="rId9"/>
    <p:sldId id="610" r:id="rId10"/>
    <p:sldId id="611" r:id="rId11"/>
    <p:sldId id="599" r:id="rId12"/>
    <p:sldId id="612" r:id="rId13"/>
    <p:sldId id="600" r:id="rId14"/>
    <p:sldId id="619" r:id="rId15"/>
    <p:sldId id="613" r:id="rId16"/>
    <p:sldId id="614" r:id="rId17"/>
    <p:sldId id="621" r:id="rId18"/>
    <p:sldId id="620" r:id="rId19"/>
    <p:sldId id="631" r:id="rId20"/>
    <p:sldId id="629" r:id="rId21"/>
    <p:sldId id="630" r:id="rId22"/>
    <p:sldId id="615" r:id="rId23"/>
    <p:sldId id="60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7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Polymorphism: 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4020202020204" pitchFamily="34" charset="0"/>
              </a:rPr>
              <a:t>the quality or state of existing in or assuming different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2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default is package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3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11622128y92vgmn8iae2zgrlwx3gtqwx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codecheck.it/files/21050314053172ltzwa1pq87lxjdvo299ok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866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Lesson21_student.zip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Multiple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19200"/>
            <a:ext cx="6858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FrogList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ArrayList&lt;Frog&gt; theList;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FrogList() // default capacity: 10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FrogList(ArrayList&lt;Frog&gt; 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FrogList(int capacity)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theList = new ArrayList&lt;Frog&gt;(capacity);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Instance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19200"/>
            <a:ext cx="6324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getLegs()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numLegs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0"/>
            <a:ext cx="6324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weight;   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getWeight()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weight;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setWeight(int newWeight)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(newWeight &gt; 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weight = newWeight;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Object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7800"/>
            <a:ext cx="6629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FRESHMAN =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SOPHOMORE = 2;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JUNIOR = 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SENIOR = 4;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firstName, lastName;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major;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academicLevel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9937-B87C-4209-B2AE-2641581B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0753-FF69-4750-89EF-DED2F209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828800"/>
            <a:ext cx="5410200" cy="3429000"/>
          </a:xfrm>
        </p:spPr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currentSize</a:t>
            </a:r>
          </a:p>
          <a:p>
            <a:r>
              <a:rPr lang="en-US" dirty="0"/>
              <a:t>Array Lists</a:t>
            </a:r>
          </a:p>
          <a:p>
            <a:pPr lvl="1"/>
            <a:r>
              <a:rPr lang="en-US" dirty="0"/>
              <a:t>Method size()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EF828-0876-4D17-AA68-66D2CB1E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3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0668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04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intArray;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Which enhanced for loop is correct?</a:t>
            </a:r>
          </a:p>
          <a:p>
            <a:pPr marL="0" indent="0">
              <a:buNone/>
            </a:pPr>
            <a:r>
              <a:rPr lang="en-US" sz="2800" dirty="0"/>
              <a:t>Both rowIndex and colIndex are valid int variables.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    A.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intArray)</a:t>
            </a:r>
          </a:p>
          <a:p>
            <a:pPr marL="0" indent="0">
              <a:buNone/>
            </a:pPr>
            <a:r>
              <a:rPr lang="en-US" sz="2800" dirty="0"/>
              <a:t>    B.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intArray[rowIndex])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C.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intArray[][colIndex])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6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077200" cy="1066800"/>
          </a:xfrm>
        </p:spPr>
        <p:txBody>
          <a:bodyPr/>
          <a:lstStyle/>
          <a:p>
            <a:r>
              <a:rPr lang="en-US" dirty="0"/>
              <a:t>The Enhanced for Loop: Answer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intArray;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intArray[rowIndex])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0; col &lt; intArray[0].length; col ++)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 = intArray[rowIndex][col];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10668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0474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intArray;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The following enhanced for loop will go over all elements of one column of the 2-D array.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intArray[colIndex])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A. True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B. False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2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CFB8-01EF-491C-AD31-50163B5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FE15-0EE6-47E0-970F-D35C280C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6477000" cy="3352800"/>
          </a:xfrm>
        </p:spPr>
        <p:txBody>
          <a:bodyPr/>
          <a:lstStyle/>
          <a:p>
            <a:r>
              <a:rPr lang="en-US" dirty="0"/>
              <a:t>Super classes and sub-classes</a:t>
            </a:r>
          </a:p>
          <a:p>
            <a:endParaRPr lang="en-US" dirty="0"/>
          </a:p>
          <a:p>
            <a:r>
              <a:rPr lang="en-US" dirty="0"/>
              <a:t>Parent classes and child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45EC-F766-44ED-9F27-BF987A5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CFB8-01EF-491C-AD31-50163B58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Lesson21_Examples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45EC-F766-44ED-9F27-BF987A5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D5DB2-2D40-99C0-51E7-8BB36337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705600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7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8D1F-F568-411C-AAD5-F6D37801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30E4-F9A3-4F83-909A-E0A2135A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71600"/>
            <a:ext cx="6858000" cy="4648200"/>
          </a:xfrm>
        </p:spPr>
        <p:txBody>
          <a:bodyPr/>
          <a:lstStyle/>
          <a:p>
            <a:r>
              <a:rPr lang="en-US" dirty="0"/>
              <a:t>Wednesday, Dec 14</a:t>
            </a:r>
          </a:p>
          <a:p>
            <a:r>
              <a:rPr lang="en-US" dirty="0"/>
              <a:t>12:15 - 2:30</a:t>
            </a:r>
          </a:p>
          <a:p>
            <a:r>
              <a:rPr lang="en-US" dirty="0"/>
              <a:t>Total 70 points</a:t>
            </a:r>
          </a:p>
          <a:p>
            <a:pPr lvl="1"/>
            <a:r>
              <a:rPr lang="en-US" dirty="0" err="1"/>
              <a:t>QuizForFinalExam</a:t>
            </a:r>
            <a:r>
              <a:rPr lang="en-US" dirty="0"/>
              <a:t>: 5 points</a:t>
            </a:r>
          </a:p>
          <a:p>
            <a:pPr lvl="1"/>
            <a:r>
              <a:rPr lang="en-US" dirty="0"/>
              <a:t>Submission: 5 points </a:t>
            </a:r>
          </a:p>
          <a:p>
            <a:pPr lvl="1"/>
            <a:r>
              <a:rPr lang="en-US" dirty="0"/>
              <a:t>Six Problems: 60 points</a:t>
            </a:r>
          </a:p>
          <a:p>
            <a:r>
              <a:rPr lang="en-US" dirty="0" err="1"/>
              <a:t>SampleFinalExam</a:t>
            </a:r>
            <a:endParaRPr lang="en-US" dirty="0"/>
          </a:p>
          <a:p>
            <a:pPr lvl="1"/>
            <a:r>
              <a:rPr lang="en-US" dirty="0"/>
              <a:t>Four problems for Participations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EE110-14AF-445C-80BF-7FFA34A2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2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CFB8-01EF-491C-AD31-50163B5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FE15-0EE6-47E0-970F-D35C280C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752600"/>
            <a:ext cx="5257800" cy="3962400"/>
          </a:xfrm>
        </p:spPr>
        <p:txBody>
          <a:bodyPr/>
          <a:lstStyle/>
          <a:p>
            <a:r>
              <a:rPr lang="en-US" dirty="0"/>
              <a:t>Super class of all classes</a:t>
            </a:r>
          </a:p>
          <a:p>
            <a:r>
              <a:rPr lang="en-US" dirty="0"/>
              <a:t>Sub-classes</a:t>
            </a:r>
          </a:p>
          <a:p>
            <a:pPr lvl="1"/>
            <a:r>
              <a:rPr lang="en-US" dirty="0"/>
              <a:t>Scanner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Frog</a:t>
            </a:r>
          </a:p>
          <a:p>
            <a:pPr lvl="1"/>
            <a:r>
              <a:rPr lang="en-US" dirty="0"/>
              <a:t>Person, Faculty, Student</a:t>
            </a:r>
          </a:p>
          <a:p>
            <a:pPr lvl="1"/>
            <a:r>
              <a:rPr lang="en-US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45EC-F766-44ED-9F27-BF987A5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CFB8-01EF-491C-AD31-50163B58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1143000"/>
          </a:xfrm>
        </p:spPr>
        <p:txBody>
          <a:bodyPr/>
          <a:lstStyle/>
          <a:p>
            <a:r>
              <a:rPr lang="en-US" dirty="0"/>
              <a:t>Common Methods for All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FE15-0EE6-47E0-970F-D35C280C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286000"/>
            <a:ext cx="4343400" cy="2819400"/>
          </a:xfrm>
        </p:spPr>
        <p:txBody>
          <a:bodyPr/>
          <a:lstStyle/>
          <a:p>
            <a:r>
              <a:rPr lang="en-US" dirty="0"/>
              <a:t>toString()</a:t>
            </a:r>
          </a:p>
          <a:p>
            <a:r>
              <a:rPr lang="en-US" dirty="0"/>
              <a:t>equals()</a:t>
            </a:r>
          </a:p>
          <a:p>
            <a:r>
              <a:rPr lang="en-US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45EC-F766-44ED-9F27-BF987A5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Par21_A: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https://www.codecheck.it/files/21050314053172ltzwa1pq87lxjdvo299ok</a:t>
            </a:r>
            <a:endParaRPr lang="en-US" sz="2800" dirty="0"/>
          </a:p>
          <a:p>
            <a:r>
              <a:rPr lang="en-US" sz="2800" dirty="0"/>
              <a:t>Par21_B: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http://www.codecheck.it/files/20111622128y92vgmn8iae2zgrlwx3gtqwx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 when possible</a:t>
            </a:r>
          </a:p>
          <a:p>
            <a:endParaRPr lang="en-US" sz="3200" dirty="0"/>
          </a:p>
          <a:p>
            <a:r>
              <a:rPr lang="en-US" sz="3200" dirty="0"/>
              <a:t>Main room: </a:t>
            </a:r>
          </a:p>
          <a:p>
            <a:pPr lvl="1"/>
            <a:r>
              <a:rPr lang="en-US" dirty="0"/>
              <a:t>Par20 solutions</a:t>
            </a:r>
          </a:p>
          <a:p>
            <a:pPr lvl="1"/>
            <a:r>
              <a:rPr lang="en-US" dirty="0"/>
              <a:t>Any questions</a:t>
            </a:r>
          </a:p>
          <a:p>
            <a:endParaRPr lang="en-US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8.1 Discovering Classes</a:t>
            </a:r>
          </a:p>
          <a:p>
            <a:pPr algn="ctr">
              <a:buFontTx/>
              <a:buNone/>
            </a:pPr>
            <a:r>
              <a:rPr lang="en-US" altLang="en-US" dirty="0"/>
              <a:t>8.2 Designing Good Methods</a:t>
            </a:r>
          </a:p>
          <a:p>
            <a:pPr algn="ctr">
              <a:buFontTx/>
              <a:buNone/>
            </a:pPr>
            <a:r>
              <a:rPr lang="en-US" altLang="en-US" dirty="0"/>
              <a:t>8.3 Problem Solving: Patterns for Object Data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2657-F2E3-471A-8CBA-F82C687C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Major Features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6A61-D70F-4612-92F1-30EDBF38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76" y="1447800"/>
            <a:ext cx="7772400" cy="3962400"/>
          </a:xfrm>
        </p:spPr>
        <p:txBody>
          <a:bodyPr/>
          <a:lstStyle/>
          <a:p>
            <a:r>
              <a:rPr lang="en-US" dirty="0"/>
              <a:t>Data abstraction</a:t>
            </a:r>
          </a:p>
          <a:p>
            <a:pPr lvl="1"/>
            <a:r>
              <a:rPr lang="en-US" dirty="0"/>
              <a:t>Data and operations</a:t>
            </a:r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The process of hiding implementation details and providing methods for data access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Polymorphism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EEEEA-E347-42EC-AE81-5B4C3A85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210340"/>
          </a:xfrm>
        </p:spPr>
        <p:txBody>
          <a:bodyPr/>
          <a:lstStyle/>
          <a:p>
            <a:r>
              <a:rPr lang="en-US" dirty="0"/>
              <a:t>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371600"/>
            <a:ext cx="55626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FrogList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ArrayList&lt;Frog&gt; theList;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Is theList private or public?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        A. private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        B. public</a:t>
            </a:r>
          </a:p>
          <a:p>
            <a:pPr marL="0" indent="0">
              <a:buNone/>
            </a:pPr>
            <a:r>
              <a:rPr lang="en-US" sz="2000" dirty="0"/>
              <a:t>        C. neither private nor public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Package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FrogList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ArrayList&lt;Frog&gt; theList;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classes in the same package can access it.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2C74-1993-4A9F-A21F-0B36C5BE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8731-0B6D-4126-8232-B337E495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5257800"/>
          </a:xfrm>
        </p:spPr>
        <p:txBody>
          <a:bodyPr/>
          <a:lstStyle/>
          <a:p>
            <a:r>
              <a:rPr lang="en-US" sz="2800" dirty="0"/>
              <a:t>A Java package is a set of classes and interfaces</a:t>
            </a:r>
          </a:p>
          <a:p>
            <a:r>
              <a:rPr lang="en-US" sz="2800" dirty="0"/>
              <a:t>Package java.util</a:t>
            </a:r>
          </a:p>
          <a:p>
            <a:pPr lvl="1"/>
            <a:r>
              <a:rPr lang="en-US" dirty="0"/>
              <a:t>Class Scanner</a:t>
            </a:r>
          </a:p>
          <a:p>
            <a:pPr lvl="1"/>
            <a:r>
              <a:rPr lang="en-US" dirty="0"/>
              <a:t>Class Random</a:t>
            </a:r>
          </a:p>
          <a:p>
            <a:pPr lvl="1"/>
            <a:r>
              <a:rPr lang="en-US" dirty="0"/>
              <a:t>Class Arrays</a:t>
            </a:r>
          </a:p>
          <a:p>
            <a:pPr lvl="1"/>
            <a:r>
              <a:rPr lang="en-US" dirty="0"/>
              <a:t>. . .</a:t>
            </a:r>
          </a:p>
          <a:p>
            <a:r>
              <a:rPr lang="en-US" sz="2800" dirty="0"/>
              <a:t>Package java.lang</a:t>
            </a:r>
          </a:p>
          <a:p>
            <a:pPr lvl="1"/>
            <a:r>
              <a:rPr lang="en-US" dirty="0"/>
              <a:t>Class Math</a:t>
            </a:r>
          </a:p>
          <a:p>
            <a:pPr lvl="1"/>
            <a:r>
              <a:rPr lang="en-US" dirty="0"/>
              <a:t>Interface </a:t>
            </a:r>
            <a:r>
              <a:rPr lang="en-US" u="sng" dirty="0"/>
              <a:t>Comparable</a:t>
            </a:r>
          </a:p>
          <a:p>
            <a:pPr lvl="1"/>
            <a:r>
              <a:rPr lang="en-US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7984-DE02-4315-A3A9-ECB0398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Instance Variables Must be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620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FrogList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ArrayList&lt;Frog&gt; theList;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theList = new ArrayList&lt;Frog&gt;();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Multiple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19200"/>
            <a:ext cx="6858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FrogList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ArrayList&lt;Frog&gt; theList;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theList = new ArrayList&lt;Frog&gt;();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FrogList(ArrayList&lt;Frog&gt; list)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theList = list;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 .  . 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47954</TotalTime>
  <Words>823</Words>
  <Application>Microsoft Office PowerPoint</Application>
  <PresentationFormat>On-screen Show (4:3)</PresentationFormat>
  <Paragraphs>235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Courier New</vt:lpstr>
      <vt:lpstr>Open Sans</vt:lpstr>
      <vt:lpstr>Times New Roman</vt:lpstr>
      <vt:lpstr>Default Design</vt:lpstr>
      <vt:lpstr>SJSU CS 46A Introduction to Programming</vt:lpstr>
      <vt:lpstr>Final Exam</vt:lpstr>
      <vt:lpstr>SJSU CS 46A Introduction to Programming</vt:lpstr>
      <vt:lpstr>Major Features of OOP</vt:lpstr>
      <vt:lpstr>Clicker Question #1</vt:lpstr>
      <vt:lpstr>Package Access</vt:lpstr>
      <vt:lpstr>Java Packages</vt:lpstr>
      <vt:lpstr>Instance Variables Must be Private</vt:lpstr>
      <vt:lpstr>Multiple Constructors</vt:lpstr>
      <vt:lpstr>Multiple Constructors</vt:lpstr>
      <vt:lpstr>Instance and Local Variables</vt:lpstr>
      <vt:lpstr>Getters and Setters</vt:lpstr>
      <vt:lpstr>Object State</vt:lpstr>
      <vt:lpstr>Collections of Objects</vt:lpstr>
      <vt:lpstr>iClicker Question #2</vt:lpstr>
      <vt:lpstr>The Enhanced for Loop: Answer B</vt:lpstr>
      <vt:lpstr>iClicker Question #3</vt:lpstr>
      <vt:lpstr>Inheritance</vt:lpstr>
      <vt:lpstr>Lesson21_Examples</vt:lpstr>
      <vt:lpstr>Java Class Object</vt:lpstr>
      <vt:lpstr>Common Methods for All Classes</vt:lpstr>
      <vt:lpstr>Participation Exercise Par21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469</cp:revision>
  <dcterms:created xsi:type="dcterms:W3CDTF">2005-01-15T22:45:09Z</dcterms:created>
  <dcterms:modified xsi:type="dcterms:W3CDTF">2022-11-14T06:08:05Z</dcterms:modified>
</cp:coreProperties>
</file>