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618" r:id="rId2"/>
    <p:sldId id="416" r:id="rId3"/>
    <p:sldId id="474" r:id="rId4"/>
    <p:sldId id="473" r:id="rId5"/>
    <p:sldId id="599" r:id="rId6"/>
    <p:sldId id="600" r:id="rId7"/>
    <p:sldId id="475" r:id="rId8"/>
    <p:sldId id="608" r:id="rId9"/>
    <p:sldId id="601" r:id="rId10"/>
    <p:sldId id="629" r:id="rId11"/>
    <p:sldId id="602" r:id="rId12"/>
    <p:sldId id="611" r:id="rId13"/>
    <p:sldId id="626" r:id="rId14"/>
    <p:sldId id="603" r:id="rId15"/>
    <p:sldId id="484" r:id="rId16"/>
    <p:sldId id="604" r:id="rId17"/>
    <p:sldId id="605" r:id="rId18"/>
    <p:sldId id="612" r:id="rId19"/>
    <p:sldId id="627" r:id="rId20"/>
    <p:sldId id="606" r:id="rId21"/>
    <p:sldId id="628" r:id="rId22"/>
    <p:sldId id="622" r:id="rId23"/>
    <p:sldId id="614" r:id="rId24"/>
    <p:sldId id="607" r:id="rId25"/>
    <p:sldId id="610" r:id="rId26"/>
    <p:sldId id="417" r:id="rId27"/>
    <p:sldId id="625" r:id="rId28"/>
    <p:sldId id="616" r:id="rId29"/>
    <p:sldId id="60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7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interface can have multiple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2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interface can have multiple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0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9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01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ourier New" panose="02070309020205020404" pitchFamily="49" charset="0"/>
              </a:rPr>
              <a:t>We ignore other interface members, e.g., static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10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98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0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5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9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People have found out: </a:t>
            </a:r>
            <a:r>
              <a:rPr lang="en-US" sz="1200" dirty="0">
                <a:cs typeface="Courier New" panose="02070309020205020404" pitchFamily="49" charset="0"/>
              </a:rPr>
              <a:t>the required operations for the new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5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MyInterface</a:t>
            </a:r>
            <a:r>
              <a:rPr lang="en-US"/>
              <a:t>: Two </a:t>
            </a:r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2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7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heck.it/files/20111818223obl67mnpquumod4tuu41ax7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heck.it/files/20111906592sqmwx8ol89p75y0yvzhfcy45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62200"/>
            <a:ext cx="71628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Lesson22_student.zip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/>
          <a:lstStyle/>
          <a:p>
            <a:r>
              <a:rPr lang="en-US" dirty="0"/>
              <a:t>One Method for Max Value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BankAccount[10000];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numAccounts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Gets the largest balance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Student[] studentArray = new Student[40000];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Gets the largest GPA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Circle[] circleArray = new Circle[1000];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Gets the largest area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Measurable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Gets a measurable double value.  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@return a double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getMeasure();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2800" u="sng" dirty="0">
                <a:cs typeface="Courier New" panose="02070309020205020404" pitchFamily="49" charset="0"/>
              </a:rPr>
              <a:t>Abstract method, not stub.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statement is incorrect about an interface data type?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 interface has no instance variables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 interface has no constructors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method of an interface must be abstract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 interface can have only one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3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676400"/>
          </a:xfrm>
        </p:spPr>
        <p:txBody>
          <a:bodyPr/>
          <a:lstStyle/>
          <a:p>
            <a:r>
              <a:rPr lang="en-US" dirty="0"/>
              <a:t>An Interface Can Have Multiple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statement is incorrect about an interface data type?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 interface has no instance variables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 interface has no constructors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method of an interface must be abstract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/>
              <a:t>An interface can have only one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5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7467600" cy="1066800"/>
          </a:xfrm>
        </p:spPr>
        <p:txBody>
          <a:bodyPr/>
          <a:lstStyle/>
          <a:p>
            <a:r>
              <a:rPr lang="en-US" sz="4000" dirty="0"/>
              <a:t>Class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43000"/>
            <a:ext cx="76200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radius;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x, y;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constructors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area()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radius * radius * Math.PI;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other methods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7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7467600" cy="1066800"/>
          </a:xfrm>
        </p:spPr>
        <p:txBody>
          <a:bodyPr/>
          <a:lstStyle/>
          <a:p>
            <a:r>
              <a:rPr lang="en-US" sz="4000" dirty="0"/>
              <a:t>Implementing Interface Measurable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66800"/>
            <a:ext cx="762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implements Measurable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area()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radius * radius * Math.PI;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double getMeasure()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area();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7467600" cy="1066800"/>
          </a:xfrm>
        </p:spPr>
        <p:txBody>
          <a:bodyPr/>
          <a:lstStyle/>
          <a:p>
            <a:r>
              <a:rPr lang="en-US" sz="4000" dirty="0"/>
              <a:t>Implementing Interface Measurable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2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BankAccount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Measurable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accountNumber;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balance;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getMeasure()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balance;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7467600" cy="1066800"/>
          </a:xfrm>
        </p:spPr>
        <p:txBody>
          <a:bodyPr/>
          <a:lstStyle/>
          <a:p>
            <a:r>
              <a:rPr lang="en-US" sz="4000" dirty="0"/>
              <a:t>Implementing Interface Measurable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Measurable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gpa;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getMeasure()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gpa;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Which statement is incorrect about implementing an interface data type?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You use the key word “implement” to specify a class to implement an interface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You must use “public” when implementing an interface method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You must implement all interface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Key 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Which statement is incorrect about implementing an interface data type?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800" b="1" dirty="0"/>
              <a:t>You use the key word “implement” to specify a class to implement an interface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You must use “public” when implementing an interface method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/>
              <a:t>You must implement all interface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3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276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10.1 Using Interface for Algorithm Reuse</a:t>
            </a:r>
          </a:p>
          <a:p>
            <a:pPr algn="ctr">
              <a:buFontTx/>
              <a:buNone/>
            </a:pPr>
            <a:r>
              <a:rPr lang="en-US" altLang="en-US" dirty="0"/>
              <a:t>10.2 Working with Interface Types</a:t>
            </a: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56A-6AB6-4A9F-B6A2-14B4C41B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D44C-AE51-4D6B-B84C-90F8529E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Which statement in the following is incorrect? Remember we have implemented interface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</a:t>
            </a:r>
            <a:r>
              <a:rPr lang="en-US" sz="2400" dirty="0"/>
              <a:t> for classes Student and Circle.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 var1;</a:t>
            </a: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 var2 = new Measurable();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 var3 = new Student("John", 3.5);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 var4 = new Circle(0, 0, 4);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Measurable[] array = new Measurable[200];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4433-9D66-4A10-A190-3F57B2A1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9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56A-6AB6-4A9F-B6A2-14B4C41B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Interface Variables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D44C-AE51-4D6B-B84C-90F8529E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Which statement in the following is incorrect? Remember we have implemented interface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</a:t>
            </a:r>
            <a:r>
              <a:rPr lang="en-US" sz="2400" dirty="0"/>
              <a:t> for classes Student and Circle.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 var1;</a:t>
            </a:r>
            <a:endParaRPr lang="en-US" sz="2400" dirty="0"/>
          </a:p>
          <a:p>
            <a:pPr marL="514350" indent="-514350">
              <a:buFont typeface="+mj-lt"/>
              <a:buAutoNum type="alphaUcPeriod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 var2 = new Measurable();</a:t>
            </a:r>
            <a:r>
              <a:rPr lang="en-US" sz="2400" b="1" dirty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 var3 = new Student("John", 3.5);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 var4 = new Circle(0, 0, 4);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Measurable[] array = new Measurable[200];</a:t>
            </a:r>
          </a:p>
          <a:p>
            <a:pPr marL="514350" indent="-514350">
              <a:buFont typeface="+mj-lt"/>
              <a:buAutoNum type="alphaU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4433-9D66-4A10-A190-3F57B2A1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4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7467600" cy="1066800"/>
          </a:xfrm>
        </p:spPr>
        <p:txBody>
          <a:bodyPr/>
          <a:lstStyle/>
          <a:p>
            <a:r>
              <a:rPr lang="en-US" sz="4000" dirty="0"/>
              <a:t>Class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43000"/>
            <a:ext cx="76200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implements Measurable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gpa;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Student(String name, double gpa)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getName()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getGpa()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getMeasure()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7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C618-FD44-43EE-BB9C-BAFDD31F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676400"/>
          </a:xfrm>
        </p:spPr>
        <p:txBody>
          <a:bodyPr/>
          <a:lstStyle/>
          <a:p>
            <a:r>
              <a:rPr lang="en-US" dirty="0"/>
              <a:t>Calling Methods on Interface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8ABB-E7D6-4670-90C5-DA6E7E722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 obj = new Student("Qi", 3.3);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maxValue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obj.getMeasure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// Yes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maxValue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obj.getGpa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// No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// No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= (Student)obj;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// 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4F350-7DA7-42ED-ABBA-BC9C4A10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"/>
            <a:ext cx="80010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max(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int count)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maxValue = Double.MIN_VALUE;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i = 0; i &lt; count; i ++)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Measurable </a:t>
            </a:r>
            <a:r>
              <a:rPr lang="en-US" sz="2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array[i];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value = </a:t>
            </a:r>
            <a:r>
              <a:rPr lang="en-US" sz="2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getMeasure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(value &gt; maxValue)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maxValue = value;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maxValue;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5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max(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int count)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Circle[] circleArray = new Circle[1000];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UtilClass.max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(circleArray, count);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BankAccount[100000];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UtilClass.max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numAccounts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Student[] studentArray = new Student[40000];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maxGpa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UtilClass.max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(studentArray,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Yes!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52400"/>
            <a:ext cx="8572500" cy="9144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990600"/>
            <a:ext cx="8686800" cy="4724399"/>
          </a:xfrm>
        </p:spPr>
        <p:txBody>
          <a:bodyPr/>
          <a:lstStyle/>
          <a:p>
            <a:r>
              <a:rPr lang="en-US" sz="2800" dirty="0">
                <a:cs typeface="Courier New" panose="02070309020205020404" pitchFamily="49" charset="0"/>
              </a:rPr>
              <a:t>Use interface data types to make code more reusable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An interface data type defines required methods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Abstract methods without body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An interface has no instance variables, no constructors, and no objects of the interface can be created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Multiple classes can implement an interface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Public methods with implementation details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All classes that have implemented the interface can be treated as the interface data type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We ignore other interface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D6A8F-5873-45DE-AACC-D866201B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2062-D5BA-470F-86BD-27A39B55728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4" name="Picture 3" descr="A couple of people playing tennis&#10;&#10;Description automatically generated with medium confidence">
            <a:extLst>
              <a:ext uri="{FF2B5EF4-FFF2-40B4-BE49-F238E27FC236}">
                <a16:creationId xmlns:a16="http://schemas.microsoft.com/office/drawing/2014/main" id="{0CF41FB8-ACEE-4824-8114-10A7E0267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3743"/>
            <a:ext cx="8739232" cy="65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3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 dirty="0"/>
              <a:t>Par22_A Codecheck link</a:t>
            </a:r>
          </a:p>
          <a:p>
            <a:pPr marL="0" indent="0">
              <a:buNone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https://www.codecheck.it/files/20111818223obl67mnpquumod4tuu41ax79</a:t>
            </a:r>
            <a:endParaRPr lang="en-US" sz="2800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Par22_B Codecheck link</a:t>
            </a:r>
          </a:p>
          <a:p>
            <a:pPr marL="0" indent="0">
              <a:buNone/>
            </a:pPr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https://www.codecheck.it/files/20111906592sqmwx8ol89p75y0yvzhfcy45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Qualifiable, BankAccount, and Student are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27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sz="3600" dirty="0"/>
              <a:t>Breakout room when possible</a:t>
            </a:r>
          </a:p>
          <a:p>
            <a:endParaRPr lang="en-US" sz="3600" dirty="0"/>
          </a:p>
          <a:p>
            <a:r>
              <a:rPr lang="en-US" sz="3600" dirty="0"/>
              <a:t>Main room: Par21 and </a:t>
            </a:r>
            <a:r>
              <a:rPr lang="en-US" sz="3600" dirty="0" err="1"/>
              <a:t>otjers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2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UtilClass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double max(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Circle[] circleArray, int count)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maxValue = Double.MIN_VALUE;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0; i &lt; count; i ++)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area = circleArray[i].area();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(area &gt; maxValue)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maxValue = area;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maxValue;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r>
              <a:rPr lang="en-US" dirty="0"/>
              <a:t>A Java Application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JavaApp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Circle[] circleArray = new Circle[1000];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count =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populating the array and update count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Gets the largest area in circleArray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max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UtilClass.max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(circleArray, count);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/>
              <a:t>Different Application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3577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BankAccount[10000];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numAccounts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Gets the largest balance?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max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UtilClass.max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numAccounts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  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Student[] studentArray = new Student[40000];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Gets the largest GPA?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max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UtilClass.max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(studentArray,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NO!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max(Circle[] circleArray,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int count)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UtilClass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double max(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Circle[] circleArray, int count)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double max(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BankAccount[]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bankArray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int count)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double max(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Student[] students, int count)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2800" dirty="0">
                <a:cs typeface="Courier New" panose="02070309020205020404" pitchFamily="49" charset="0"/>
              </a:rPr>
              <a:t>Duplicated Code!</a:t>
            </a:r>
          </a:p>
          <a:p>
            <a:pPr marL="0" indent="0" algn="ctr">
              <a:buNone/>
            </a:pPr>
            <a:r>
              <a:rPr lang="en-US" sz="2800" dirty="0">
                <a:cs typeface="Courier New" panose="02070309020205020404" pitchFamily="49" charset="0"/>
              </a:rPr>
              <a:t>Same Algorithm on Different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2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14400"/>
          </a:xfrm>
        </p:spPr>
        <p:txBody>
          <a:bodyPr/>
          <a:lstStyle/>
          <a:p>
            <a:r>
              <a:rPr lang="en-US" dirty="0"/>
              <a:t>What Do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924800" cy="4586344"/>
          </a:xfrm>
        </p:spPr>
        <p:txBody>
          <a:bodyPr/>
          <a:lstStyle/>
          <a:p>
            <a:r>
              <a:rPr lang="en-US" sz="2800" dirty="0">
                <a:cs typeface="Courier New" panose="02070309020205020404" pitchFamily="49" charset="0"/>
              </a:rPr>
              <a:t>Provide one method for one algorithm but for all classes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Treat different classes as one data type for the algorithm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Identify the required operations for the new type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Circle: area() returns a double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BankAccount: getBalance() returns a double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Student: getGpa() returns a double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An interface data type with one method that returns a double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1288-003C-4075-81DB-6027F3D0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Interface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FC99-C995-446F-A99B-BD0AEDF2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419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Specify common operations 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an Interface type with abstract methods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interface in some classes</a:t>
            </a:r>
          </a:p>
          <a:p>
            <a:pPr marL="457200" lvl="1" indent="0">
              <a:buNone/>
            </a:pPr>
            <a:r>
              <a:rPr lang="en-US" dirty="0"/>
              <a:t>All such classes are treated as the interface type</a:t>
            </a:r>
          </a:p>
          <a:p>
            <a:pPr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methods for the interface type</a:t>
            </a:r>
          </a:p>
          <a:p>
            <a:pPr marL="457200" lvl="1" indent="0">
              <a:buNone/>
            </a:pPr>
            <a:r>
              <a:rPr lang="en-US" dirty="0"/>
              <a:t>The methods can be applied to all classes that have implemented the interface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8949A-4989-4CA3-A8CF-C3F5074D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2E14-EF77-4B8E-803C-9A6F29FA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Create an Interface in BlueJ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EF40-6F2E-4C56-94A9-C36E6E3A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/>
              <a:t>New Class</a:t>
            </a:r>
          </a:p>
          <a:p>
            <a:r>
              <a:rPr lang="en-US" dirty="0"/>
              <a:t>Select Interface for Class Type</a:t>
            </a:r>
          </a:p>
          <a:p>
            <a:r>
              <a:rPr lang="en-US" dirty="0"/>
              <a:t>"Interface" is a key word in Java</a:t>
            </a:r>
          </a:p>
          <a:p>
            <a:r>
              <a:rPr lang="en-US" dirty="0"/>
              <a:t>Name: Your choice (</a:t>
            </a:r>
            <a:r>
              <a:rPr lang="en-US" dirty="0" err="1"/>
              <a:t>MyInterface</a:t>
            </a:r>
            <a:r>
              <a:rPr lang="en-US" dirty="0"/>
              <a:t>)</a:t>
            </a:r>
          </a:p>
          <a:p>
            <a:r>
              <a:rPr lang="en-US" dirty="0"/>
              <a:t>Create abstract methods without bodies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492E-76DF-4E08-826B-A9A66FFE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400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43560</TotalTime>
  <Words>1606</Words>
  <Application>Microsoft Office PowerPoint</Application>
  <PresentationFormat>On-screen Show (4:3)</PresentationFormat>
  <Paragraphs>333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Courier New</vt:lpstr>
      <vt:lpstr>Times New Roman</vt:lpstr>
      <vt:lpstr>Default Design</vt:lpstr>
      <vt:lpstr>SJSU CS 46A Introduction to Programming</vt:lpstr>
      <vt:lpstr>SJSU CS 46A Introduction to Programming</vt:lpstr>
      <vt:lpstr>PowerPoint Presentation</vt:lpstr>
      <vt:lpstr>A Java Application Program</vt:lpstr>
      <vt:lpstr>Different Application Programs</vt:lpstr>
      <vt:lpstr>PowerPoint Presentation</vt:lpstr>
      <vt:lpstr>What Do We Want?</vt:lpstr>
      <vt:lpstr>Interface Data Types</vt:lpstr>
      <vt:lpstr>Create an Interface in BlueJ</vt:lpstr>
      <vt:lpstr>One Method for Max Value of Arrays</vt:lpstr>
      <vt:lpstr>PowerPoint Presentation</vt:lpstr>
      <vt:lpstr>iClicker Question #1</vt:lpstr>
      <vt:lpstr>An Interface Can Have Multiple Methods</vt:lpstr>
      <vt:lpstr>Class Circle</vt:lpstr>
      <vt:lpstr>Implementing Interface Measurable</vt:lpstr>
      <vt:lpstr>Implementing Interface Measurable</vt:lpstr>
      <vt:lpstr>Implementing Interface Measurable</vt:lpstr>
      <vt:lpstr>iClicker Question #2</vt:lpstr>
      <vt:lpstr>Key Word implements</vt:lpstr>
      <vt:lpstr>iClicker Question #3</vt:lpstr>
      <vt:lpstr>Interface Variables and Objects</vt:lpstr>
      <vt:lpstr>Class Student</vt:lpstr>
      <vt:lpstr>Calling Methods on Interface Variables</vt:lpstr>
      <vt:lpstr>PowerPoint Presentation</vt:lpstr>
      <vt:lpstr>PowerPoint Presentation</vt:lpstr>
      <vt:lpstr>Summary</vt:lpstr>
      <vt:lpstr>PowerPoint Presentation</vt:lpstr>
      <vt:lpstr>Participation Exercise Par22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481</cp:revision>
  <dcterms:created xsi:type="dcterms:W3CDTF">2005-01-15T22:45:09Z</dcterms:created>
  <dcterms:modified xsi:type="dcterms:W3CDTF">2022-11-22T04:32:12Z</dcterms:modified>
</cp:coreProperties>
</file>