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sldIdLst>
    <p:sldId id="415" r:id="rId2"/>
    <p:sldId id="416" r:id="rId3"/>
    <p:sldId id="644" r:id="rId4"/>
    <p:sldId id="474" r:id="rId5"/>
    <p:sldId id="473" r:id="rId6"/>
    <p:sldId id="631" r:id="rId7"/>
    <p:sldId id="604" r:id="rId8"/>
    <p:sldId id="611" r:id="rId9"/>
    <p:sldId id="652" r:id="rId10"/>
    <p:sldId id="618" r:id="rId11"/>
    <p:sldId id="612" r:id="rId12"/>
    <p:sldId id="651" r:id="rId13"/>
    <p:sldId id="621" r:id="rId14"/>
    <p:sldId id="622" r:id="rId15"/>
    <p:sldId id="624" r:id="rId16"/>
    <p:sldId id="606" r:id="rId17"/>
    <p:sldId id="607" r:id="rId18"/>
    <p:sldId id="619" r:id="rId19"/>
    <p:sldId id="629" r:id="rId20"/>
    <p:sldId id="626" r:id="rId21"/>
    <p:sldId id="627" r:id="rId22"/>
    <p:sldId id="648" r:id="rId23"/>
    <p:sldId id="640" r:id="rId24"/>
    <p:sldId id="646" r:id="rId25"/>
    <p:sldId id="634" r:id="rId26"/>
    <p:sldId id="638" r:id="rId27"/>
    <p:sldId id="633" r:id="rId28"/>
    <p:sldId id="635" r:id="rId29"/>
    <p:sldId id="599" r:id="rId30"/>
    <p:sldId id="637" r:id="rId31"/>
    <p:sldId id="417" r:id="rId32"/>
    <p:sldId id="641" r:id="rId33"/>
    <p:sldId id="60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4" autoAdjust="0"/>
    <p:restoredTop sz="83659" autoAdjust="0"/>
  </p:normalViewPr>
  <p:slideViewPr>
    <p:cSldViewPr>
      <p:cViewPr varScale="1">
        <p:scale>
          <a:sx n="70" d="100"/>
          <a:sy n="70" d="100"/>
        </p:scale>
        <p:origin x="1200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64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025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not be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6084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0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9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574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cs typeface="Courier New" panose="02070309020205020404" pitchFamily="49" charset="0"/>
              </a:rPr>
              <a:t>You do not write this interface, but use the one in the Java library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The return value may not be 1 or -1</a:t>
            </a:r>
          </a:p>
          <a:p>
            <a:r>
              <a:rPr lang="en-US" sz="1200" dirty="0">
                <a:cs typeface="Courier New" panose="02070309020205020404" pitchFamily="49" charset="0"/>
              </a:rPr>
              <a:t>Sort objects: small objects come before large ones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2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Lesson23_Examples: Class </a:t>
            </a:r>
            <a:r>
              <a:rPr lang="en-US" dirty="0" err="1"/>
              <a:t>ComparingDoubleValues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8873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16 decimal digits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72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Could be 1 or -1, but we don’t care!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most cases, same result as if statements, but need to know </a:t>
            </a:r>
          </a:p>
          <a:p>
            <a:r>
              <a:rPr lang="en-US" dirty="0"/>
              <a:t>The static method, which could provide </a:t>
            </a:r>
            <a:r>
              <a:rPr lang="en-US"/>
              <a:t>better performance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285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703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90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1241709db0y6ggvvvslvm42fp872zifn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heck.it/files/2111301720dxkdft3xqm3arfsddk11fxdtp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600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133600"/>
            <a:ext cx="7162800" cy="3429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Lesson23_student.zip</a:t>
            </a:r>
          </a:p>
          <a:p>
            <a:r>
              <a:rPr lang="en-US" sz="3200" dirty="0"/>
              <a:t>Join our class on iClicker after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034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 implements Comparable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compareTo(Object obj)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 account = (BankAccount)obj;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(this.balance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-1;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(this.balance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1;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 = 2.0;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root = Math.sqrt(num);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result = root * root;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(num == result)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System.out.println("Equal");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System.out.println("Not Equal");</a:t>
            </a:r>
          </a:p>
          <a:p>
            <a:pPr marL="0" indent="0">
              <a:buNone/>
            </a:pPr>
            <a:endParaRPr lang="en-US" sz="1000" dirty="0"/>
          </a:p>
          <a:p>
            <a:pPr marL="0" indent="0">
              <a:buNone/>
            </a:pPr>
            <a:r>
              <a:rPr lang="en-US" sz="2400" dirty="0"/>
              <a:t>What is the output?</a:t>
            </a:r>
          </a:p>
          <a:p>
            <a:pPr marL="457200" indent="-457200">
              <a:buAutoNum type="alphaUcPeriod"/>
            </a:pPr>
            <a:r>
              <a:rPr lang="en-US" sz="2400" dirty="0"/>
              <a:t>Equal</a:t>
            </a:r>
          </a:p>
          <a:p>
            <a:pPr marL="457200" indent="-457200">
              <a:buAutoNum type="alphaUcPeriod"/>
            </a:pPr>
            <a:r>
              <a:rPr lang="en-US" sz="2400" dirty="0"/>
              <a:t>Not Equal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777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32C-9031-43C4-B06A-2E93A35EE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 err="1"/>
              <a:t>ComparingDoubleValues</a:t>
            </a:r>
            <a:br>
              <a:rPr lang="en-US" dirty="0"/>
            </a:br>
            <a:r>
              <a:rPr lang="en-US" dirty="0"/>
              <a:t>in Lesson23_Exmaples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EE77-0BFB-4502-8059-0DFB17A98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1676400"/>
            <a:ext cx="68580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num = 2.0;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root = Math.sqrt(num);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result = root * root;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if (num == result)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System.out.println("Equal");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System.out.println("Not Equal");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System.out.println("num: " + num);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System.out.println("result: " + result);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 Equal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num: 2.0</a:t>
            </a:r>
          </a:p>
          <a:p>
            <a:pPr marL="0" indent="0">
              <a:buNone/>
            </a:pPr>
            <a:r>
              <a:rPr lang="pt-B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result: 2.0000000000000004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705F0E-3699-4BF8-9420-4296DA50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6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Comparing Double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80010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Not the Best Way: Lose one point</a:t>
            </a:r>
          </a:p>
          <a:p>
            <a:pPr marL="0" indent="0" algn="ctr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(this.balance 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(this.balance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96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Static Method Double.compare()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4191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The Best Way!</a:t>
            </a:r>
          </a:p>
          <a:p>
            <a:pPr marL="0" indent="0" algn="ctr">
              <a:buNone/>
            </a:pPr>
            <a:endParaRPr lang="en-US" sz="1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Double.compare(this.balance,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Return: negative if this.balance is smaller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positive if this.balance is larger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zero otherwise 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85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 implements Comparable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compareTo(Object obj)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BankAccount account = (BankAccount)obj;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Very good!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Double.compare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(this.balance,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93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Sorting Arrays and Array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00200"/>
            <a:ext cx="7772400" cy="4419600"/>
          </a:xfrm>
        </p:spPr>
        <p:txBody>
          <a:bodyPr/>
          <a:lstStyle/>
          <a:p>
            <a:r>
              <a:rPr lang="en-US" dirty="0"/>
              <a:t>ArrayList</a:t>
            </a:r>
          </a:p>
          <a:p>
            <a:pPr lvl="1"/>
            <a:r>
              <a:rPr lang="en-US" dirty="0"/>
              <a:t>Import package java.util.Collections</a:t>
            </a:r>
          </a:p>
          <a:p>
            <a:pPr lvl="1"/>
            <a:r>
              <a:rPr lang="en-US" dirty="0"/>
              <a:t>Call method Collections.sort()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Import package java.util.Arrays</a:t>
            </a:r>
          </a:p>
          <a:p>
            <a:pPr lvl="1"/>
            <a:r>
              <a:rPr lang="en-US" dirty="0"/>
              <a:t>Call method Arrays.sort()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893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267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ArrayList&lt;BankAccount&gt; list =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	new ArrayList&lt;BankAccount&gt;();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add BankAccount objects to list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Sort the entire list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Collections.sort(list);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03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7924800" cy="47244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BankAccount[] array = new BankAccount[100000];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0;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populate array and update count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Sort a partial array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Arrays.sort(array, 0, count);</a:t>
            </a: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// Sort a full array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Arrays.sort(array);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98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A4827-96E3-44E8-A7EB-890FE025D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3D3DB-ED71-4A06-B84D-9760B17E1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dirty="0"/>
              <a:t>Two accounts with the same balance</a:t>
            </a:r>
          </a:p>
          <a:p>
            <a:pPr lvl="1"/>
            <a:r>
              <a:rPr lang="en-US" dirty="0"/>
              <a:t>Keep their original order</a:t>
            </a:r>
          </a:p>
          <a:p>
            <a:pPr lvl="1"/>
            <a:endParaRPr lang="en-US" dirty="0"/>
          </a:p>
          <a:p>
            <a:r>
              <a:rPr lang="en-US" dirty="0"/>
              <a:t>Compare and sort objects by multiple fields</a:t>
            </a:r>
          </a:p>
          <a:p>
            <a:pPr lvl="1"/>
            <a:r>
              <a:rPr lang="en-US" dirty="0"/>
              <a:t>Balance: double </a:t>
            </a:r>
          </a:p>
          <a:p>
            <a:pPr lvl="1"/>
            <a:r>
              <a:rPr lang="en-US" dirty="0"/>
              <a:t>AccountNumber: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29FC2-2A1E-4C4F-A7D3-0F804902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2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10.3 The Comparable Interface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Implementing the Java Interface for Sorting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Comparing Positive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num1, num2;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positive values to num1 and num2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&lt;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(num1 &gt;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81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Comparing Positive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1219200"/>
            <a:ext cx="64008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Best Approach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num1 – num2;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Lose one point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&lt;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(num1 &gt;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1;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6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Is the output correct?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A. Yes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B. No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num1 = in.nextInt();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num2 = in.nextInt();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num1 – num2;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(result &gt;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System.out.println("num1 is larger");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(result &lt;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System.out.println("num1 is smaller");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System.out.println("Equal");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27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What if num1 &gt; 0 and num2 &lt; 0?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80772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May overflow!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num1 – num2;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use if statements in this case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(num1 &gt;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System.out.println("num1 is larger");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(num1 &lt; num2)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System.out.println("num1 is smaller");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System.out.println("they are equal");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0CAE3-ECAF-4736-9F3C-315488C7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Comparing Balance Then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79579-CBD5-431A-962F-CEC56914D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Double.compare(this.balance,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if (result == 0)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this.accountNumber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-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account.accountNumber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result;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199F-5DB3-4A71-B3BD-0E85A045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2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57400"/>
            <a:ext cx="8229600" cy="1371600"/>
          </a:xfrm>
        </p:spPr>
        <p:txBody>
          <a:bodyPr/>
          <a:lstStyle/>
          <a:p>
            <a:r>
              <a:rPr lang="en-US" dirty="0"/>
              <a:t>What if accountNumber is a string?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280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static int lastAssignedNumber = 1000;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(double amount)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lastAssignedNumber ++;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accountNumber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Integer.toString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(lastAssignedNumber);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balance = amount;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 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0884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09600"/>
            <a:ext cx="83058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implements Comparable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compareTo(Object obj)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)obj;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result = Double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.compare(this.balance,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(result ==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// How to compare strings?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2556A-6AB6-4A9F-B6A2-14B4C41B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371600"/>
          </a:xfrm>
        </p:spPr>
        <p:txBody>
          <a:bodyPr/>
          <a:lstStyle/>
          <a:p>
            <a:r>
              <a:rPr lang="en-US" dirty="0"/>
              <a:t>String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ED44C-AE51-4D6B-B84C-90F8529E2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26670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Class String Has Implemented the</a:t>
            </a:r>
          </a:p>
          <a:p>
            <a:pPr marL="0" indent="0" algn="ctr">
              <a:buNone/>
            </a:pPr>
            <a:r>
              <a:rPr lang="en-US" dirty="0"/>
              <a:t>Comparable Interface!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Almost the same as the dictionary order.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24433-9D66-4A10-A190-3F57B2A18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2286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305800" cy="1143000"/>
          </a:xfrm>
        </p:spPr>
        <p:txBody>
          <a:bodyPr/>
          <a:lstStyle/>
          <a:p>
            <a:r>
              <a:rPr lang="en-US" dirty="0"/>
              <a:t>Comparing String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143000"/>
            <a:ext cx="7086600" cy="50292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s1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s2 = "hello";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result = s1.compareTo(s2);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System.out.println(result);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0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s1 = "help";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s2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s1.compareTo(s2);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System.out.println(result);		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4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l m n o 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2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5C39-864D-42B0-AD20-400DD912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FF0DA-EA9E-4F1C-A09A-C3418393E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8001000" cy="4114800"/>
          </a:xfrm>
        </p:spPr>
        <p:txBody>
          <a:bodyPr/>
          <a:lstStyle/>
          <a:p>
            <a:r>
              <a:rPr lang="en-US" dirty="0"/>
              <a:t>Writing sort methods: Chapter 14 (46B)</a:t>
            </a:r>
          </a:p>
          <a:p>
            <a:r>
              <a:rPr lang="en-US" dirty="0"/>
              <a:t>Calling Java static methods to sort</a:t>
            </a:r>
          </a:p>
          <a:p>
            <a:pPr lvl="1"/>
            <a:r>
              <a:rPr lang="en-US" dirty="0"/>
              <a:t>Array lists: Collections.sort()</a:t>
            </a:r>
          </a:p>
          <a:p>
            <a:pPr lvl="1"/>
            <a:r>
              <a:rPr lang="en-US" dirty="0"/>
              <a:t>Arrays: Arrays.sort()</a:t>
            </a:r>
          </a:p>
          <a:p>
            <a:pPr lvl="1"/>
            <a:r>
              <a:rPr lang="en-US" dirty="0"/>
              <a:t>Non-Descending order: smaller one comes first</a:t>
            </a:r>
          </a:p>
          <a:p>
            <a:r>
              <a:rPr lang="en-US" dirty="0"/>
              <a:t>Need to implement interface Comparable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13035-E5AE-4096-83B4-75800326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06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Implementing method compareTo() for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compareTo(Object obj)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account =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BankAccountString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)obj;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int result = Double.compare(this.balance,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account.balance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if (result == 0)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result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this.accountNumber.compareTo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account.accountNumber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result;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445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381000"/>
            <a:ext cx="8572500" cy="914400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95400"/>
            <a:ext cx="7962900" cy="4724399"/>
          </a:xfrm>
        </p:spPr>
        <p:txBody>
          <a:bodyPr/>
          <a:lstStyle/>
          <a:p>
            <a:r>
              <a:rPr lang="en-US" sz="2800" dirty="0">
                <a:cs typeface="Courier New" panose="02070309020205020404" pitchFamily="49" charset="0"/>
              </a:rPr>
              <a:t>Implementing interface Comparable for sorting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Sorting array lists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Collections.sort(</a:t>
            </a:r>
            <a:r>
              <a:rPr lang="en-US" sz="2400" dirty="0" err="1">
                <a:cs typeface="Courier New" panose="02070309020205020404" pitchFamily="49" charset="0"/>
              </a:rPr>
              <a:t>studentList</a:t>
            </a:r>
            <a:r>
              <a:rPr lang="en-US" sz="2400" dirty="0">
                <a:cs typeface="Courier New" panose="02070309020205020404" pitchFamily="49" charset="0"/>
              </a:rPr>
              <a:t>);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Sorting arrays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Arrays.sort(studentArray, 0, </a:t>
            </a:r>
            <a:r>
              <a:rPr lang="en-US" sz="2400" dirty="0" err="1">
                <a:cs typeface="Courier New" panose="02070309020205020404" pitchFamily="49" charset="0"/>
              </a:rPr>
              <a:t>numOfStudents</a:t>
            </a:r>
            <a:r>
              <a:rPr lang="en-US" sz="2400" dirty="0">
                <a:cs typeface="Courier New" panose="02070309020205020404" pitchFamily="49" charset="0"/>
              </a:rPr>
              <a:t>);</a:t>
            </a:r>
          </a:p>
          <a:p>
            <a:pPr lvl="1"/>
            <a:r>
              <a:rPr lang="en-US" sz="2400" dirty="0">
                <a:cs typeface="Courier New" panose="02070309020205020404" pitchFamily="49" charset="0"/>
              </a:rPr>
              <a:t>Arrays.sort(studentArray);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Comparing double values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Comparing positive integers</a:t>
            </a:r>
          </a:p>
          <a:p>
            <a:r>
              <a:rPr lang="en-US" sz="2800" dirty="0">
                <a:cs typeface="Courier New" panose="02070309020205020404" pitchFamily="49" charset="0"/>
              </a:rPr>
              <a:t>Comparing strings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Par23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458200" cy="4572000"/>
          </a:xfrm>
        </p:spPr>
        <p:txBody>
          <a:bodyPr/>
          <a:lstStyle/>
          <a:p>
            <a:r>
              <a:rPr lang="en-US" sz="2800" dirty="0"/>
              <a:t>Par23_A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hlinkClick r:id="rId3"/>
              </a:rPr>
              <a:t>http://www.codecheck.it/files/2011241709db0y6ggvvvslvm42fp872zifn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/>
              <a:t>Par23_B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https://www.codecheck.it/files/2111301720dxkdft3xqm3arfsddk11fxdtp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94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sz="3600" dirty="0"/>
              <a:t>Breakout room when possible</a:t>
            </a:r>
          </a:p>
          <a:p>
            <a:endParaRPr lang="en-US" sz="3600" dirty="0"/>
          </a:p>
          <a:p>
            <a:r>
              <a:rPr lang="en-US" sz="3600" dirty="0"/>
              <a:t>Main room: Par22 and others</a:t>
            </a:r>
          </a:p>
          <a:p>
            <a:endParaRPr lang="en-US" sz="3600" dirty="0"/>
          </a:p>
          <a:p>
            <a:r>
              <a:rPr lang="en-US" sz="36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29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71600"/>
            <a:ext cx="75438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interface Comparable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/**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Compares this object to another object.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@return an integer (may not be 1 or -1)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    negative if this object is smaller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    positive if this object is larger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*     zero otherwise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compareTo(Object obj);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ABC814-BCB5-4B40-A169-96862738339E}"/>
              </a:ext>
            </a:extLst>
          </p:cNvPr>
          <p:cNvSpPr txBox="1"/>
          <p:nvPr/>
        </p:nvSpPr>
        <p:spPr>
          <a:xfrm>
            <a:off x="1371600" y="381000"/>
            <a:ext cx="62279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Java Interface Comparable</a:t>
            </a:r>
          </a:p>
        </p:txBody>
      </p:sp>
    </p:spTree>
    <p:extLst>
      <p:ext uri="{BB962C8B-B14F-4D97-AF65-F5344CB8AC3E}">
        <p14:creationId xmlns:p14="http://schemas.microsoft.com/office/powerpoint/2010/main" val="1332834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305800" cy="1143000"/>
          </a:xfrm>
        </p:spPr>
        <p:txBody>
          <a:bodyPr/>
          <a:lstStyle/>
          <a:p>
            <a:r>
              <a:rPr lang="en-US" dirty="0"/>
              <a:t>Class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3577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Compares this object to another object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compareTo(Object obj);</a:t>
            </a:r>
          </a:p>
          <a:p>
            <a:pPr marL="0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Chapter 9: Inheritance (superclass and subclass)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Object is the Cosmic Superclass in Java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Any class is a subclass of the Object class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Instances of any classes are instances of class Object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Method toString()</a:t>
            </a: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Method equals()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When creating Comparable, the intention was to allow any class to implement the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38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A5BC7-4D87-4D4A-A17B-D4C3DCF12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2130425"/>
            <a:ext cx="8001000" cy="1470025"/>
          </a:xfrm>
        </p:spPr>
        <p:txBody>
          <a:bodyPr/>
          <a:lstStyle/>
          <a:p>
            <a:r>
              <a:rPr lang="en-US" dirty="0"/>
              <a:t>Sorting BankAccounts on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A4DF8-5556-435F-8636-F9918734B1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7656B-CFFF-4B71-8827-721BF6D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74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04800"/>
            <a:ext cx="83058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BankAccount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 Comparable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int accountNumber;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double balance;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compareTo(Object obj)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(this.balance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-1;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 if (this.balance &gt;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1;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0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19200"/>
            <a:ext cx="6781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compareTo(Object obj)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(this.balance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(this.balance 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Will the method compile?</a:t>
            </a:r>
          </a:p>
          <a:p>
            <a:pPr marL="457200" indent="-457200">
              <a:buAutoNum type="alphaUcPeriod"/>
            </a:pPr>
            <a:r>
              <a:rPr lang="en-US" sz="1800" dirty="0"/>
              <a:t>Yes</a:t>
            </a:r>
          </a:p>
          <a:p>
            <a:pPr marL="457200" indent="-457200">
              <a:buAutoNum type="alphaUcPeriod"/>
            </a:pPr>
            <a:r>
              <a:rPr lang="en-US" sz="1800" dirty="0"/>
              <a:t>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5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3F375-FDDF-47EE-9EBC-BA9C1225C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dirty="0"/>
              <a:t>It Will Not Compile!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876FA-FD20-46B6-BB50-9532CFB6E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219200"/>
            <a:ext cx="67818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compareTo(Object obj)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(this.balance &lt; </a:t>
            </a:r>
            <a:r>
              <a:rPr lang="en-US" sz="18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-1;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 if (this.balance &gt; </a:t>
            </a:r>
            <a:r>
              <a:rPr lang="en-US" sz="18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obj.balance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1;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b="1" u="sng" dirty="0"/>
              <a:t>Class Object does not have balance.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C48F-6F3B-4F14-A877-21EC87A7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753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56631</TotalTime>
  <Words>1715</Words>
  <Application>Microsoft Office PowerPoint</Application>
  <PresentationFormat>On-screen Show (4:3)</PresentationFormat>
  <Paragraphs>385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6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Sorting</vt:lpstr>
      <vt:lpstr>PowerPoint Presentation</vt:lpstr>
      <vt:lpstr>Class Object</vt:lpstr>
      <vt:lpstr>Sorting BankAccounts on Balance</vt:lpstr>
      <vt:lpstr>PowerPoint Presentation</vt:lpstr>
      <vt:lpstr>iClicker Question #1</vt:lpstr>
      <vt:lpstr>It Will Not Compile!</vt:lpstr>
      <vt:lpstr>PowerPoint Presentation</vt:lpstr>
      <vt:lpstr>iClicker Question #2</vt:lpstr>
      <vt:lpstr>ComparingDoubleValues in Lesson23_Exmaples</vt:lpstr>
      <vt:lpstr>Comparing Double Values</vt:lpstr>
      <vt:lpstr>Static Method Double.compare()</vt:lpstr>
      <vt:lpstr>PowerPoint Presentation</vt:lpstr>
      <vt:lpstr>Sorting Arrays and Array Lists</vt:lpstr>
      <vt:lpstr>PowerPoint Presentation</vt:lpstr>
      <vt:lpstr>PowerPoint Presentation</vt:lpstr>
      <vt:lpstr>Same Balance?</vt:lpstr>
      <vt:lpstr>Comparing Positive Integers</vt:lpstr>
      <vt:lpstr>Comparing Positive Integers</vt:lpstr>
      <vt:lpstr>iClicker Question #3</vt:lpstr>
      <vt:lpstr>What if num1 &gt; 0 and num2 &lt; 0?</vt:lpstr>
      <vt:lpstr>Comparing Balance Then ID</vt:lpstr>
      <vt:lpstr>What if accountNumber is a string?</vt:lpstr>
      <vt:lpstr>PowerPoint Presentation</vt:lpstr>
      <vt:lpstr>PowerPoint Presentation</vt:lpstr>
      <vt:lpstr>String Class</vt:lpstr>
      <vt:lpstr>Comparing String Values</vt:lpstr>
      <vt:lpstr>PowerPoint Presentation</vt:lpstr>
      <vt:lpstr>Summary</vt:lpstr>
      <vt:lpstr>Participation Exercise Par23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518</cp:revision>
  <dcterms:created xsi:type="dcterms:W3CDTF">2005-01-15T22:45:09Z</dcterms:created>
  <dcterms:modified xsi:type="dcterms:W3CDTF">2022-11-28T23:34:38Z</dcterms:modified>
</cp:coreProperties>
</file>