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aleway ExtraBold"/>
      <p:bold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aleway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9d31868c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9d31868c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d31868c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d31868c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d31868c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9d31868c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d31868c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9d31868c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9d31868c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9d31868c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d31868c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d31868c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9d31868c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9d31868c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d31868cb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d31868cb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9d31868cb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9d31868cb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d31868c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9d31868c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d31868c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d31868c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ce7fa60e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ce7fa60e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d31868c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d31868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d31868c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d31868c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d31868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d31868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d31868c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d31868c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d31868c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d31868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d31868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d31868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aleway ExtraBold"/>
                <a:ea typeface="Raleway ExtraBold"/>
                <a:cs typeface="Raleway ExtraBold"/>
                <a:sym typeface="Raleway ExtraBold"/>
              </a:rPr>
              <a:t>Nepaleo: Market Entry Framework</a:t>
            </a:r>
            <a:endParaRPr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01">
                <a:latin typeface="Nunito"/>
                <a:ea typeface="Nunito"/>
                <a:cs typeface="Nunito"/>
                <a:sym typeface="Nunito"/>
              </a:rPr>
              <a:t>Nepal Economics Olympiad | 2022</a:t>
            </a:r>
            <a:endParaRPr b="1" sz="16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01">
                <a:latin typeface="Nunito"/>
                <a:ea typeface="Nunito"/>
                <a:cs typeface="Nunito"/>
                <a:sym typeface="Nunito"/>
              </a:rPr>
              <a:t>Business Case Analysis</a:t>
            </a:r>
            <a:endParaRPr b="1" sz="16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60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01">
                <a:latin typeface="Nunito"/>
                <a:ea typeface="Nunito"/>
                <a:cs typeface="Nunito"/>
                <a:sym typeface="Nunito"/>
              </a:rPr>
              <a:t>Team </a:t>
            </a:r>
            <a:r>
              <a:rPr b="1" lang="en" sz="1601">
                <a:solidFill>
                  <a:srgbClr val="1A9988"/>
                </a:solidFill>
                <a:latin typeface="Nunito"/>
                <a:ea typeface="Nunito"/>
                <a:cs typeface="Nunito"/>
                <a:sym typeface="Nunito"/>
              </a:rPr>
              <a:t>Irving</a:t>
            </a:r>
            <a:r>
              <a:rPr b="1" lang="en" sz="1601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601">
                <a:solidFill>
                  <a:srgbClr val="EB5600"/>
                </a:solidFill>
                <a:latin typeface="Nunito"/>
                <a:ea typeface="Nunito"/>
                <a:cs typeface="Nunito"/>
                <a:sym typeface="Nunito"/>
              </a:rPr>
              <a:t>Fisher</a:t>
            </a:r>
            <a:endParaRPr b="1" sz="1601">
              <a:solidFill>
                <a:srgbClr val="EB56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63" y="7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9988"/>
                </a:solidFill>
              </a:rPr>
              <a:t>Payback Period</a:t>
            </a:r>
            <a:endParaRPr>
              <a:solidFill>
                <a:srgbClr val="1A9988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12" y="1706886"/>
            <a:ext cx="8033375" cy="282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72A1E"/>
                </a:solidFill>
              </a:rPr>
              <a:t>International </a:t>
            </a:r>
            <a:r>
              <a:rPr lang="en" sz="2400">
                <a:solidFill>
                  <a:srgbClr val="A72A1E"/>
                </a:solidFill>
              </a:rPr>
              <a:t>Barriers to Entry</a:t>
            </a:r>
            <a:endParaRPr sz="2400">
              <a:solidFill>
                <a:srgbClr val="A72A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72A1E"/>
              </a:solidFill>
            </a:endParaRPr>
          </a:p>
        </p:txBody>
      </p:sp>
      <p:cxnSp>
        <p:nvCxnSpPr>
          <p:cNvPr id="171" name="Google Shape;171;p23"/>
          <p:cNvCxnSpPr/>
          <p:nvPr/>
        </p:nvCxnSpPr>
        <p:spPr>
          <a:xfrm flipH="1">
            <a:off x="1691825" y="1875125"/>
            <a:ext cx="2798700" cy="79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>
            <a:endCxn id="173" idx="0"/>
          </p:cNvCxnSpPr>
          <p:nvPr/>
        </p:nvCxnSpPr>
        <p:spPr>
          <a:xfrm>
            <a:off x="4484325" y="1873050"/>
            <a:ext cx="3258900" cy="8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 txBox="1"/>
          <p:nvPr/>
        </p:nvSpPr>
        <p:spPr>
          <a:xfrm>
            <a:off x="299000" y="2689600"/>
            <a:ext cx="2793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i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Technical</a:t>
            </a:r>
            <a:endParaRPr b="1" i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Start-up cost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Economies of scale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162075" y="2676450"/>
            <a:ext cx="3162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Legal</a:t>
            </a:r>
            <a:endParaRPr b="1" i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Standard/Regulations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Licenses/Permits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 flipH="1">
            <a:off x="3599225" y="1892825"/>
            <a:ext cx="89130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4484325" y="1875125"/>
            <a:ext cx="795300" cy="75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 txBox="1"/>
          <p:nvPr/>
        </p:nvSpPr>
        <p:spPr>
          <a:xfrm>
            <a:off x="3020250" y="2689600"/>
            <a:ext cx="13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Brand Loyalty</a:t>
            </a:r>
            <a:endParaRPr b="1" i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572000" y="2695650"/>
            <a:ext cx="161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         Strategy</a:t>
            </a:r>
            <a:endParaRPr b="1" i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Lato"/>
              <a:buChar char="-"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Limit pricing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8697400" y="4712400"/>
            <a:ext cx="4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International </a:t>
            </a:r>
            <a:r>
              <a:rPr lang="en">
                <a:solidFill>
                  <a:srgbClr val="A72A1E"/>
                </a:solidFill>
              </a:rPr>
              <a:t>Feasibility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18350" y="2231275"/>
            <a:ext cx="886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</a:t>
            </a:r>
            <a:r>
              <a:rPr lang="en" sz="1500"/>
              <a:t>ver- increasing demand for healthier lifestyle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Prospect of International Grant (subsidy)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Promoting </a:t>
            </a:r>
            <a:r>
              <a:rPr lang="en" sz="1500"/>
              <a:t>product</a:t>
            </a:r>
            <a:r>
              <a:rPr lang="en" sz="1500"/>
              <a:t> as “The Natural Taste of Himalay</a:t>
            </a:r>
            <a:r>
              <a:rPr lang="en" sz="1500"/>
              <a:t>as”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6" name="Google Shape;186;p24"/>
          <p:cNvSpPr txBox="1"/>
          <p:nvPr/>
        </p:nvSpPr>
        <p:spPr>
          <a:xfrm>
            <a:off x="8640625" y="4712400"/>
            <a:ext cx="50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175" y="986300"/>
            <a:ext cx="5853675" cy="36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2261400" y="4667100"/>
            <a:ext cx="46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Source: The Business Research Company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697400" y="4712400"/>
            <a:ext cx="4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Projected International </a:t>
            </a:r>
            <a:r>
              <a:rPr lang="en">
                <a:solidFill>
                  <a:srgbClr val="A72A1E"/>
                </a:solidFill>
              </a:rPr>
              <a:t>Target Market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29450" y="2078875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Europe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Japan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China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HongKong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Singapore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South Korea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Italy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United States of America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Gulf countries</a:t>
            </a:r>
            <a:endParaRPr sz="1500"/>
          </a:p>
        </p:txBody>
      </p:sp>
      <p:sp>
        <p:nvSpPr>
          <p:cNvPr id="200" name="Google Shape;200;p26"/>
          <p:cNvSpPr txBox="1"/>
          <p:nvPr/>
        </p:nvSpPr>
        <p:spPr>
          <a:xfrm>
            <a:off x="4697325" y="2171550"/>
            <a:ext cx="3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8651975" y="4712400"/>
            <a:ext cx="4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rPr>
              <a:t>International competitors</a:t>
            </a:r>
            <a:endParaRPr sz="2500">
              <a:solidFill>
                <a:srgbClr val="A72A1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5600"/>
              </a:solidFill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29450" y="2078875"/>
            <a:ext cx="76887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</a:rPr>
              <a:t>Indirect Competition                                                                            Direct Competition</a:t>
            </a:r>
            <a:endParaRPr b="1" i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Bisleri International                                                                             - Himalayan Water (India)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Agro Tech Food                                                                                       - Rasuwa Water (Nepal)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Parle Agro Products Ltd.                                                                   - Himalayas on Top (Nepal)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Coca Cola Beverages Ltd.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Pepsico International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8" name="Google Shape;208;p27"/>
          <p:cNvSpPr txBox="1"/>
          <p:nvPr/>
        </p:nvSpPr>
        <p:spPr>
          <a:xfrm>
            <a:off x="8697400" y="4712400"/>
            <a:ext cx="4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International </a:t>
            </a:r>
            <a:r>
              <a:rPr lang="en">
                <a:solidFill>
                  <a:srgbClr val="A72A1E"/>
                </a:solidFill>
              </a:rPr>
              <a:t>Pricing &amp; Expansion Strategy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727650" y="2305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Premium segment target group  with a preference for supreme quality of water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Price per unit; 2.5$-3$ per litre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Gaining market </a:t>
            </a:r>
            <a:r>
              <a:rPr lang="en" sz="1500"/>
              <a:t>share</a:t>
            </a:r>
            <a:r>
              <a:rPr lang="en" sz="1500"/>
              <a:t> in domestic market &amp; reinvesting in  international market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Exploiting the gift of nature to lead as a mineral water producing firm by offering superior taste</a:t>
            </a:r>
            <a:endParaRPr sz="1500"/>
          </a:p>
        </p:txBody>
      </p:sp>
      <p:sp>
        <p:nvSpPr>
          <p:cNvPr id="215" name="Google Shape;215;p28"/>
          <p:cNvSpPr txBox="1"/>
          <p:nvPr/>
        </p:nvSpPr>
        <p:spPr>
          <a:xfrm>
            <a:off x="8674700" y="4712400"/>
            <a:ext cx="4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727650" y="124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9988"/>
                </a:solidFill>
              </a:rPr>
              <a:t>Timeline</a:t>
            </a:r>
            <a:endParaRPr>
              <a:solidFill>
                <a:srgbClr val="1A9988"/>
              </a:solidFill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927275" y="219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845875" y="2134871"/>
            <a:ext cx="196200" cy="1306800"/>
            <a:chOff x="648675" y="1657471"/>
            <a:chExt cx="196200" cy="1306800"/>
          </a:xfrm>
        </p:grpSpPr>
        <p:sp>
          <p:nvSpPr>
            <p:cNvPr id="223" name="Google Shape;223;p2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9"/>
            <p:cNvCxnSpPr>
              <a:stCxn id="223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25" name="Google Shape;225;p29"/>
          <p:cNvSpPr txBox="1"/>
          <p:nvPr/>
        </p:nvSpPr>
        <p:spPr>
          <a:xfrm>
            <a:off x="787375" y="3371725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>
            <a:off x="2845825" y="1918346"/>
            <a:ext cx="196200" cy="1306800"/>
            <a:chOff x="648675" y="1657471"/>
            <a:chExt cx="196200" cy="1306800"/>
          </a:xfrm>
        </p:grpSpPr>
        <p:sp>
          <p:nvSpPr>
            <p:cNvPr id="227" name="Google Shape;227;p2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9"/>
            <p:cNvCxnSpPr>
              <a:stCxn id="227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>
            <a:off x="4952550" y="1686246"/>
            <a:ext cx="196200" cy="1306800"/>
            <a:chOff x="648675" y="1657471"/>
            <a:chExt cx="196200" cy="1306800"/>
          </a:xfrm>
        </p:grpSpPr>
        <p:sp>
          <p:nvSpPr>
            <p:cNvPr id="230" name="Google Shape;230;p2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" name="Google Shape;231;p29"/>
            <p:cNvCxnSpPr>
              <a:stCxn id="230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6372025" y="1795696"/>
            <a:ext cx="196200" cy="1306800"/>
            <a:chOff x="648675" y="1657471"/>
            <a:chExt cx="196200" cy="1306800"/>
          </a:xfrm>
        </p:grpSpPr>
        <p:sp>
          <p:nvSpPr>
            <p:cNvPr id="233" name="Google Shape;233;p2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29"/>
            <p:cNvCxnSpPr>
              <a:stCxn id="233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35" name="Google Shape;235;p29"/>
          <p:cNvSpPr txBox="1"/>
          <p:nvPr/>
        </p:nvSpPr>
        <p:spPr>
          <a:xfrm>
            <a:off x="634975" y="3463438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2022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657850" y="3283750"/>
            <a:ext cx="9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773313" y="2970525"/>
            <a:ext cx="9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2024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6191700" y="3122925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2025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7739575" y="32251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2026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0" name="Google Shape;240;p29"/>
          <p:cNvGrpSpPr/>
          <p:nvPr/>
        </p:nvGrpSpPr>
        <p:grpSpPr>
          <a:xfrm>
            <a:off x="7931100" y="1918358"/>
            <a:ext cx="196200" cy="1306800"/>
            <a:chOff x="648675" y="1657471"/>
            <a:chExt cx="196200" cy="1306800"/>
          </a:xfrm>
        </p:grpSpPr>
        <p:sp>
          <p:nvSpPr>
            <p:cNvPr id="241" name="Google Shape;241;p2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29"/>
            <p:cNvCxnSpPr>
              <a:stCxn id="24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43" name="Google Shape;243;p29"/>
          <p:cNvSpPr txBox="1"/>
          <p:nvPr/>
        </p:nvSpPr>
        <p:spPr>
          <a:xfrm>
            <a:off x="294450" y="3885425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Initial plant setup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2171625" y="3714550"/>
            <a:ext cx="172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 production;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1% or 2% domestic market share gain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8708750" y="4712400"/>
            <a:ext cx="4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198788" y="3321375"/>
            <a:ext cx="18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2%-3%  market share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6640625" y="3930100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5799475" y="3543550"/>
            <a:ext cx="172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Supernormal profits in domestic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7525975" y="3549975"/>
            <a:ext cx="12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International expansion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Conclusion</a:t>
            </a:r>
            <a:endParaRPr sz="2540"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580725" y="2114125"/>
            <a:ext cx="76887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4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-"/>
            </a:pPr>
            <a:r>
              <a:rPr lang="en" sz="1587"/>
              <a:t>Nepaleo has to start off with major need of cash for which it can choose source of funding it seems fit</a:t>
            </a:r>
            <a:endParaRPr sz="1587"/>
          </a:p>
          <a:p>
            <a:pPr indent="-3294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88"/>
              <a:buChar char="-"/>
            </a:pPr>
            <a:r>
              <a:rPr lang="en" sz="1587"/>
              <a:t>It would take around 3 years for the firm to reach break-even point</a:t>
            </a:r>
            <a:endParaRPr sz="1587"/>
          </a:p>
          <a:p>
            <a:pPr indent="-3294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88"/>
              <a:buChar char="-"/>
            </a:pPr>
            <a:r>
              <a:rPr lang="en" sz="1587"/>
              <a:t>After setting a </a:t>
            </a:r>
            <a:r>
              <a:rPr lang="en" sz="1587"/>
              <a:t>stronghold</a:t>
            </a:r>
            <a:r>
              <a:rPr lang="en" sz="1587"/>
              <a:t> in its domestic operations, it can further export to  international market with the help of government subsidies and other available resources</a:t>
            </a:r>
            <a:endParaRPr sz="1587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87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 sz="1587"/>
          </a:p>
        </p:txBody>
      </p:sp>
      <p:sp>
        <p:nvSpPr>
          <p:cNvPr id="256" name="Google Shape;256;p30"/>
          <p:cNvSpPr txBox="1"/>
          <p:nvPr/>
        </p:nvSpPr>
        <p:spPr>
          <a:xfrm>
            <a:off x="8731450" y="4712400"/>
            <a:ext cx="4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</a:rPr>
              <a:t>17</a:t>
            </a:r>
            <a:endParaRPr b="1" sz="1600">
              <a:solidFill>
                <a:srgbClr val="505050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864425" y="4326000"/>
            <a:ext cx="3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Lato"/>
              <a:buChar char="-"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Irving  Consultant Firm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729450" y="2002675"/>
            <a:ext cx="76887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481"/>
              <a:t>https://ekantipur.com/news/2022/03/07/16466140775904448.html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481"/>
              <a:t>https://customs.gov.np/page/fts-fy-207879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481"/>
              <a:t>https://www.rasuwawater.com/aboutus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1"/>
              <a:t>https://www.mbaskool.com/brandguide/food-and-beverages/6215-himalayan-mineral-water.html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1"/>
              <a:t>https://kathmandupost.com/money/2020/08/10/government-sets-maximum-retail-price-of-bottled-water-prices-reduced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1"/>
              <a:t>https://www.jointread.com/top-bottled-water-companies-in-nepal/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1"/>
              <a:t>https://www.nepalitimes.com/here-now/nepals-water-in-qatar/</a:t>
            </a:r>
            <a:endParaRPr sz="148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481"/>
              <a:t>https://bestbusinessideas.in/mineral-water-bottling-plant/</a:t>
            </a:r>
            <a:endParaRPr sz="148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Executive 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126090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505050"/>
                </a:solidFill>
              </a:rPr>
              <a:t>What                                                              How                                                                          When</a:t>
            </a:r>
            <a:endParaRPr b="1" i="1" sz="1500">
              <a:solidFill>
                <a:srgbClr val="505050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59650" y="3393000"/>
            <a:ext cx="325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Mineral water    Himalayan water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  (Domestic)          (International)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555450" y="2531500"/>
            <a:ext cx="6927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flipH="1">
            <a:off x="1044550" y="2540650"/>
            <a:ext cx="5109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4235075" y="2418475"/>
            <a:ext cx="573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3156975" y="332970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Lato"/>
              <a:buChar char="-"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Plant in Dhankuta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Lato"/>
              <a:buChar char="-"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Use of PET material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7459775" y="2418475"/>
            <a:ext cx="681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5881525" y="3198550"/>
            <a:ext cx="288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Lato"/>
              <a:buChar char="-"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Initial production (2023)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Lato"/>
              <a:buChar char="-"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International expansion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(after 2026)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7650" y="1293950"/>
            <a:ext cx="76887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Domestic </a:t>
            </a:r>
            <a:r>
              <a:rPr b="1" lang="en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Barriers to Entry</a:t>
            </a:r>
            <a:endParaRPr b="1"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2884025" y="1875125"/>
            <a:ext cx="1606500" cy="66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484225" y="1873175"/>
            <a:ext cx="1715100" cy="6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1442000" y="2676450"/>
            <a:ext cx="2793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i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Technical</a:t>
            </a:r>
            <a:endParaRPr b="1" i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Start-up cost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Economies of scale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714275" y="2676450"/>
            <a:ext cx="3162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Legal</a:t>
            </a:r>
            <a:endParaRPr b="1" i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Standard/Regulations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Licenses/Permits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31875" y="1350475"/>
            <a:ext cx="300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chemeClr val="dk1"/>
                </a:solidFill>
              </a:rPr>
              <a:t>Water Source</a:t>
            </a:r>
            <a:endParaRPr sz="254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93" y="0"/>
            <a:ext cx="42341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76875" y="2641250"/>
            <a:ext cx="436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Extraction of water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Manufacturing the plant</a:t>
            </a:r>
            <a:endParaRPr sz="1500"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Domestic </a:t>
            </a:r>
            <a:r>
              <a:rPr lang="en">
                <a:solidFill>
                  <a:schemeClr val="dk1"/>
                </a:solidFill>
              </a:rPr>
              <a:t>Market Size Analysis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54 Million USD market price in 2015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 CAGR 8.1%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Expected that the market share  will be 12 arab market share in 2023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00"/>
          </a:p>
        </p:txBody>
      </p:sp>
      <p:sp>
        <p:nvSpPr>
          <p:cNvPr id="125" name="Google Shape;125;p17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7638" y="55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Domestic Market of </a:t>
            </a:r>
            <a:r>
              <a:rPr lang="en">
                <a:solidFill>
                  <a:schemeClr val="dk1"/>
                </a:solidFill>
              </a:rPr>
              <a:t>Mineral Bottled Water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505050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25" y="1454725"/>
            <a:ext cx="6212526" cy="34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Strategic Plan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90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Creating a Nepali Brand in face of International Brands</a:t>
            </a:r>
            <a:endParaRPr sz="1550"/>
          </a:p>
          <a:p>
            <a:pPr indent="-327025" lvl="0" marL="457200" rtl="0" algn="l">
              <a:lnSpc>
                <a:spcPct val="290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R&amp;D Expenditure</a:t>
            </a:r>
            <a:endParaRPr sz="1550"/>
          </a:p>
          <a:p>
            <a:pPr indent="-327025" lvl="0" marL="457200" rtl="0" algn="l">
              <a:lnSpc>
                <a:spcPct val="290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Exploiting economies of scale</a:t>
            </a:r>
            <a:endParaRPr sz="1550"/>
          </a:p>
          <a:p>
            <a:pPr indent="-327025" lvl="0" marL="457200" rtl="0" algn="l">
              <a:lnSpc>
                <a:spcPct val="290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Cost-effective packaging and bottling</a:t>
            </a:r>
            <a:endParaRPr sz="1550"/>
          </a:p>
          <a:p>
            <a:pPr indent="0" lvl="0" marL="457200" rtl="0" algn="l">
              <a:lnSpc>
                <a:spcPct val="2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50"/>
          </a:p>
        </p:txBody>
      </p:sp>
      <p:sp>
        <p:nvSpPr>
          <p:cNvPr id="139" name="Google Shape;139;p19"/>
          <p:cNvSpPr txBox="1"/>
          <p:nvPr/>
        </p:nvSpPr>
        <p:spPr>
          <a:xfrm>
            <a:off x="8803500" y="4712400"/>
            <a:ext cx="3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Manufacture, Distribution &amp; Pricing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Semi-Automatic Plant(2000l/hr capacity)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Two product lines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B2B supply chain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Unit price to </a:t>
            </a:r>
            <a:r>
              <a:rPr lang="en" sz="1500"/>
              <a:t>wholesalers;</a:t>
            </a:r>
            <a:r>
              <a:rPr lang="en" sz="1500"/>
              <a:t> Rs. 10 -12 </a:t>
            </a:r>
            <a:endParaRPr sz="1500"/>
          </a:p>
        </p:txBody>
      </p:sp>
      <p:sp>
        <p:nvSpPr>
          <p:cNvPr id="147" name="Google Shape;147;p20"/>
          <p:cNvSpPr txBox="1"/>
          <p:nvPr/>
        </p:nvSpPr>
        <p:spPr>
          <a:xfrm>
            <a:off x="6420225" y="4335125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Cheapest Material Rs. 5/litre</a:t>
            </a:r>
            <a:endParaRPr>
              <a:solidFill>
                <a:srgbClr val="5050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745550" y="3829425"/>
            <a:ext cx="248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PET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i="1" lang="en" sz="1200">
                <a:solidFill>
                  <a:srgbClr val="005598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polyethylene terephthalate)</a:t>
            </a:r>
            <a:endParaRPr b="1" i="1" sz="1200">
              <a:solidFill>
                <a:srgbClr val="005598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800" y="1926475"/>
            <a:ext cx="1947000" cy="19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8803500" y="4712400"/>
            <a:ext cx="3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Cost Projection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1" title="Cost vs Cost Typ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88" y="1337825"/>
            <a:ext cx="6461826" cy="38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8803500" y="471240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5050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