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3" r:id="rId4"/>
    <p:sldId id="276" r:id="rId5"/>
    <p:sldId id="261" r:id="rId6"/>
    <p:sldId id="265" r:id="rId7"/>
    <p:sldId id="278" r:id="rId8"/>
    <p:sldId id="269" r:id="rId9"/>
    <p:sldId id="266" r:id="rId10"/>
    <p:sldId id="270" r:id="rId11"/>
    <p:sldId id="271" r:id="rId12"/>
    <p:sldId id="272" r:id="rId13"/>
    <p:sldId id="267" r:id="rId14"/>
    <p:sldId id="273" r:id="rId15"/>
    <p:sldId id="277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E23C83-D411-4768-A43A-8342C4B1C780}">
          <p14:sldIdLst>
            <p14:sldId id="256"/>
            <p14:sldId id="262"/>
          </p14:sldIdLst>
        </p14:section>
        <p14:section name="Short Answer Questions" id="{D2EC9B31-2FD5-493D-BCF6-702853EDED41}">
          <p14:sldIdLst>
            <p14:sldId id="263"/>
            <p14:sldId id="276"/>
          </p14:sldIdLst>
        </p14:section>
        <p14:section name="Problem-Solving Question" id="{FA2A8A22-9DF7-4785-A67B-07A5165DDDF8}">
          <p14:sldIdLst>
            <p14:sldId id="261"/>
            <p14:sldId id="265"/>
            <p14:sldId id="278"/>
            <p14:sldId id="269"/>
            <p14:sldId id="266"/>
            <p14:sldId id="270"/>
            <p14:sldId id="271"/>
            <p14:sldId id="272"/>
            <p14:sldId id="267"/>
            <p14:sldId id="273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4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1B38F-CAC6-42D2-BDDF-AFE427F7E6CA}" v="196" dt="2022-11-13T13:28:33.559"/>
    <p1510:client id="{0CD0F463-8E41-7D3B-ED96-85F88B9E0690}" v="1386" dt="2022-11-13T14:25:55.962"/>
    <p1510:client id="{24FBFD1B-76EE-F69A-4BED-BC47BE3BCED5}" v="20" dt="2022-11-13T11:16:15.688"/>
    <p1510:client id="{3BF5A06F-9A0E-3CF7-0760-026A323C59E8}" v="1186" dt="2022-11-13T16:03:43.631"/>
    <p1510:client id="{64B2B36F-12DE-9470-397C-1A20A7DFD54D}" v="58" dt="2022-11-13T16:04:14.869"/>
    <p1510:client id="{A70DC5CC-EC4D-69C2-2980-CE44D3461E4C}" v="87" dt="2022-11-13T18:29:37.826"/>
    <p1510:client id="{C06FACFF-BCB1-C3E0-E1B1-7B1EF260AAA7}" v="3881" dt="2022-11-13T16:21:15.086"/>
    <p1510:client id="{CE93D91A-B057-8231-AFFC-4ECBF07A0453}" v="683" dt="2022-11-13T10:24:50.471"/>
    <p1510:client id="{DB7D88C7-E1D9-4D1D-CAF2-70F1DEAB928D}" v="20" dt="2022-11-13T14:11:07.474"/>
    <p1510:client id="{E6A2E856-46C0-C0CB-1648-318FCBFDD366}" v="11" dt="2022-11-13T07:16:13.039"/>
    <p1510:client id="{E71FE0C7-177C-3B6E-2694-36B24EB65A5C}" v="6657" dt="2022-11-13T15:10:25.577"/>
    <p1510:client id="{E7C03FA2-BF3B-62C8-8875-7950B84E36E2}" v="107" dt="2022-11-13T17:24:47.692"/>
    <p1510:client id="{FED26E58-DEE1-E4D0-A739-B1B8C520861B}" v="32" dt="2022-11-13T15:58:11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7:23:51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10124 6605 16383 0 0,'0'-8'0'0'0,"8"-3"0"0"0,10-14 0 0 0,10-12 0 0 0,16-14 0 0 0,9-23 0 0 0,10-6 0 0 0,2-6 0 0 0,7 13 0 0 0,-10 10 0 0 0,-7 16 0 0 0,-14 9 0 0 0,-5 10 0 0 0,-9 2 0 0 0,-1 6 0 0 0,3 6 0 0 0,4-3 0 0 0,4 2 0 0 0,-12 4 0 0 0,-17 11 0 0 0,-27 13 0 0 0,-17 21 0 0 0,-19 20 0 0 0,-7 24 0 0 0,-9 14 0 0 0,-1 0 0 0 0,5 0 0 0 0,6-9 0 0 0,13-25 0 0 0,14-31 0 0 0,14-35 0 0 0,25-33 0 0 0,28-16 0 0 0,24-7 0 0 0,10 0 0 0 0,9 3 0 0 0,0 3 0 0 0,-6 13 0 0 0,2 5 0 0 0,-5 10 0 0 0,-5 3 0 0 0,-5 4 0 0 0,-29 8 0 0 0,-26 5 0 0 0,-29 6 0 0 0,-18 10 0 0 0,-10 12 0 0 0,-2 11 0 0 0,0 8 0 0 0,2 7 0 0 0,2 2 0 0 0,11 2 0 0 0,4 0 0 0 0,9 0 0 0 0,2 0 0 0 0,-3 0 0 0 0,3-2 0 0 0,0-7 0 0 0,-5-11 0 0 0,-3-10 0 0 0,-5-9 0 0 0,5 3 0 0 0,0-1 0 0 0,-1 6 0 0 0,-2-1 0 0 0,-4-2 0 0 0,7-5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7:23:51.6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10028 6627 16383 0 0,'8'0'0'0'0,"10"0"0"0"0,10 0 0 0 0,8 0 0 0 0,6 0 0 0 0,-5-8 0 0 0,0-2 0 0 0,-6-8 0 0 0,-2 0 0 0 0,-5-6 0 0 0,-6-6 0 0 0,1 3 0 0 0,-3-3 0 0 0,4 4 0 0 0,-1-2 0 0 0,4 5 0 0 0,-10 5 0 0 0,-8 15 0 0 0,-11 14 0 0 0,-14 14 0 0 0,-10 11 0 0 0,-9-2 0 0 0,3 3 0 0 0,0-7 0 0 0,5 1 0 0 0,9 2 0 0 0,8 4 0 0 0,6 3 0 0 0,-4-5 0 0 0,1-17 0 0 0,2-18 0 0 0,3-18 0 0 0,2-14 0 0 0,2-8 0 0 0,1-6 0 0 0,1-3 0 0 0,0-1 0 0 0,8 8 0 0 0,3 4 0 0 0,7 8 0 0 0,9 9 0 0 0,-1 0 0 0 0,3 4 0 0 0,5 5 0 0 0,4 4 0 0 0,4 4 0 0 0,-6-6 0 0 0,-1 0 0 0 0,2 0 0 0 0,-6-5 0 0 0,0 0 0 0 0,2 2 0 0 0,4 4 0 0 0,-5-5 0 0 0,0 0 0 0 0,-5-5 0 0 0,0 1 0 0 0,-4-6 0 0 0,-6-5 0 0 0,-6-6 0 0 0,-5-5 0 0 0,-3-3 0 0 0,5-2 0 0 0,2-2 0 0 0,-1 15 0 0 0,-2 22 0 0 0,-3 19 0 0 0,-1 16 0 0 0,-9 13 0 0 0,-4 6 0 0 0,0 4 0 0 0,-7-5 0 0 0,1-4 0 0 0,-6-7 0 0 0,2-2 0 0 0,3-6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E8265-7E3C-41A7-9381-34AA322592B6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6D619-0E95-43FF-89B2-FC97C4B0B4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6D619-0E95-43FF-89B2-FC97C4B0B44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du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Topic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Basic information: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 line and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Tag 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en-US" altLang="zh-CN"/>
              <a:t>Body text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30506" y="1266940"/>
            <a:ext cx="115200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 line, chart and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Tag 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0506" y="1531345"/>
            <a:ext cx="5651653" cy="464561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aseline="0"/>
            </a:lvl1pPr>
          </a:lstStyle>
          <a:p>
            <a:pPr lvl="0"/>
            <a:r>
              <a:rPr lang="en-US" altLang="zh-CN"/>
              <a:t>You can insert a chart here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330506" y="1265624"/>
            <a:ext cx="115200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24406" y="1531938"/>
            <a:ext cx="5626100" cy="46450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altLang="zh-CN"/>
              <a:t>Economic </a:t>
            </a:r>
            <a:r>
              <a:rPr lang="en-US" altLang="zh-CN" err="1"/>
              <a:t>explainations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0506" y="365125"/>
            <a:ext cx="11534660" cy="90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Tag line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0506" y="1531345"/>
            <a:ext cx="11534660" cy="464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Body text</a:t>
            </a:r>
            <a:endParaRPr lang="zh-CN" altLang="en-US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11391440" y="6441368"/>
            <a:ext cx="572877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F25113-785E-4BBC-A025-C8B21F4B4CF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6" y="6441368"/>
            <a:ext cx="1013552" cy="3590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cd-ilibrary.org/docserver/health_glance-2015-39-en.pdf?expires=1668303679&amp;id=id&amp;accname=guest&amp;checksum=C6AB91EEFE1060B1A2632236F0A6711D" TargetMode="External"/><Relationship Id="rId2" Type="http://schemas.openxmlformats.org/officeDocument/2006/relationships/hyperlink" Target="https://www.oecd.org/economy/growth/46508800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urworldindata.org/grapher/dependency-age-groups-to-210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60E223-0B21-5D7A-5C20-2B5BD33DF783}"/>
              </a:ext>
            </a:extLst>
          </p:cNvPr>
          <p:cNvSpPr txBox="1"/>
          <p:nvPr/>
        </p:nvSpPr>
        <p:spPr>
          <a:xfrm>
            <a:off x="531268" y="5117913"/>
            <a:ext cx="7003955" cy="880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cs typeface="Segoe UI"/>
              </a:rPr>
              <a:t>Prajwal</a:t>
            </a:r>
            <a:r>
              <a:rPr lang="zh-CN" altLang="en-US">
                <a:latin typeface="Calibri"/>
                <a:ea typeface="宋体"/>
                <a:cs typeface="Segoe UI"/>
              </a:rPr>
              <a:t> </a:t>
            </a:r>
            <a:r>
              <a:rPr lang="en-US">
                <a:cs typeface="Segoe UI"/>
              </a:rPr>
              <a:t>Bikram</a:t>
            </a:r>
            <a:r>
              <a:rPr lang="zh-CN" altLang="en-US">
                <a:latin typeface="Calibri"/>
                <a:ea typeface="宋体"/>
                <a:cs typeface="Segoe UI"/>
              </a:rPr>
              <a:t> </a:t>
            </a:r>
            <a:r>
              <a:rPr lang="en-US">
                <a:cs typeface="Segoe UI"/>
              </a:rPr>
              <a:t>Thapa</a:t>
            </a:r>
            <a:r>
              <a:rPr lang="zh-CN" altLang="en-US">
                <a:latin typeface="Calibri"/>
                <a:ea typeface="宋体"/>
                <a:cs typeface="Segoe UI"/>
              </a:rPr>
              <a:t>​</a:t>
            </a:r>
            <a:r>
              <a:rPr lang="zh-CN" altLang="en-US">
                <a:ea typeface="宋体"/>
                <a:cs typeface="Segoe UI"/>
              </a:rPr>
              <a:t>          </a:t>
            </a:r>
            <a:r>
              <a:rPr lang="en-US">
                <a:cs typeface="Segoe UI"/>
              </a:rPr>
              <a:t>Chaitanya</a:t>
            </a:r>
            <a:r>
              <a:rPr lang="zh-CN" altLang="en-US">
                <a:latin typeface="Calibri"/>
                <a:ea typeface="宋体"/>
                <a:cs typeface="Segoe UI"/>
              </a:rPr>
              <a:t> </a:t>
            </a:r>
            <a:r>
              <a:rPr lang="en-US">
                <a:cs typeface="Segoe UI"/>
              </a:rPr>
              <a:t>Raj</a:t>
            </a:r>
            <a:r>
              <a:rPr lang="zh-CN" altLang="en-US">
                <a:latin typeface="Calibri"/>
                <a:ea typeface="宋体"/>
                <a:cs typeface="Segoe UI"/>
              </a:rPr>
              <a:t> </a:t>
            </a:r>
            <a:r>
              <a:rPr lang="en-US">
                <a:cs typeface="Segoe UI"/>
              </a:rPr>
              <a:t>Shah</a:t>
            </a:r>
            <a:r>
              <a:rPr lang="zh-CN" altLang="en-US">
                <a:latin typeface="Calibri"/>
                <a:ea typeface="宋体"/>
                <a:cs typeface="Segoe UI"/>
              </a:rPr>
              <a:t>​</a:t>
            </a:r>
            <a:r>
              <a:rPr lang="zh-CN" altLang="en-US">
                <a:ea typeface="宋体"/>
                <a:cs typeface="Segoe UI"/>
              </a:rPr>
              <a:t>          </a:t>
            </a:r>
            <a:r>
              <a:rPr lang="en-US" err="1">
                <a:cs typeface="Segoe UI"/>
              </a:rPr>
              <a:t>Aarjanmani</a:t>
            </a:r>
            <a:r>
              <a:rPr lang="zh-CN" altLang="en-US">
                <a:latin typeface="Calibri"/>
                <a:ea typeface="宋体"/>
                <a:cs typeface="Segoe UI"/>
              </a:rPr>
              <a:t> </a:t>
            </a:r>
            <a:r>
              <a:rPr lang="en-US">
                <a:cs typeface="Segoe UI"/>
              </a:rPr>
              <a:t>Kandel</a:t>
            </a:r>
            <a:r>
              <a:rPr lang="zh-CN" altLang="en-US">
                <a:latin typeface="Calibri"/>
                <a:ea typeface="宋体"/>
                <a:cs typeface="Segoe UI"/>
              </a:rPr>
              <a:t>​</a:t>
            </a:r>
            <a:endParaRPr lang="en-US" altLang="zh-CN">
              <a:latin typeface="Calibri"/>
              <a:ea typeface="宋体"/>
              <a:cs typeface="Calibri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Calibri"/>
              <a:ea typeface="宋体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1DE89-5845-6031-6850-A4CBC394358A}"/>
              </a:ext>
            </a:extLst>
          </p:cNvPr>
          <p:cNvSpPr txBox="1"/>
          <p:nvPr/>
        </p:nvSpPr>
        <p:spPr>
          <a:xfrm>
            <a:off x="526211" y="1273833"/>
            <a:ext cx="78184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6000" b="1">
                <a:ea typeface="宋体"/>
              </a:rPr>
              <a:t>Aging</a:t>
            </a:r>
            <a:r>
              <a:rPr lang="zh-CN" altLang="en-US" sz="6000" b="1">
                <a:ea typeface="宋体"/>
              </a:rPr>
              <a:t> </a:t>
            </a:r>
            <a:r>
              <a:rPr lang="en-US" altLang="zh-CN" sz="6000" b="1">
                <a:ea typeface="宋体"/>
              </a:rPr>
              <a:t>Population</a:t>
            </a:r>
            <a:endParaRPr lang="en-US"/>
          </a:p>
          <a:p>
            <a:r>
              <a:rPr lang="en-US" sz="6000">
                <a:cs typeface="Calibri"/>
              </a:rPr>
              <a:t>Thinking and Innovation​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C0BAE-3175-759C-FDD7-F8D5994E960A}"/>
              </a:ext>
            </a:extLst>
          </p:cNvPr>
          <p:cNvSpPr txBox="1"/>
          <p:nvPr/>
        </p:nvSpPr>
        <p:spPr>
          <a:xfrm>
            <a:off x="526211" y="3804248"/>
            <a:ext cx="5875866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alibri"/>
                <a:ea typeface="宋体"/>
                <a:cs typeface="Segoe UI"/>
              </a:rPr>
              <a:t>​</a:t>
            </a:r>
            <a:br>
              <a:rPr lang="zh-CN" altLang="en-US">
                <a:latin typeface="Calibri"/>
                <a:cs typeface="Segoe UI"/>
              </a:rPr>
            </a:br>
            <a:r>
              <a:rPr lang="en-US" altLang="zh-CN" b="1">
                <a:latin typeface="Calibri"/>
                <a:ea typeface="宋体"/>
                <a:cs typeface="Segoe UI"/>
              </a:rPr>
              <a:t>Members:</a:t>
            </a:r>
            <a:r>
              <a:rPr lang="en-US">
                <a:cs typeface="Segoe UI"/>
              </a:rPr>
              <a:t>​</a:t>
            </a:r>
            <a:endParaRPr lang="zh-CN" altLang="en-US">
              <a:latin typeface="Calibri"/>
              <a:ea typeface="宋体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alibri"/>
                <a:ea typeface="宋体"/>
                <a:cs typeface="Segoe UI"/>
              </a:rPr>
              <a:t>Ziya</a:t>
            </a:r>
            <a:r>
              <a:rPr lang="zh-CN" altLang="en-US">
                <a:latin typeface="Calibri"/>
                <a:ea typeface="宋体"/>
                <a:cs typeface="Segoe UI"/>
              </a:rPr>
              <a:t> </a:t>
            </a:r>
            <a:r>
              <a:rPr lang="en-US" altLang="zh-CN">
                <a:latin typeface="Calibri"/>
                <a:ea typeface="宋体"/>
                <a:cs typeface="Segoe UI"/>
              </a:rPr>
              <a:t>Pokhrel          Sagar</a:t>
            </a:r>
            <a:r>
              <a:rPr lang="zh-CN" altLang="en-US">
                <a:latin typeface="Calibri"/>
                <a:ea typeface="宋体"/>
                <a:cs typeface="Segoe UI"/>
              </a:rPr>
              <a:t> </a:t>
            </a:r>
            <a:r>
              <a:rPr lang="en-US" altLang="zh-CN">
                <a:latin typeface="Calibri"/>
                <a:ea typeface="宋体"/>
                <a:cs typeface="Segoe UI"/>
              </a:rPr>
              <a:t>Bhattarai</a:t>
            </a:r>
            <a:r>
              <a:rPr lang="zh-CN" altLang="en-US">
                <a:latin typeface="Calibri"/>
                <a:ea typeface="宋体"/>
                <a:cs typeface="Segoe UI"/>
              </a:rPr>
              <a:t>​</a:t>
            </a:r>
            <a:r>
              <a:rPr lang="zh-CN" altLang="en-US">
                <a:ea typeface="宋体"/>
                <a:cs typeface="Segoe UI"/>
              </a:rPr>
              <a:t>          </a:t>
            </a:r>
            <a:r>
              <a:rPr lang="en-US">
                <a:cs typeface="Segoe UI"/>
              </a:rPr>
              <a:t>Royal</a:t>
            </a:r>
            <a:r>
              <a:rPr lang="zh-CN" altLang="en-US">
                <a:latin typeface="Calibri"/>
                <a:ea typeface="宋体"/>
                <a:cs typeface="Segoe UI"/>
              </a:rPr>
              <a:t> </a:t>
            </a:r>
            <a:r>
              <a:rPr lang="en-US" err="1">
                <a:cs typeface="Segoe UI"/>
              </a:rPr>
              <a:t>Katuwal</a:t>
            </a:r>
            <a:r>
              <a:rPr lang="zh-CN" altLang="en-US">
                <a:latin typeface="Calibri"/>
                <a:ea typeface="宋体"/>
                <a:cs typeface="Segoe UI"/>
              </a:rPr>
              <a:t>​</a:t>
            </a:r>
            <a:endParaRPr lang="zh-CN"/>
          </a:p>
          <a:p>
            <a:pPr>
              <a:lnSpc>
                <a:spcPct val="150000"/>
              </a:lnSpc>
            </a:pPr>
            <a:r>
              <a:rPr lang="en-US"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endParaRPr lang="zh-CN" altLang="en-US">
              <a:ea typeface="宋体"/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56EEE-1E4F-80F5-794B-DFE9B02B11D9}"/>
              </a:ext>
            </a:extLst>
          </p:cNvPr>
          <p:cNvSpPr txBox="1"/>
          <p:nvPr/>
        </p:nvSpPr>
        <p:spPr>
          <a:xfrm>
            <a:off x="528090" y="3191486"/>
            <a:ext cx="19782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Nepal Team 1</a:t>
            </a: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3279DB1A-202D-34DF-4B06-82AE69FF2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816" y="1685956"/>
            <a:ext cx="2901350" cy="34860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7B88404-10D6-DACB-42BC-6E75F4DE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95" y="1799456"/>
            <a:ext cx="5651653" cy="46456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b="1">
                <a:cs typeface="Calibri"/>
              </a:rPr>
              <a:t>Telehealth services as an alternative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Connecting with your health care provider online is a great way to get the health care you need from the comfort and safety of your own home.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The global telehealth market size was valued at </a:t>
            </a:r>
            <a:r>
              <a:rPr lang="en-US" b="1">
                <a:ea typeface="+mn-lt"/>
                <a:cs typeface="+mn-lt"/>
              </a:rPr>
              <a:t>USD 83.5 billion</a:t>
            </a:r>
            <a:r>
              <a:rPr lang="en-US">
                <a:ea typeface="+mn-lt"/>
                <a:cs typeface="+mn-lt"/>
              </a:rPr>
              <a:t> in 2022 and is projected to expand at a compound annual growth rate (CAGR) of 24.0% from 2023 to 2030.</a:t>
            </a: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b="1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b="1">
                <a:cs typeface="Calibri"/>
              </a:rPr>
              <a:t>Frictionless financial transaction ecosystem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Spend less on </a:t>
            </a:r>
            <a:r>
              <a:rPr lang="en-US">
                <a:cs typeface="Calibri"/>
              </a:rPr>
              <a:t>less on administrative spending and more on delivery of care. Here companies can build a frictionless financial transaction ecosystem that cuts administrative costs of health care</a:t>
            </a:r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59C9CE6-66D9-C1D0-6A47-28459461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Solution 2: Telehealth services as an alternative  </a:t>
            </a:r>
            <a:endParaRPr lang="en-US">
              <a:latin typeface="Calibri"/>
              <a:ea typeface="+mj-lt"/>
              <a:cs typeface="+mj-lt"/>
            </a:endParaRPr>
          </a:p>
        </p:txBody>
      </p:sp>
      <p:pic>
        <p:nvPicPr>
          <p:cNvPr id="2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AEEA48D-2BE8-0BCA-6541-8CF25571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844" y="2089856"/>
            <a:ext cx="4690533" cy="35249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4F31366-7A6B-43C1-E3BF-E6598F0CDD3D}"/>
              </a:ext>
            </a:extLst>
          </p:cNvPr>
          <p:cNvSpPr>
            <a:spLocks noGrp="1"/>
          </p:cNvSpPr>
          <p:nvPr/>
        </p:nvSpPr>
        <p:spPr>
          <a:xfrm>
            <a:off x="330506" y="365125"/>
            <a:ext cx="11534660" cy="90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"/>
                <a:ea typeface="宋体"/>
                <a:cs typeface="Calibri"/>
              </a:rPr>
              <a:t>Solution 2, Economic Theory: PPC Shift</a:t>
            </a:r>
            <a:endParaRPr lang="zh-CN" altLang="en-US" dirty="0">
              <a:latin typeface="Calibri"/>
              <a:ea typeface="宋体"/>
              <a:cs typeface="Calibri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C53F4CF-5092-D507-7DC1-A829F4665BE1}"/>
              </a:ext>
            </a:extLst>
          </p:cNvPr>
          <p:cNvSpPr txBox="1"/>
          <p:nvPr/>
        </p:nvSpPr>
        <p:spPr>
          <a:xfrm>
            <a:off x="3426603" y="5696095"/>
            <a:ext cx="15098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cs typeface="Calibri"/>
              </a:rPr>
              <a:t>Y</a:t>
            </a:r>
          </a:p>
        </p:txBody>
      </p:sp>
      <p:pic>
        <p:nvPicPr>
          <p:cNvPr id="6" name="Picture 5" descr="Circle&#10;&#10;Description automatically generated">
            <a:extLst>
              <a:ext uri="{FF2B5EF4-FFF2-40B4-BE49-F238E27FC236}">
                <a16:creationId xmlns:a16="http://schemas.microsoft.com/office/drawing/2014/main" id="{E85696D7-F576-8AFD-356E-A782ED463DD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95" y="1230220"/>
            <a:ext cx="4998729" cy="4645618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9319EC91-2184-BE5A-226C-F8E712CEE02F}"/>
              </a:ext>
            </a:extLst>
          </p:cNvPr>
          <p:cNvSpPr txBox="1"/>
          <p:nvPr/>
        </p:nvSpPr>
        <p:spPr>
          <a:xfrm>
            <a:off x="1070048" y="2111874"/>
            <a:ext cx="146755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40BF83-1EB6-D0BD-1609-761739397CAE}"/>
              </a:ext>
            </a:extLst>
          </p:cNvPr>
          <p:cNvSpPr txBox="1"/>
          <p:nvPr/>
        </p:nvSpPr>
        <p:spPr>
          <a:xfrm>
            <a:off x="6361289" y="2043289"/>
            <a:ext cx="4634088" cy="27847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zh-CN">
                <a:latin typeface="Calibri"/>
                <a:ea typeface="Calibri"/>
                <a:cs typeface="Arial"/>
              </a:rPr>
              <a:t>Technological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investment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boosts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the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productivity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of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 altLang="zh-CN">
                <a:latin typeface="Calibri"/>
                <a:ea typeface="Calibri"/>
                <a:cs typeface="Arial"/>
              </a:rPr>
              <a:t>healthcare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delivery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宋体"/>
                <a:cs typeface="Arial"/>
              </a:rPr>
              <a:t>systems.</a:t>
            </a:r>
            <a:endParaRPr lang="en-US" altLang="zh-CN">
              <a:latin typeface="Calibri"/>
              <a:ea typeface="宋体" panose="02010600030101010101" pitchFamily="2" charset="-122"/>
              <a:cs typeface="Calibri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zh-CN">
                <a:latin typeface="Calibri"/>
                <a:ea typeface="宋体"/>
                <a:cs typeface="Arial"/>
              </a:rPr>
              <a:t>New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 altLang="zh-CN">
                <a:latin typeface="Calibri"/>
                <a:ea typeface="Calibri"/>
                <a:cs typeface="Arial"/>
              </a:rPr>
              <a:t>technologies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 altLang="zh-CN">
                <a:latin typeface="Calibri"/>
                <a:ea typeface="Calibri"/>
                <a:cs typeface="Arial"/>
              </a:rPr>
              <a:t>installed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the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delivery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systems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are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now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 altLang="zh-CN">
                <a:latin typeface="Calibri"/>
                <a:ea typeface="Calibri"/>
                <a:cs typeface="Arial"/>
              </a:rPr>
              <a:t>more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efficient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and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requires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less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human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"/>
                <a:cs typeface="Arial"/>
              </a:rPr>
              <a:t>capital</a:t>
            </a:r>
            <a:r>
              <a:rPr lang="zh-CN" altLang="en-US">
                <a:latin typeface="Calibri"/>
                <a:ea typeface="宋体"/>
                <a:cs typeface="Arial"/>
              </a:rPr>
              <a:t>​.</a:t>
            </a:r>
            <a:endParaRPr lang="en-US" altLang="zh-CN">
              <a:ea typeface="宋体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AA773-B9FE-18F7-747B-3806F26392B8}"/>
              </a:ext>
            </a:extLst>
          </p:cNvPr>
          <p:cNvSpPr txBox="1"/>
          <p:nvPr/>
        </p:nvSpPr>
        <p:spPr>
          <a:xfrm>
            <a:off x="2420096" y="5882275"/>
            <a:ext cx="25058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Outward shift in PPC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  <a:cs typeface="Calibri"/>
              </a:rPr>
              <a:t>Solution 3(a): T</a:t>
            </a:r>
            <a:r>
              <a:rPr lang="en-US" dirty="0">
                <a:latin typeface="Calibri"/>
                <a:ea typeface="+mj-lt"/>
                <a:cs typeface="+mj-lt"/>
              </a:rPr>
              <a:t>ax negative externalities that expose elderly population to disease and use the proceeds to fund and strengthen health care</a:t>
            </a:r>
            <a:endParaRPr lang="en-US" altLang="zh-CN" dirty="0">
              <a:latin typeface="Calibri"/>
              <a:ea typeface="宋体"/>
              <a:cs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12F329F-B961-A454-5461-289381C71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02" y="1799455"/>
            <a:ext cx="4376996" cy="39965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3C85AC-4294-1560-DF7B-7966502EA81F}"/>
              </a:ext>
            </a:extLst>
          </p:cNvPr>
          <p:cNvSpPr txBox="1"/>
          <p:nvPr/>
        </p:nvSpPr>
        <p:spPr>
          <a:xfrm>
            <a:off x="6403623" y="2015066"/>
            <a:ext cx="529731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altLang="zh-CN">
                <a:latin typeface="Calibri"/>
                <a:ea typeface="Calibri Light"/>
                <a:cs typeface="Arial"/>
              </a:rPr>
              <a:t> Negative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externality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exists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when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the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services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have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additional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cost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to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 altLang="zh-CN">
                <a:latin typeface="Calibri"/>
                <a:ea typeface="Calibri Light"/>
                <a:cs typeface="Arial"/>
              </a:rPr>
              <a:t>the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third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party.</a:t>
            </a:r>
            <a:r>
              <a:rPr lang="en-US">
                <a:latin typeface="Calibri"/>
                <a:ea typeface="Calibri"/>
                <a:cs typeface="Arial"/>
              </a:rPr>
              <a:t>​</a:t>
            </a:r>
          </a:p>
          <a:p>
            <a:pPr>
              <a:buChar char="•"/>
            </a:pPr>
            <a:endParaRPr lang="en-US">
              <a:latin typeface="Calibri"/>
              <a:ea typeface="Calibri Light"/>
              <a:cs typeface="Arial"/>
            </a:endParaRPr>
          </a:p>
          <a:p>
            <a:pPr>
              <a:buChar char="•"/>
            </a:pPr>
            <a:r>
              <a:rPr lang="en-US" altLang="zh-CN">
                <a:latin typeface="Calibri"/>
                <a:ea typeface="Calibri Light"/>
                <a:cs typeface="Arial"/>
              </a:rPr>
              <a:t> Air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pollution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can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aggravate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heart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disease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and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stroke,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lung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diseases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 altLang="zh-CN">
                <a:latin typeface="Calibri"/>
                <a:ea typeface="Calibri Light"/>
                <a:cs typeface="Arial"/>
              </a:rPr>
              <a:t>such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as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chronic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obstructive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pulmonary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disease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and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asthma,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and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 altLang="zh-CN">
                <a:latin typeface="Calibri"/>
                <a:ea typeface="Calibri Light"/>
                <a:cs typeface="Arial"/>
              </a:rPr>
              <a:t>diabetes.</a:t>
            </a:r>
            <a:r>
              <a:rPr lang="zh-CN" altLang="en-US">
                <a:latin typeface="Calibri"/>
                <a:ea typeface="宋体"/>
                <a:cs typeface="Arial"/>
              </a:rPr>
              <a:t>​</a:t>
            </a:r>
          </a:p>
          <a:p>
            <a:pPr>
              <a:buChar char="•"/>
            </a:pPr>
            <a:endParaRPr lang="zh-CN" altLang="en-US">
              <a:latin typeface="Calibri"/>
              <a:ea typeface="宋体"/>
              <a:cs typeface="Arial"/>
            </a:endParaRPr>
          </a:p>
          <a:p>
            <a:pPr>
              <a:buChar char="•"/>
            </a:pPr>
            <a:r>
              <a:rPr lang="en-US" altLang="zh-CN">
                <a:latin typeface="Calibri"/>
                <a:ea typeface="Calibri Light"/>
                <a:cs typeface="Arial"/>
              </a:rPr>
              <a:t> Industry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that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produces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pollution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that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expose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risk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of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diseases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to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the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 altLang="zh-CN">
                <a:latin typeface="Calibri"/>
                <a:ea typeface="Calibri Light"/>
                <a:cs typeface="Arial"/>
              </a:rPr>
              <a:t>elderly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population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should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be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taxed.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(Internalizing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the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externality)</a:t>
            </a:r>
            <a:r>
              <a:rPr lang="en-US">
                <a:latin typeface="Calibri"/>
                <a:ea typeface="Calibri"/>
                <a:cs typeface="Arial"/>
              </a:rPr>
              <a:t>​</a:t>
            </a:r>
          </a:p>
          <a:p>
            <a:pPr>
              <a:buChar char="•"/>
            </a:pPr>
            <a:endParaRPr lang="en-US">
              <a:latin typeface="Calibri"/>
              <a:ea typeface="Calibri Light"/>
              <a:cs typeface="Arial"/>
            </a:endParaRPr>
          </a:p>
          <a:p>
            <a:pPr>
              <a:buChar char="•"/>
            </a:pPr>
            <a:r>
              <a:rPr lang="en-US" altLang="zh-CN">
                <a:latin typeface="Calibri"/>
                <a:ea typeface="Calibri Light"/>
                <a:cs typeface="Arial"/>
              </a:rPr>
              <a:t> The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tax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collected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can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be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utilized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by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Government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to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fund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and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 altLang="zh-CN">
                <a:latin typeface="Calibri"/>
                <a:ea typeface="Calibri Light"/>
                <a:cs typeface="Arial"/>
              </a:rPr>
              <a:t>strengthen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health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care</a:t>
            </a:r>
            <a:endParaRPr lang="zh-CN" altLang="en-US">
              <a:latin typeface="Calibri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93A02-EB04-B9F9-F4DA-68A3C639E684}"/>
              </a:ext>
            </a:extLst>
          </p:cNvPr>
          <p:cNvSpPr txBox="1"/>
          <p:nvPr/>
        </p:nvSpPr>
        <p:spPr>
          <a:xfrm>
            <a:off x="1884837" y="5669994"/>
            <a:ext cx="27231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Negative externality due to production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A88CC-4298-3C2F-C92D-BE3BD140C96C}"/>
              </a:ext>
            </a:extLst>
          </p:cNvPr>
          <p:cNvSpPr txBox="1"/>
          <p:nvPr/>
        </p:nvSpPr>
        <p:spPr>
          <a:xfrm>
            <a:off x="-358829" y="1718882"/>
            <a:ext cx="27231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Price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678F75-EDA1-0CA8-E995-4B1B96FD3D35}"/>
              </a:ext>
            </a:extLst>
          </p:cNvPr>
          <p:cNvSpPr txBox="1"/>
          <p:nvPr/>
        </p:nvSpPr>
        <p:spPr>
          <a:xfrm>
            <a:off x="4114394" y="5542993"/>
            <a:ext cx="27231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Calibri"/>
                <a:cs typeface="Calibri"/>
              </a:rPr>
              <a:t>Qty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9A1A43-7257-B7CF-9FAA-999149C49A7A}"/>
              </a:ext>
            </a:extLst>
          </p:cNvPr>
          <p:cNvSpPr txBox="1"/>
          <p:nvPr/>
        </p:nvSpPr>
        <p:spPr>
          <a:xfrm>
            <a:off x="4115200" y="1884032"/>
            <a:ext cx="22968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S</a:t>
            </a:r>
            <a:r>
              <a:rPr lang="en-US" sz="1600" baseline="-25000">
                <a:cs typeface="Calibri"/>
              </a:rPr>
              <a:t>1</a:t>
            </a:r>
            <a:r>
              <a:rPr lang="en-US" sz="1600">
                <a:cs typeface="Calibri"/>
              </a:rPr>
              <a:t> (MSC = MPC + tax)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94BC38-2C4F-D4FF-0A1C-20CB29503311}"/>
              </a:ext>
            </a:extLst>
          </p:cNvPr>
          <p:cNvSpPr txBox="1"/>
          <p:nvPr/>
        </p:nvSpPr>
        <p:spPr>
          <a:xfrm>
            <a:off x="4902197" y="2425900"/>
            <a:ext cx="9361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S (MPC)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305D6A-1E6D-8D6F-7310-FEC93EA37703}"/>
              </a:ext>
            </a:extLst>
          </p:cNvPr>
          <p:cNvSpPr txBox="1"/>
          <p:nvPr/>
        </p:nvSpPr>
        <p:spPr>
          <a:xfrm>
            <a:off x="4609492" y="4980009"/>
            <a:ext cx="9361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D (MPB)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EA527D-A2D0-E542-690A-7FB6D0EDA11F}"/>
              </a:ext>
            </a:extLst>
          </p:cNvPr>
          <p:cNvSpPr txBox="1"/>
          <p:nvPr/>
        </p:nvSpPr>
        <p:spPr>
          <a:xfrm>
            <a:off x="2696832" y="3095573"/>
            <a:ext cx="5442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cs typeface="Calibri"/>
              </a:rPr>
              <a:t>E</a:t>
            </a:r>
            <a:r>
              <a:rPr lang="en-US" sz="1600" baseline="-25000">
                <a:cs typeface="Calibri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5F36-C6EB-561A-2DDF-891CC299687B}"/>
              </a:ext>
            </a:extLst>
          </p:cNvPr>
          <p:cNvSpPr txBox="1"/>
          <p:nvPr/>
        </p:nvSpPr>
        <p:spPr>
          <a:xfrm>
            <a:off x="3402387" y="3716462"/>
            <a:ext cx="5442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cs typeface="Calibri"/>
              </a:rPr>
              <a:t>E</a:t>
            </a:r>
            <a:endParaRPr lang="en-US" sz="1600" baseline="-250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  <a:cs typeface="Calibri"/>
              </a:rPr>
              <a:t>Solution 3(b): Changing Traditional System to Integrated Health care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84" y="1910482"/>
            <a:ext cx="5847883" cy="4645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ea typeface="+mn-lt"/>
                <a:cs typeface="+mn-lt"/>
              </a:rPr>
              <a:t>I</a:t>
            </a:r>
            <a:r>
              <a:rPr lang="zh-CN">
                <a:ea typeface="+mn-lt"/>
                <a:cs typeface="+mn-lt"/>
              </a:rPr>
              <a:t>ntegrated approach focused on building and maintaining older people's physical and mental capacity.</a:t>
            </a:r>
            <a:r>
              <a:rPr lang="zh-CN" altLang="en-US">
                <a:ea typeface="+mn-lt"/>
                <a:cs typeface="+mn-lt"/>
              </a:rPr>
              <a:t> </a:t>
            </a:r>
            <a:endParaRPr lang="en-US" altLang="zh-CN">
              <a:ea typeface="宋体" panose="02010600030101010101" pitchFamily="2" charset="-122"/>
              <a:cs typeface="+mn-lt"/>
            </a:endParaRPr>
          </a:p>
          <a:p>
            <a:r>
              <a:rPr lang="en-US" altLang="zh-CN">
                <a:ea typeface="+mn-lt"/>
                <a:cs typeface="+mn-lt"/>
              </a:rPr>
              <a:t>A</a:t>
            </a:r>
            <a:r>
              <a:rPr lang="zh-CN">
                <a:ea typeface="+mn-lt"/>
                <a:cs typeface="+mn-lt"/>
              </a:rPr>
              <a:t>ssessment of the older person's goals and their capacity and their physical and social environments</a:t>
            </a:r>
            <a:r>
              <a:rPr lang="en-US" altLang="zh-CN">
                <a:ea typeface="+mn-lt"/>
                <a:cs typeface="+mn-lt"/>
              </a:rPr>
              <a:t>.</a:t>
            </a:r>
            <a:endParaRPr lang="zh-CN" altLang="en-US">
              <a:ea typeface="宋体"/>
              <a:cs typeface="+mn-lt"/>
            </a:endParaRPr>
          </a:p>
          <a:p>
            <a:r>
              <a:rPr lang="en-US" altLang="zh-CN">
                <a:ea typeface="+mn-lt"/>
                <a:cs typeface="+mn-lt"/>
              </a:rPr>
              <a:t>T</a:t>
            </a:r>
            <a:r>
              <a:rPr lang="zh-CN">
                <a:ea typeface="+mn-lt"/>
                <a:cs typeface="+mn-lt"/>
              </a:rPr>
              <a:t>his assessment enables health and social care professionals together with the older person and their caregivers to develop a care plan</a:t>
            </a:r>
            <a:r>
              <a:rPr lang="en-US" altLang="zh-CN">
                <a:ea typeface="+mn-lt"/>
                <a:cs typeface="+mn-lt"/>
              </a:rPr>
              <a:t>.</a:t>
            </a:r>
            <a:endParaRPr lang="zh-CN" altLang="en-US">
              <a:ea typeface="宋体"/>
              <a:cs typeface="Calibri"/>
            </a:endParaRPr>
          </a:p>
          <a:p>
            <a:endParaRPr lang="en-US" altLang="zh-CN">
              <a:ea typeface="+mn-lt"/>
              <a:cs typeface="+mn-lt"/>
            </a:endParaRPr>
          </a:p>
          <a:p>
            <a:pPr marL="0" indent="0">
              <a:buNone/>
            </a:pPr>
            <a:r>
              <a:rPr lang="zh-CN" b="1">
                <a:ea typeface="+mn-lt"/>
                <a:cs typeface="+mn-lt"/>
              </a:rPr>
              <a:t>It leads to:</a:t>
            </a:r>
            <a:endParaRPr lang="zh-CN" altLang="en-US" b="1">
              <a:ea typeface="宋体" panose="02010600030101010101" pitchFamily="2" charset="-122"/>
              <a:cs typeface="+mn-lt"/>
            </a:endParaRPr>
          </a:p>
          <a:p>
            <a:r>
              <a:rPr lang="zh-CN" altLang="en-US">
                <a:ea typeface="+mn-lt"/>
                <a:cs typeface="+mn-lt"/>
              </a:rPr>
              <a:t> </a:t>
            </a:r>
            <a:r>
              <a:rPr lang="zh-CN">
                <a:ea typeface="+mn-lt"/>
                <a:cs typeface="+mn-lt"/>
              </a:rPr>
              <a:t>Your physical and mental health needs being addressed, </a:t>
            </a:r>
            <a:endParaRPr lang="zh-CN">
              <a:ea typeface="宋体"/>
              <a:cs typeface="+mn-lt"/>
            </a:endParaRPr>
          </a:p>
          <a:p>
            <a:r>
              <a:rPr lang="zh-CN">
                <a:ea typeface="+mn-lt"/>
                <a:cs typeface="+mn-lt"/>
              </a:rPr>
              <a:t>Better collaboration between your health providers, and </a:t>
            </a:r>
            <a:endParaRPr lang="zh-CN" altLang="en-US">
              <a:ea typeface="宋体"/>
              <a:cs typeface="+mn-lt"/>
            </a:endParaRPr>
          </a:p>
          <a:p>
            <a:r>
              <a:rPr lang="zh-CN">
                <a:ea typeface="+mn-lt"/>
                <a:cs typeface="+mn-lt"/>
              </a:rPr>
              <a:t>Less stress navigating the complicated health care system.</a:t>
            </a:r>
            <a:endParaRPr lang="zh-CN" altLang="en-US">
              <a:ea typeface="宋体"/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590CB6B-E4F7-987F-BBE9-EB305CFF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221" y="2269634"/>
            <a:ext cx="3837837" cy="32424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9A70A-3D8E-04AF-CA29-D46417592C42}"/>
              </a:ext>
            </a:extLst>
          </p:cNvPr>
          <p:cNvSpPr txBox="1"/>
          <p:nvPr/>
        </p:nvSpPr>
        <p:spPr>
          <a:xfrm>
            <a:off x="5671457" y="968829"/>
            <a:ext cx="53884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5C972-DA88-BF0A-38A1-36292A2B9807}"/>
              </a:ext>
            </a:extLst>
          </p:cNvPr>
          <p:cNvSpPr txBox="1"/>
          <p:nvPr/>
        </p:nvSpPr>
        <p:spPr>
          <a:xfrm>
            <a:off x="6200092" y="857296"/>
            <a:ext cx="5393376" cy="66973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A positive externality exists if a good or service has benefit to the third party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Medical Education creates a positive externality: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     - Increases health awareness of individual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     - Sanitation and Awareness increases in society</a:t>
            </a: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Subsidy = P0-P2</a:t>
            </a: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The supply curve shifts to S2 and price falls from P1 to P2</a:t>
            </a: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cs typeface="Calibri"/>
              </a:rPr>
              <a:t>People will consume more; Quantity increases from Q1 to Q2</a:t>
            </a: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output (Q2) is social efficient: because here Social marginal cost (SMC) = Social marginal benefit (SMB)</a:t>
            </a: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D7811CA-2392-59C2-BC76-394A1F0E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60" y="1574675"/>
            <a:ext cx="4650940" cy="4172263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9B4D54B-C265-CA54-5F04-F2B23E28BB4F}"/>
              </a:ext>
            </a:extLst>
          </p:cNvPr>
          <p:cNvSpPr txBox="1">
            <a:spLocks/>
          </p:cNvSpPr>
          <p:nvPr/>
        </p:nvSpPr>
        <p:spPr>
          <a:xfrm>
            <a:off x="330506" y="365125"/>
            <a:ext cx="11534660" cy="90181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>
              <a:latin typeface="Calibri"/>
              <a:ea typeface="宋体"/>
              <a:cs typeface="Calibri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F47979A2-BF50-6CFB-DE93-BDF12DD95CF5}"/>
              </a:ext>
            </a:extLst>
          </p:cNvPr>
          <p:cNvSpPr txBox="1">
            <a:spLocks/>
          </p:cNvSpPr>
          <p:nvPr/>
        </p:nvSpPr>
        <p:spPr>
          <a:xfrm>
            <a:off x="482906" y="517525"/>
            <a:ext cx="11534660" cy="90181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ea typeface="+mj-lt"/>
                <a:cs typeface="+mj-lt"/>
              </a:rPr>
              <a:t>Solution(b), Economy Theory: Externality</a:t>
            </a:r>
            <a:endParaRPr lang="en-US" dirty="0" err="1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4EB8A-A11B-89A8-FDE2-5934C3D2E941}"/>
              </a:ext>
            </a:extLst>
          </p:cNvPr>
          <p:cNvSpPr txBox="1"/>
          <p:nvPr/>
        </p:nvSpPr>
        <p:spPr>
          <a:xfrm>
            <a:off x="4106333" y="1467555"/>
            <a:ext cx="1831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S = PMC = SMC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1A1972-2803-6899-7D2F-9BC6AFBE4E2A}"/>
              </a:ext>
            </a:extLst>
          </p:cNvPr>
          <p:cNvSpPr txBox="1"/>
          <p:nvPr/>
        </p:nvSpPr>
        <p:spPr>
          <a:xfrm>
            <a:off x="4219221" y="4967110"/>
            <a:ext cx="1831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D = PMB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89FCA6-540C-F351-F7BA-71CEC521F497}"/>
              </a:ext>
            </a:extLst>
          </p:cNvPr>
          <p:cNvSpPr txBox="1"/>
          <p:nvPr/>
        </p:nvSpPr>
        <p:spPr>
          <a:xfrm>
            <a:off x="5023555" y="4670777"/>
            <a:ext cx="1831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SMB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187EAE-7BE9-7C92-4B02-A949C9A8A196}"/>
              </a:ext>
            </a:extLst>
          </p:cNvPr>
          <p:cNvSpPr txBox="1"/>
          <p:nvPr/>
        </p:nvSpPr>
        <p:spPr>
          <a:xfrm>
            <a:off x="5133622" y="193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934996-143C-EEC4-52A9-69C439F2B094}"/>
              </a:ext>
            </a:extLst>
          </p:cNvPr>
          <p:cNvSpPr txBox="1"/>
          <p:nvPr/>
        </p:nvSpPr>
        <p:spPr>
          <a:xfrm>
            <a:off x="5274733" y="54299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Qty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9BDA2D-420F-CAFD-8665-387AA71E7F5D}"/>
              </a:ext>
            </a:extLst>
          </p:cNvPr>
          <p:cNvSpPr txBox="1"/>
          <p:nvPr/>
        </p:nvSpPr>
        <p:spPr>
          <a:xfrm>
            <a:off x="1182511" y="15352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7B58D2-FAED-E289-99B1-7B20DED40712}"/>
              </a:ext>
            </a:extLst>
          </p:cNvPr>
          <p:cNvSpPr txBox="1"/>
          <p:nvPr/>
        </p:nvSpPr>
        <p:spPr>
          <a:xfrm>
            <a:off x="1140178" y="29746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P0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2AB3A-2F79-08CE-3186-0E7E8ABA3450}"/>
              </a:ext>
            </a:extLst>
          </p:cNvPr>
          <p:cNvSpPr txBox="1"/>
          <p:nvPr/>
        </p:nvSpPr>
        <p:spPr>
          <a:xfrm>
            <a:off x="1140178" y="34685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P1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509464-707C-5E1F-F578-FD7C82F27EBB}"/>
              </a:ext>
            </a:extLst>
          </p:cNvPr>
          <p:cNvSpPr txBox="1"/>
          <p:nvPr/>
        </p:nvSpPr>
        <p:spPr>
          <a:xfrm>
            <a:off x="1140178" y="39765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P2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AB4068-1E86-7243-B2DA-F6BA6307E48B}"/>
              </a:ext>
            </a:extLst>
          </p:cNvPr>
          <p:cNvSpPr txBox="1"/>
          <p:nvPr/>
        </p:nvSpPr>
        <p:spPr>
          <a:xfrm>
            <a:off x="3002844" y="54299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Q1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A59BF8-97A0-07E7-9A93-AE4C9C1672F6}"/>
              </a:ext>
            </a:extLst>
          </p:cNvPr>
          <p:cNvSpPr txBox="1"/>
          <p:nvPr/>
        </p:nvSpPr>
        <p:spPr>
          <a:xfrm>
            <a:off x="3454399" y="54299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Q2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64E342-1849-EA23-BD32-168F9CA175E2}"/>
              </a:ext>
            </a:extLst>
          </p:cNvPr>
          <p:cNvCxnSpPr/>
          <p:nvPr/>
        </p:nvCxnSpPr>
        <p:spPr>
          <a:xfrm flipH="1">
            <a:off x="1078089" y="3155243"/>
            <a:ext cx="2822" cy="956733"/>
          </a:xfrm>
          <a:prstGeom prst="straightConnector1">
            <a:avLst/>
          </a:prstGeom>
          <a:ln w="28575">
            <a:solidFill>
              <a:srgbClr val="FF000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FCED98-4C9A-D96C-2377-42B0F7FA63CC}"/>
              </a:ext>
            </a:extLst>
          </p:cNvPr>
          <p:cNvCxnSpPr>
            <a:cxnSpLocks/>
          </p:cNvCxnSpPr>
          <p:nvPr/>
        </p:nvCxnSpPr>
        <p:spPr>
          <a:xfrm>
            <a:off x="3620911" y="3239909"/>
            <a:ext cx="11289" cy="829734"/>
          </a:xfrm>
          <a:prstGeom prst="straightConnector1">
            <a:avLst/>
          </a:prstGeom>
          <a:ln w="28575">
            <a:solidFill>
              <a:srgbClr val="FF000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28D9-E2DA-3E93-0214-E1EB3D26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 Light"/>
                <a:cs typeface="Calibri Light"/>
              </a:rPr>
              <a:t>Conclusion: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6951-8CB5-2E63-CC71-A448F8A4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790" y="1559568"/>
            <a:ext cx="6455985" cy="50548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>
                <a:cs typeface="Calibri"/>
              </a:rPr>
              <a:t>Limitations of suggested solutions:</a:t>
            </a:r>
            <a:endParaRPr lang="en-US"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cs typeface="Calibri"/>
              </a:rPr>
              <a:t>- T</a:t>
            </a:r>
            <a:r>
              <a:rPr lang="en-US">
                <a:ea typeface="+mn-lt"/>
                <a:cs typeface="+mn-lt"/>
              </a:rPr>
              <a:t>he protocols and security standards for these types of integrations change constantly which causes problem of compatibility.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cs typeface="Calibri"/>
              </a:rPr>
              <a:t>- Standarization is hard to achieve in Integrated health care system with differences in system and format for storing data.</a:t>
            </a:r>
            <a:endParaRPr lang="en-US"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>
                <a:ea typeface="Calibri"/>
                <a:cs typeface="Calibri"/>
              </a:rPr>
              <a:t>References: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https://www.oecd.org/economy/growth/46508800.pdf</a:t>
            </a:r>
            <a:endParaRPr lang="en-US"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ea typeface="+mn-lt"/>
                <a:cs typeface="+mn-lt"/>
                <a:hlinkClick r:id="rId3"/>
              </a:rPr>
              <a:t>https://www.oecd-ilibrary.org/docserver/health_glance-2015-39-en.pdf?expires=1668303679&amp;id=id&amp;accname=guest&amp;checksum=C6AB91EEFE1060B1A2632236F0A6711D</a:t>
            </a:r>
            <a:endParaRPr lang="en-US"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ea typeface="+mn-lt"/>
                <a:cs typeface="+mn-lt"/>
                <a:hlinkClick r:id="rId4"/>
              </a:rPr>
              <a:t>https://ourworldindata.org/grapher/dependency-age-groups-to-2100</a:t>
            </a:r>
            <a:endParaRPr lang="en-US"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6761F-A3BE-BE90-BBA7-A6227E36C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822" y="1515078"/>
            <a:ext cx="5279920" cy="49413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>
                <a:ea typeface="Calibri"/>
                <a:cs typeface="Calibri"/>
              </a:rPr>
              <a:t>Solution 1:</a:t>
            </a:r>
            <a:r>
              <a:rPr lang="en-US">
                <a:ea typeface="Calibri"/>
                <a:cs typeface="Calibri"/>
              </a:rPr>
              <a:t> When individuals (employees) participate in employee matching contribution, it reduces government pressure to fund public health care services to aging population</a:t>
            </a:r>
            <a:endParaRPr lang="en-US" err="1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ea typeface="Calibri"/>
                <a:cs typeface="Calibri"/>
              </a:rPr>
              <a:t>     Economic Theory: Theory of Consumer Choice</a:t>
            </a:r>
          </a:p>
          <a:p>
            <a:pPr>
              <a:lnSpc>
                <a:spcPct val="150000"/>
              </a:lnSpc>
            </a:pPr>
            <a:r>
              <a:rPr lang="en-US" b="1">
                <a:ea typeface="Calibri"/>
                <a:cs typeface="Calibri"/>
              </a:rPr>
              <a:t>Solution 2</a:t>
            </a:r>
            <a:r>
              <a:rPr lang="en-US">
                <a:ea typeface="Calibri"/>
                <a:cs typeface="Calibri"/>
              </a:rPr>
              <a:t>: Company should invest in new technologies that aids productivity  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b="1">
                <a:ea typeface="+mn-lt"/>
                <a:cs typeface="Calibri"/>
              </a:rPr>
              <a:t>     Economic Theory: Production Possibility Curve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b="1">
                <a:ea typeface="Calibri"/>
                <a:cs typeface="Calibri"/>
              </a:rPr>
              <a:t>Solution 3</a:t>
            </a:r>
            <a:r>
              <a:rPr lang="en-US">
                <a:ea typeface="Calibri"/>
                <a:cs typeface="Calibri"/>
              </a:rPr>
              <a:t>: Tax negative externalities that expose elderly population to disease and use the proceeds to fund and strengthen health care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cs typeface="Calibri"/>
              </a:rPr>
              <a:t>     Economic Theory: Internalizing the externality</a:t>
            </a:r>
            <a:endParaRPr lang="en-US" b="1"/>
          </a:p>
          <a:p>
            <a:pPr>
              <a:lnSpc>
                <a:spcPct val="150000"/>
              </a:lnSpc>
            </a:pPr>
            <a:endParaRPr lang="en-US" b="1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b="1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b="1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880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/>
                <a:ea typeface="宋体"/>
                <a:cs typeface="Calibri"/>
              </a:rPr>
              <a:t>Q1: MC, ATC, AFC, AVC. What decisions should Company W make in short and long term? </a:t>
            </a:r>
            <a:endParaRPr lang="zh-CN" altLang="en-US">
              <a:latin typeface="Calibri"/>
              <a:cs typeface="Calibri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431510" y="1646264"/>
            <a:ext cx="5626100" cy="4645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宋体"/>
                <a:cs typeface="Calibri"/>
              </a:rPr>
              <a:t>Short-run decisions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ea typeface="宋体"/>
                <a:cs typeface="Calibri"/>
              </a:rPr>
              <a:t>   </a:t>
            </a:r>
            <a:r>
              <a:rPr lang="zh-CN">
                <a:ea typeface="宋体"/>
                <a:cs typeface="Calibri"/>
              </a:rPr>
              <a:t>- Production at</a:t>
            </a:r>
            <a:r>
              <a:rPr lang="en-US" altLang="zh-CN">
                <a:ea typeface="宋体"/>
                <a:cs typeface="Calibri"/>
              </a:rPr>
              <a:t>:</a:t>
            </a:r>
            <a:r>
              <a:rPr lang="zh-CN" altLang="en-US">
                <a:ea typeface="宋体"/>
                <a:cs typeface="Calibri"/>
              </a:rPr>
              <a:t> </a:t>
            </a:r>
            <a:r>
              <a:rPr lang="zh-CN">
                <a:ea typeface="宋体"/>
                <a:cs typeface="Calibri"/>
              </a:rPr>
              <a:t>MR </a:t>
            </a:r>
            <a:r>
              <a:rPr lang="en-US" altLang="zh-CN">
                <a:ea typeface="宋体"/>
                <a:cs typeface="Calibri"/>
              </a:rPr>
              <a:t>equals </a:t>
            </a:r>
            <a:r>
              <a:rPr lang="zh-CN">
                <a:ea typeface="宋体"/>
                <a:cs typeface="Calibri"/>
              </a:rPr>
              <a:t>MC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>
                <a:ea typeface="宋体"/>
                <a:cs typeface="Calibri"/>
              </a:rPr>
              <a:t>   </a:t>
            </a:r>
            <a:r>
              <a:rPr lang="en-US" altLang="zh-CN">
                <a:ea typeface="宋体"/>
                <a:cs typeface="Calibri"/>
              </a:rPr>
              <a:t>- Promotion and Advertisement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ea typeface="宋体"/>
                <a:cs typeface="Calibri"/>
              </a:rPr>
              <a:t>   - Specialization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宋体"/>
                <a:cs typeface="Calibri"/>
              </a:rPr>
              <a:t>Long-run decisions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ea typeface="宋体"/>
                <a:cs typeface="Calibri"/>
              </a:rPr>
              <a:t>   - Service Differentiation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ea typeface="宋体"/>
                <a:cs typeface="Calibri"/>
              </a:rPr>
              <a:t>   - Research and Development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ea typeface="宋体"/>
                <a:cs typeface="Calibri"/>
              </a:rPr>
              <a:t>   - Equity Finance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>
              <a:ea typeface="宋体"/>
              <a:cs typeface="Calibri"/>
            </a:endParaRPr>
          </a:p>
          <a:p>
            <a:pPr>
              <a:lnSpc>
                <a:spcPct val="150000"/>
              </a:lnSpc>
            </a:pPr>
            <a:endParaRPr lang="zh-CN" altLang="en-US">
              <a:ea typeface="宋体"/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53AA22B-930D-62AE-896A-0B0C9D9A2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030" y="1531345"/>
            <a:ext cx="5485188" cy="46456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C1452E-3670-9EC6-FDE3-AAA4E67E17FF}"/>
              </a:ext>
            </a:extLst>
          </p:cNvPr>
          <p:cNvSpPr txBox="1"/>
          <p:nvPr/>
        </p:nvSpPr>
        <p:spPr>
          <a:xfrm>
            <a:off x="3947097" y="1787216"/>
            <a:ext cx="512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MC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3CCFA-16AE-3B26-C356-CF3FC6717AA7}"/>
              </a:ext>
            </a:extLst>
          </p:cNvPr>
          <p:cNvSpPr txBox="1"/>
          <p:nvPr/>
        </p:nvSpPr>
        <p:spPr>
          <a:xfrm>
            <a:off x="5212303" y="1686574"/>
            <a:ext cx="642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ATC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210FB-A568-952A-95B2-F0F397D89D55}"/>
              </a:ext>
            </a:extLst>
          </p:cNvPr>
          <p:cNvSpPr txBox="1"/>
          <p:nvPr/>
        </p:nvSpPr>
        <p:spPr>
          <a:xfrm>
            <a:off x="5658003" y="1844726"/>
            <a:ext cx="6566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AVC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73AD9C-C27B-AE33-D854-B07C704398CD}"/>
              </a:ext>
            </a:extLst>
          </p:cNvPr>
          <p:cNvSpPr txBox="1"/>
          <p:nvPr/>
        </p:nvSpPr>
        <p:spPr>
          <a:xfrm>
            <a:off x="6074945" y="5209026"/>
            <a:ext cx="7141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AFC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C2CE4-D8BD-B249-B880-4ECE9EDBDF2F}"/>
              </a:ext>
            </a:extLst>
          </p:cNvPr>
          <p:cNvSpPr txBox="1"/>
          <p:nvPr/>
        </p:nvSpPr>
        <p:spPr>
          <a:xfrm rot="16200000">
            <a:off x="855964" y="3239329"/>
            <a:ext cx="7141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COST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65CD7-F2D1-B4B0-AC06-C25394DF878F}"/>
              </a:ext>
            </a:extLst>
          </p:cNvPr>
          <p:cNvSpPr txBox="1"/>
          <p:nvPr/>
        </p:nvSpPr>
        <p:spPr>
          <a:xfrm>
            <a:off x="3314492" y="5870386"/>
            <a:ext cx="10879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OUTPUT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/>
                <a:ea typeface="宋体"/>
                <a:cs typeface="Calibri"/>
              </a:rPr>
              <a:t>Q2: Market Structure? Losses, profits, and long-run profits. Why will the firm stay?</a:t>
            </a:r>
            <a:endParaRPr lang="zh-CN" altLang="en-US">
              <a:latin typeface="Calibri"/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9323896-5F62-8B9F-7A8E-21A4F3343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427" y="1531345"/>
            <a:ext cx="5104583" cy="4645618"/>
          </a:xfrm>
        </p:spPr>
      </p:pic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CN" altLang="en-US">
              <a:cs typeface="Calibri"/>
            </a:endParaRPr>
          </a:p>
          <a:p>
            <a:pPr marL="0" indent="0">
              <a:buNone/>
            </a:pPr>
            <a:endParaRPr lang="zh-CN" altLang="en-US">
              <a:ea typeface="宋体"/>
              <a:cs typeface="Calibri"/>
            </a:endParaRPr>
          </a:p>
          <a:p>
            <a:pPr marL="0" indent="0">
              <a:buNone/>
            </a:pPr>
            <a:endParaRPr lang="zh-CN" altLang="en-US">
              <a:ea typeface="宋体"/>
              <a:cs typeface="Calibri"/>
            </a:endParaRPr>
          </a:p>
          <a:p>
            <a:pPr marL="0" indent="0">
              <a:buNone/>
            </a:pPr>
            <a:endParaRPr lang="zh-CN" altLang="en-US">
              <a:ea typeface="宋体"/>
              <a:cs typeface="Calibri"/>
            </a:endParaRPr>
          </a:p>
          <a:p>
            <a:pPr marL="0" indent="0">
              <a:buNone/>
            </a:pPr>
            <a:endParaRPr lang="zh-CN" altLang="en-US">
              <a:ea typeface="宋体"/>
              <a:cs typeface="Calibri"/>
            </a:endParaRPr>
          </a:p>
          <a:p>
            <a:pPr marL="0" indent="0">
              <a:buNone/>
            </a:pPr>
            <a:endParaRPr lang="zh-CN" altLang="en-US">
              <a:ea typeface="宋体"/>
              <a:cs typeface="Calibri"/>
            </a:endParaRPr>
          </a:p>
          <a:p>
            <a:pPr marL="0" indent="0">
              <a:buNone/>
            </a:pPr>
            <a:endParaRPr lang="zh-CN" altLang="en-US">
              <a:ea typeface="宋体"/>
              <a:cs typeface="Calibri"/>
            </a:endParaRPr>
          </a:p>
          <a:p>
            <a:pPr marL="0" indent="0">
              <a:buNone/>
            </a:pPr>
            <a:endParaRPr lang="zh-CN" altLang="en-US">
              <a:ea typeface="宋体"/>
              <a:cs typeface="Calibri"/>
            </a:endParaRPr>
          </a:p>
          <a:p>
            <a:pPr marL="0" indent="0">
              <a:buNone/>
            </a:pPr>
            <a:endParaRPr lang="zh-CN" altLang="en-US">
              <a:ea typeface="宋体"/>
              <a:cs typeface="Calibri"/>
            </a:endParaRPr>
          </a:p>
          <a:p>
            <a:pPr marL="0" indent="0">
              <a:buNone/>
            </a:pPr>
            <a:endParaRPr lang="zh-CN" altLang="en-US">
              <a:ea typeface="宋体"/>
              <a:cs typeface="Calibri"/>
            </a:endParaRPr>
          </a:p>
          <a:p>
            <a:endParaRPr lang="zh-CN" altLang="en-US">
              <a:ea typeface="宋体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4FDDE-7823-072E-3B13-044FE8B45149}"/>
              </a:ext>
            </a:extLst>
          </p:cNvPr>
          <p:cNvSpPr txBox="1"/>
          <p:nvPr/>
        </p:nvSpPr>
        <p:spPr>
          <a:xfrm rot="16200000">
            <a:off x="359945" y="3404669"/>
            <a:ext cx="17349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COST/REVENUE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903FF-1122-CA96-7708-9F0501426B28}"/>
              </a:ext>
            </a:extLst>
          </p:cNvPr>
          <p:cNvSpPr txBox="1"/>
          <p:nvPr/>
        </p:nvSpPr>
        <p:spPr>
          <a:xfrm>
            <a:off x="3314492" y="5870386"/>
            <a:ext cx="10879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0F30C-DB6E-2A63-56C7-9F0D9BD02787}"/>
              </a:ext>
            </a:extLst>
          </p:cNvPr>
          <p:cNvSpPr txBox="1"/>
          <p:nvPr/>
        </p:nvSpPr>
        <p:spPr>
          <a:xfrm>
            <a:off x="3947096" y="1787216"/>
            <a:ext cx="512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MC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9C7FE-D585-F8C5-4757-0AD1F4DB763B}"/>
              </a:ext>
            </a:extLst>
          </p:cNvPr>
          <p:cNvSpPr txBox="1"/>
          <p:nvPr/>
        </p:nvSpPr>
        <p:spPr>
          <a:xfrm>
            <a:off x="5327321" y="1470913"/>
            <a:ext cx="642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ATC</a:t>
            </a:r>
            <a:r>
              <a:rPr lang="en-US" baseline="-25000">
                <a:ea typeface="+mn-lt"/>
                <a:cs typeface="+mn-lt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67F850-2F46-6714-9641-F1ED40145323}"/>
              </a:ext>
            </a:extLst>
          </p:cNvPr>
          <p:cNvSpPr txBox="1"/>
          <p:nvPr/>
        </p:nvSpPr>
        <p:spPr>
          <a:xfrm>
            <a:off x="5241057" y="2319177"/>
            <a:ext cx="642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ATC</a:t>
            </a:r>
            <a:r>
              <a:rPr lang="en-US" baseline="-25000">
                <a:ea typeface="+mn-lt"/>
                <a:cs typeface="+mn-lt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67B62-9C94-2773-7082-ADF81F36ABCD}"/>
              </a:ext>
            </a:extLst>
          </p:cNvPr>
          <p:cNvSpPr txBox="1"/>
          <p:nvPr/>
        </p:nvSpPr>
        <p:spPr>
          <a:xfrm>
            <a:off x="5054151" y="5094007"/>
            <a:ext cx="642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842C3-1764-5792-68E8-24B0B6ADAE28}"/>
              </a:ext>
            </a:extLst>
          </p:cNvPr>
          <p:cNvSpPr txBox="1"/>
          <p:nvPr/>
        </p:nvSpPr>
        <p:spPr>
          <a:xfrm>
            <a:off x="3271359" y="5381555"/>
            <a:ext cx="642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MR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34F93D-8F09-705C-772F-EAF83646A5C3}"/>
              </a:ext>
            </a:extLst>
          </p:cNvPr>
          <p:cNvSpPr/>
          <p:nvPr/>
        </p:nvSpPr>
        <p:spPr>
          <a:xfrm>
            <a:off x="1423317" y="2886808"/>
            <a:ext cx="1768414" cy="488829"/>
          </a:xfrm>
          <a:prstGeom prst="rect">
            <a:avLst/>
          </a:prstGeom>
          <a:solidFill>
            <a:srgbClr val="FF0004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LOSS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CB2624-3C0F-9E37-818B-AE694E528AEB}"/>
              </a:ext>
            </a:extLst>
          </p:cNvPr>
          <p:cNvSpPr/>
          <p:nvPr/>
        </p:nvSpPr>
        <p:spPr>
          <a:xfrm>
            <a:off x="1423316" y="3433147"/>
            <a:ext cx="1768414" cy="301924"/>
          </a:xfrm>
          <a:prstGeom prst="rect">
            <a:avLst/>
          </a:prstGeom>
          <a:solidFill>
            <a:srgbClr val="92D05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pic>
        <p:nvPicPr>
          <p:cNvPr id="6" name="Picture 7" descr="Shape&#10;&#10;Description automatically generated">
            <a:extLst>
              <a:ext uri="{FF2B5EF4-FFF2-40B4-BE49-F238E27FC236}">
                <a16:creationId xmlns:a16="http://schemas.microsoft.com/office/drawing/2014/main" id="{7EEB88F7-8CE0-E499-CEE2-02DEC09E5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478" y="1526135"/>
            <a:ext cx="4109050" cy="3338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F37802-9974-3D4D-7F7D-7485982B8600}"/>
              </a:ext>
            </a:extLst>
          </p:cNvPr>
          <p:cNvSpPr txBox="1"/>
          <p:nvPr/>
        </p:nvSpPr>
        <p:spPr>
          <a:xfrm rot="16200000">
            <a:off x="6224842" y="2859341"/>
            <a:ext cx="17349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ea typeface="+mn-lt"/>
                <a:cs typeface="+mn-lt"/>
              </a:rPr>
              <a:t>COST/REVENUE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C96F8-81BB-E85D-3CB8-FD9F7EECF2BC}"/>
              </a:ext>
            </a:extLst>
          </p:cNvPr>
          <p:cNvSpPr txBox="1"/>
          <p:nvPr/>
        </p:nvSpPr>
        <p:spPr>
          <a:xfrm>
            <a:off x="8676180" y="4605178"/>
            <a:ext cx="10879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ea typeface="+mn-lt"/>
                <a:cs typeface="+mn-lt"/>
              </a:rPr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0377F-8ABD-A69E-870B-E8AD3B694519}"/>
              </a:ext>
            </a:extLst>
          </p:cNvPr>
          <p:cNvSpPr txBox="1"/>
          <p:nvPr/>
        </p:nvSpPr>
        <p:spPr>
          <a:xfrm>
            <a:off x="9840748" y="1528423"/>
            <a:ext cx="5128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ea typeface="+mn-lt"/>
                <a:cs typeface="+mn-lt"/>
              </a:rPr>
              <a:t>MC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0E9B9C-2DC1-385A-EDFF-246DB866A291}"/>
              </a:ext>
            </a:extLst>
          </p:cNvPr>
          <p:cNvSpPr txBox="1"/>
          <p:nvPr/>
        </p:nvSpPr>
        <p:spPr>
          <a:xfrm>
            <a:off x="10760897" y="1945365"/>
            <a:ext cx="6422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ea typeface="+mn-lt"/>
                <a:cs typeface="+mn-lt"/>
              </a:rPr>
              <a:t>ATC</a:t>
            </a:r>
            <a:endParaRPr lang="en-US" sz="1600" baseline="-25000">
              <a:ea typeface="+mn-lt"/>
              <a:cs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1F169-4453-A8FD-BD48-4015039543CD}"/>
              </a:ext>
            </a:extLst>
          </p:cNvPr>
          <p:cNvSpPr txBox="1"/>
          <p:nvPr/>
        </p:nvSpPr>
        <p:spPr>
          <a:xfrm>
            <a:off x="10415840" y="3584384"/>
            <a:ext cx="6422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ea typeface="+mn-lt"/>
                <a:cs typeface="+mn-lt"/>
              </a:rPr>
              <a:t>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B2203-3472-85FF-ECB8-86643C2D8F48}"/>
              </a:ext>
            </a:extLst>
          </p:cNvPr>
          <p:cNvSpPr txBox="1"/>
          <p:nvPr/>
        </p:nvSpPr>
        <p:spPr>
          <a:xfrm>
            <a:off x="9121878" y="4116347"/>
            <a:ext cx="6422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ea typeface="+mn-lt"/>
                <a:cs typeface="+mn-lt"/>
              </a:rPr>
              <a:t>MR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4285B-F1C9-142E-B80A-6A53D60D49C9}"/>
              </a:ext>
            </a:extLst>
          </p:cNvPr>
          <p:cNvSpPr txBox="1"/>
          <p:nvPr/>
        </p:nvSpPr>
        <p:spPr>
          <a:xfrm>
            <a:off x="6924137" y="4609381"/>
            <a:ext cx="4942935" cy="17113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alibri"/>
                <a:cs typeface="Segoe UI"/>
              </a:rPr>
              <a:t>​</a:t>
            </a:r>
            <a:endParaRPr lang="en-US" altLang="zh-CN"/>
          </a:p>
          <a:p>
            <a:pPr>
              <a:lnSpc>
                <a:spcPct val="150000"/>
              </a:lnSpc>
              <a:buChar char="•"/>
            </a:pPr>
            <a:r>
              <a:rPr lang="en-US" altLang="zh-CN">
                <a:latin typeface="Calibri"/>
                <a:ea typeface="宋体"/>
                <a:cs typeface="Arial"/>
              </a:rPr>
              <a:t> A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宋体"/>
                <a:cs typeface="Arial"/>
              </a:rPr>
              <a:t>monopolistic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宋体"/>
                <a:cs typeface="Arial"/>
              </a:rPr>
              <a:t>market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宋体"/>
                <a:cs typeface="Arial"/>
              </a:rPr>
              <a:t>structure</a:t>
            </a:r>
            <a:r>
              <a:rPr lang="en-US">
                <a:latin typeface="Calibri"/>
                <a:cs typeface="Arial"/>
              </a:rPr>
              <a:t>​</a:t>
            </a:r>
          </a:p>
          <a:p>
            <a:pPr>
              <a:lnSpc>
                <a:spcPct val="150000"/>
              </a:lnSpc>
              <a:buChar char="•"/>
            </a:pPr>
            <a:r>
              <a:rPr lang="en-US" altLang="zh-CN">
                <a:latin typeface="Calibri"/>
                <a:ea typeface="宋体"/>
                <a:cs typeface="Arial"/>
              </a:rPr>
              <a:t> Breakeven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宋体"/>
                <a:cs typeface="Arial"/>
              </a:rPr>
              <a:t>condition: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宋体"/>
                <a:cs typeface="Arial"/>
              </a:rPr>
              <a:t>AR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宋体"/>
                <a:cs typeface="Arial"/>
              </a:rPr>
              <a:t>equals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宋体"/>
                <a:cs typeface="Arial"/>
              </a:rPr>
              <a:t>AC</a:t>
            </a:r>
          </a:p>
          <a:p>
            <a:pPr>
              <a:lnSpc>
                <a:spcPct val="150000"/>
              </a:lnSpc>
              <a:buChar char="•"/>
            </a:pPr>
            <a:r>
              <a:rPr lang="en-US" altLang="zh-CN">
                <a:latin typeface="Calibri"/>
                <a:ea typeface="宋体"/>
                <a:cs typeface="Arial"/>
              </a:rPr>
              <a:t> Still enjoys accounting profit</a:t>
            </a:r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A9801-3223-44E4-DAC6-351BCE7091B8}"/>
              </a:ext>
            </a:extLst>
          </p:cNvPr>
          <p:cNvSpPr txBox="1"/>
          <p:nvPr/>
        </p:nvSpPr>
        <p:spPr>
          <a:xfrm>
            <a:off x="1904999" y="3414889"/>
            <a:ext cx="10558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PROFIT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/>
                <a:ea typeface="宋体"/>
                <a:cs typeface="Calibri"/>
              </a:rPr>
              <a:t>Q3: Nursing homes, type of good? Characteristics? Externality, its consequence, and it's solution</a:t>
            </a:r>
            <a:endParaRPr lang="zh-CN" altLang="en-US">
              <a:latin typeface="Calibri"/>
              <a:ea typeface="宋体"/>
              <a:cs typeface="Calibri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300564" y="1561370"/>
            <a:ext cx="5626100" cy="46450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>
                <a:ea typeface="宋体"/>
                <a:cs typeface="Calibri"/>
              </a:rPr>
              <a:t>Private Good</a:t>
            </a:r>
            <a:endParaRPr lang="en-US" altLang="zh-CN">
              <a:ea typeface="宋体"/>
              <a:cs typeface="Calibri"/>
            </a:endParaRPr>
          </a:p>
          <a:p>
            <a:pPr marL="0" indent="0">
              <a:buNone/>
            </a:pPr>
            <a:r>
              <a:rPr lang="zh-CN" altLang="en-US">
                <a:ea typeface="宋体"/>
                <a:cs typeface="Calibri"/>
              </a:rPr>
              <a:t>    - Excludablility and Rivalry</a:t>
            </a:r>
          </a:p>
          <a:p>
            <a:pPr marL="0" indent="0">
              <a:buNone/>
            </a:pPr>
            <a:endParaRPr lang="zh-CN" altLang="en-US">
              <a:ea typeface="宋体"/>
              <a:cs typeface="Calibri"/>
            </a:endParaRPr>
          </a:p>
          <a:p>
            <a:pPr marL="285750" indent="-285750"/>
            <a:r>
              <a:rPr lang="zh-CN" altLang="en-US">
                <a:ea typeface="宋体"/>
                <a:cs typeface="Calibri"/>
              </a:rPr>
              <a:t>Results in positive externality </a:t>
            </a:r>
          </a:p>
          <a:p>
            <a:pPr marL="0" indent="0">
              <a:buNone/>
            </a:pPr>
            <a:r>
              <a:rPr lang="zh-CN" altLang="en-US">
                <a:ea typeface="宋体"/>
                <a:cs typeface="Calibri"/>
              </a:rPr>
              <a:t>     - MSB &gt; MPB</a:t>
            </a:r>
          </a:p>
          <a:p>
            <a:pPr marL="0" indent="0">
              <a:buNone/>
            </a:pPr>
            <a:endParaRPr lang="zh-CN" altLang="en-US">
              <a:ea typeface="宋体"/>
              <a:cs typeface="Calibri"/>
            </a:endParaRPr>
          </a:p>
          <a:p>
            <a:pPr marL="285750" indent="-285750"/>
            <a:r>
              <a:rPr lang="zh-CN" altLang="en-US">
                <a:ea typeface="宋体"/>
                <a:cs typeface="Calibri"/>
              </a:rPr>
              <a:t>Underallocation of merit goods</a:t>
            </a:r>
          </a:p>
          <a:p>
            <a:pPr marL="285750" indent="-285750"/>
            <a:endParaRPr lang="zh-CN" altLang="en-US">
              <a:ea typeface="宋体"/>
              <a:cs typeface="Calibri"/>
            </a:endParaRPr>
          </a:p>
          <a:p>
            <a:pPr marL="285750" indent="-285750"/>
            <a:r>
              <a:rPr lang="zh-CN" altLang="en-US">
                <a:ea typeface="宋体"/>
                <a:cs typeface="Calibri"/>
              </a:rPr>
              <a:t>Measures to solve the externality:</a:t>
            </a:r>
          </a:p>
          <a:p>
            <a:pPr marL="0" indent="0">
              <a:buNone/>
            </a:pPr>
            <a:r>
              <a:rPr lang="zh-CN" altLang="en-US">
                <a:ea typeface="宋体"/>
                <a:cs typeface="Calibri"/>
              </a:rPr>
              <a:t>    - Nudging</a:t>
            </a:r>
          </a:p>
          <a:p>
            <a:pPr marL="0" indent="0">
              <a:buNone/>
            </a:pPr>
            <a:r>
              <a:rPr lang="zh-CN" altLang="en-US">
                <a:ea typeface="宋体"/>
                <a:cs typeface="Calibri"/>
              </a:rPr>
              <a:t>    - Provision of Subsidy</a:t>
            </a:r>
          </a:p>
          <a:p>
            <a:pPr marL="0" indent="0">
              <a:buNone/>
            </a:pPr>
            <a:r>
              <a:rPr lang="zh-CN" altLang="en-US">
                <a:ea typeface="宋体"/>
                <a:cs typeface="Calibri"/>
              </a:rPr>
              <a:t>    - Provision of Information</a:t>
            </a:r>
          </a:p>
          <a:p>
            <a:pPr marL="285750" indent="-285750"/>
            <a:endParaRPr lang="zh-CN" altLang="en-US">
              <a:ea typeface="宋体"/>
              <a:cs typeface="Calibri"/>
            </a:endParaRPr>
          </a:p>
          <a:p>
            <a:pPr marL="0" indent="0">
              <a:buNone/>
            </a:pPr>
            <a:endParaRPr lang="zh-CN" altLang="en-US">
              <a:ea typeface="宋体"/>
              <a:cs typeface="Calibri"/>
            </a:endParaRPr>
          </a:p>
        </p:txBody>
      </p:sp>
      <p:pic>
        <p:nvPicPr>
          <p:cNvPr id="6" name="Picture 6" descr="A picture containing laser, light&#10;&#10;Description automatically generated">
            <a:extLst>
              <a:ext uri="{FF2B5EF4-FFF2-40B4-BE49-F238E27FC236}">
                <a16:creationId xmlns:a16="http://schemas.microsoft.com/office/drawing/2014/main" id="{8F9AAE0F-6A4A-DE73-2202-73221FDF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8" y="1573545"/>
            <a:ext cx="2743200" cy="2474458"/>
          </a:xfrm>
          <a:prstGeom prst="rect">
            <a:avLst/>
          </a:prstGeom>
        </p:spPr>
      </p:pic>
      <p:pic>
        <p:nvPicPr>
          <p:cNvPr id="9" name="Picture 9" descr="A picture containing light&#10;&#10;Description automatically generated">
            <a:extLst>
              <a:ext uri="{FF2B5EF4-FFF2-40B4-BE49-F238E27FC236}">
                <a16:creationId xmlns:a16="http://schemas.microsoft.com/office/drawing/2014/main" id="{E68DFB04-FC68-8BF3-1EF2-C7663ACB6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1641" y="3080609"/>
            <a:ext cx="2801796" cy="248901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10D862-8443-1944-9F4E-0830848AD175}"/>
              </a:ext>
            </a:extLst>
          </p:cNvPr>
          <p:cNvSpPr txBox="1"/>
          <p:nvPr/>
        </p:nvSpPr>
        <p:spPr>
          <a:xfrm>
            <a:off x="459615" y="4061327"/>
            <a:ext cx="27231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Positive externality due to subsidy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772FCD-0CAD-4389-B16C-005E86B3B6BD}"/>
              </a:ext>
            </a:extLst>
          </p:cNvPr>
          <p:cNvSpPr txBox="1"/>
          <p:nvPr/>
        </p:nvSpPr>
        <p:spPr>
          <a:xfrm>
            <a:off x="3914837" y="5570948"/>
            <a:ext cx="27231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Calibri"/>
              </a:rPr>
              <a:t>Positive externality due to consumption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F9F07-0287-F502-99DB-285C17FFCF81}"/>
              </a:ext>
            </a:extLst>
          </p:cNvPr>
          <p:cNvSpPr txBox="1"/>
          <p:nvPr/>
        </p:nvSpPr>
        <p:spPr>
          <a:xfrm>
            <a:off x="399143" y="1480456"/>
            <a:ext cx="3701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cs typeface="Calibri"/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20C782-1FFB-3FF0-38D9-4DB0512DC230}"/>
              </a:ext>
            </a:extLst>
          </p:cNvPr>
          <p:cNvSpPr txBox="1"/>
          <p:nvPr/>
        </p:nvSpPr>
        <p:spPr>
          <a:xfrm>
            <a:off x="3859994" y="3015342"/>
            <a:ext cx="3701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cs typeface="Calibri"/>
              </a:rPr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29EFA-C3DD-79F6-86ED-B9878BAC4943}"/>
              </a:ext>
            </a:extLst>
          </p:cNvPr>
          <p:cNvSpPr txBox="1"/>
          <p:nvPr/>
        </p:nvSpPr>
        <p:spPr>
          <a:xfrm>
            <a:off x="2826656" y="3820884"/>
            <a:ext cx="5442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cs typeface="Calibri"/>
              </a:rPr>
              <a:t>Qty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47A077-341E-340B-4F79-B096D3025ACA}"/>
              </a:ext>
            </a:extLst>
          </p:cNvPr>
          <p:cNvSpPr txBox="1"/>
          <p:nvPr/>
        </p:nvSpPr>
        <p:spPr>
          <a:xfrm>
            <a:off x="6281056" y="5323112"/>
            <a:ext cx="5442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cs typeface="Calibri"/>
              </a:rPr>
              <a:t>Qty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2BFC73-D027-1811-3EA0-7AD070133275}"/>
              </a:ext>
            </a:extLst>
          </p:cNvPr>
          <p:cNvSpPr txBox="1"/>
          <p:nvPr/>
        </p:nvSpPr>
        <p:spPr>
          <a:xfrm>
            <a:off x="2489197" y="1480455"/>
            <a:ext cx="9361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S (MPC)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EBF33-0CA7-9736-E750-8C3D600412B8}"/>
              </a:ext>
            </a:extLst>
          </p:cNvPr>
          <p:cNvSpPr txBox="1"/>
          <p:nvPr/>
        </p:nvSpPr>
        <p:spPr>
          <a:xfrm>
            <a:off x="1759855" y="2209798"/>
            <a:ext cx="5442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cs typeface="Calibri"/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0EA61A-7AEE-0AB7-F0C0-7413C6D11058}"/>
              </a:ext>
            </a:extLst>
          </p:cNvPr>
          <p:cNvSpPr txBox="1"/>
          <p:nvPr/>
        </p:nvSpPr>
        <p:spPr>
          <a:xfrm>
            <a:off x="2859311" y="1785254"/>
            <a:ext cx="22968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S</a:t>
            </a:r>
            <a:r>
              <a:rPr lang="en-US" sz="1600" baseline="-25000">
                <a:cs typeface="Calibri"/>
              </a:rPr>
              <a:t>1</a:t>
            </a:r>
            <a:r>
              <a:rPr lang="en-US" sz="1600">
                <a:cs typeface="Calibri"/>
              </a:rPr>
              <a:t> (MSC = MPC – Subsidy)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533A1-D3B9-4AA6-13B0-AB77C8271533}"/>
              </a:ext>
            </a:extLst>
          </p:cNvPr>
          <p:cNvSpPr txBox="1"/>
          <p:nvPr/>
        </p:nvSpPr>
        <p:spPr>
          <a:xfrm>
            <a:off x="2619825" y="3385454"/>
            <a:ext cx="9361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D (MPB)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B27D34-F61F-49AB-FD7A-99EB25EC9FFF}"/>
              </a:ext>
            </a:extLst>
          </p:cNvPr>
          <p:cNvSpPr txBox="1"/>
          <p:nvPr/>
        </p:nvSpPr>
        <p:spPr>
          <a:xfrm>
            <a:off x="2217054" y="2601684"/>
            <a:ext cx="5442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cs typeface="Calibri"/>
              </a:rPr>
              <a:t>E</a:t>
            </a:r>
            <a:r>
              <a:rPr lang="en-US" sz="1600" baseline="-25000">
                <a:cs typeface="Calibri"/>
              </a:rPr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D34EC7-8749-909A-3E1B-D710829585C6}"/>
              </a:ext>
            </a:extLst>
          </p:cNvPr>
          <p:cNvCxnSpPr/>
          <p:nvPr/>
        </p:nvCxnSpPr>
        <p:spPr>
          <a:xfrm>
            <a:off x="2381703" y="2026104"/>
            <a:ext cx="185058" cy="195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9B875CA-37D6-1F90-C29F-40B1DD309B46}"/>
              </a:ext>
            </a:extLst>
          </p:cNvPr>
          <p:cNvSpPr txBox="1"/>
          <p:nvPr/>
        </p:nvSpPr>
        <p:spPr>
          <a:xfrm>
            <a:off x="5965368" y="3015340"/>
            <a:ext cx="9361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S (MPC)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CBF0F8-D80F-20F4-ECDE-A3CAA5CCCEC1}"/>
              </a:ext>
            </a:extLst>
          </p:cNvPr>
          <p:cNvSpPr txBox="1"/>
          <p:nvPr/>
        </p:nvSpPr>
        <p:spPr>
          <a:xfrm>
            <a:off x="6067241" y="3588380"/>
            <a:ext cx="22968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S</a:t>
            </a:r>
            <a:r>
              <a:rPr lang="en-US" sz="1600" baseline="-25000">
                <a:cs typeface="Calibri"/>
              </a:rPr>
              <a:t>1</a:t>
            </a:r>
            <a:r>
              <a:rPr lang="en-US" sz="1600">
                <a:cs typeface="Calibri"/>
              </a:rPr>
              <a:t> (MSC = MPC – Subsidy)</a:t>
            </a:r>
            <a:endParaRPr lang="en-US"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9FD50F-5DA2-7FE4-7DCB-66DC5440797A}"/>
              </a:ext>
            </a:extLst>
          </p:cNvPr>
          <p:cNvSpPr txBox="1"/>
          <p:nvPr/>
        </p:nvSpPr>
        <p:spPr>
          <a:xfrm>
            <a:off x="5932710" y="4985654"/>
            <a:ext cx="9361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D (MPB)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5F2F53-554C-93B3-40E0-285C74580E1B}"/>
              </a:ext>
            </a:extLst>
          </p:cNvPr>
          <p:cNvSpPr txBox="1"/>
          <p:nvPr/>
        </p:nvSpPr>
        <p:spPr>
          <a:xfrm>
            <a:off x="5998025" y="4201883"/>
            <a:ext cx="22968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D</a:t>
            </a:r>
            <a:r>
              <a:rPr lang="en-US" sz="1600" baseline="-25000">
                <a:cs typeface="Calibri"/>
              </a:rPr>
              <a:t>1</a:t>
            </a:r>
            <a:r>
              <a:rPr lang="en-US" sz="1600">
                <a:cs typeface="Calibri"/>
              </a:rPr>
              <a:t> </a:t>
            </a:r>
            <a:endParaRPr lang="en-US"/>
          </a:p>
          <a:p>
            <a:r>
              <a:rPr lang="en-US" sz="1600">
                <a:cs typeface="Calibri"/>
              </a:rPr>
              <a:t>(MSB = MPB + MEB)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3FADF3-255F-27B5-5E55-C44E29AE5A7E}"/>
              </a:ext>
            </a:extLst>
          </p:cNvPr>
          <p:cNvSpPr txBox="1"/>
          <p:nvPr/>
        </p:nvSpPr>
        <p:spPr>
          <a:xfrm>
            <a:off x="5225140" y="3712026"/>
            <a:ext cx="5442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cs typeface="Calibri"/>
              </a:rPr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9B402-7223-6A06-B46B-FFD8CA8DADF5}"/>
              </a:ext>
            </a:extLst>
          </p:cNvPr>
          <p:cNvSpPr txBox="1"/>
          <p:nvPr/>
        </p:nvSpPr>
        <p:spPr>
          <a:xfrm>
            <a:off x="5693225" y="4158341"/>
            <a:ext cx="5442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cs typeface="Calibri"/>
              </a:rPr>
              <a:t>E</a:t>
            </a:r>
            <a:r>
              <a:rPr lang="en-US" sz="1600" baseline="-25000">
                <a:cs typeface="Calibri"/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E2D0E1-1535-6F78-08FA-6C8BCF7B7AE2}"/>
              </a:ext>
            </a:extLst>
          </p:cNvPr>
          <p:cNvCxnSpPr>
            <a:cxnSpLocks/>
          </p:cNvCxnSpPr>
          <p:nvPr/>
        </p:nvCxnSpPr>
        <p:spPr>
          <a:xfrm>
            <a:off x="5770788" y="3626304"/>
            <a:ext cx="185058" cy="195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57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/>
                <a:ea typeface="宋体"/>
                <a:cs typeface="Calibri"/>
              </a:rPr>
              <a:t>Problem: Increase in elderly population is likely to overburden healthcare system with increase in the consumption of healthcare resources in long-term</a:t>
            </a:r>
            <a:endParaRPr lang="zh-CN" altLang="en-US">
              <a:latin typeface="Calibri"/>
              <a:cs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028BF6E-F6E4-5FB5-0ED3-FE6B251DE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" r="176"/>
          <a:stretch/>
        </p:blipFill>
        <p:spPr>
          <a:xfrm>
            <a:off x="282419" y="2236901"/>
            <a:ext cx="6609533" cy="34320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F84E09-2795-C0BF-0044-0169BEF2BF57}"/>
              </a:ext>
            </a:extLst>
          </p:cNvPr>
          <p:cNvSpPr txBox="1"/>
          <p:nvPr/>
        </p:nvSpPr>
        <p:spPr>
          <a:xfrm>
            <a:off x="6955788" y="1554715"/>
            <a:ext cx="481753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Theory of demographic transition is applicable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Developed countries tend to have a lower fertility</a:t>
            </a:r>
            <a:endParaRPr lang="en-US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Mortality rates are low, birth control is easily accessible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Children considered as economic drain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Women have children late in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Workforce expected to fall by 8 million by 2030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Increase in dependency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Younger population need to be overworked, giving them less time and making having children more and more unattractive</a:t>
            </a:r>
            <a:endParaRPr lang="en-US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Leads to decline of young and working people in contrast to increasing old; creating creates a viscous cycle</a:t>
            </a:r>
            <a:endParaRPr lang="en-US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/>
                <a:ea typeface="宋体"/>
                <a:cs typeface="Calibri"/>
              </a:rPr>
              <a:t>Solution 1(a):  Voluntary a</a:t>
            </a:r>
            <a:r>
              <a:rPr lang="en-US" dirty="0">
                <a:latin typeface="Calibri"/>
                <a:ea typeface="+mj-lt"/>
                <a:cs typeface="+mj-lt"/>
              </a:rPr>
              <a:t>wareness of good health practices</a:t>
            </a:r>
            <a:endParaRPr lang="zh-CN" altLang="en-US" dirty="0">
              <a:latin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07CEB8-695D-87ED-AA56-A8293AB4F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567" y="2293344"/>
            <a:ext cx="4739998" cy="3107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B1FB3B-BB54-14CB-1150-B80EC9561A53}"/>
              </a:ext>
            </a:extLst>
          </p:cNvPr>
          <p:cNvSpPr txBox="1"/>
          <p:nvPr/>
        </p:nvSpPr>
        <p:spPr>
          <a:xfrm>
            <a:off x="7873999" y="3005666"/>
            <a:ext cx="3400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ABE19-F72A-29F2-D790-2E584425A28E}"/>
              </a:ext>
            </a:extLst>
          </p:cNvPr>
          <p:cNvSpPr txBox="1"/>
          <p:nvPr/>
        </p:nvSpPr>
        <p:spPr>
          <a:xfrm>
            <a:off x="6331417" y="1756950"/>
            <a:ext cx="502476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Redesigning daily routine incorporating  more physical activity and necessary supplements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Developing a positive social well being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Being focused on Healthy Aging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Reducing the consumption of synthetic chemicals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Consuming a balanced diet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Keeping the mind active by engaging in social activities and learning new skills 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17A1-23C7-DC07-7492-95BD04A3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0">
              <a:ea typeface="+mj-lt"/>
              <a:cs typeface="+mj-lt"/>
            </a:endParaRPr>
          </a:p>
          <a:p>
            <a:r>
              <a:rPr lang="en-US" dirty="0">
                <a:latin typeface="Calibri"/>
                <a:cs typeface="Calibri"/>
              </a:rPr>
              <a:t>Solution 1(b), Economic Theory: Theory of Consumer Choice</a:t>
            </a:r>
            <a:r>
              <a:rPr lang="en-US" altLang="zh-CN" dirty="0">
                <a:latin typeface="Calibri"/>
                <a:ea typeface="宋体"/>
                <a:cs typeface="Calibri"/>
              </a:rPr>
              <a:t> </a:t>
            </a:r>
            <a:endParaRPr lang="zh-CN" altLang="en-US" b="0" dirty="0">
              <a:ea typeface="宋体"/>
              <a:cs typeface="+mj-lt"/>
            </a:endParaRPr>
          </a:p>
          <a:p>
            <a:endParaRPr lang="en-US" b="0">
              <a:ea typeface="+mj-lt"/>
              <a:cs typeface="+mj-lt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90978A4-3D1F-C4BE-1C73-C67BAF2E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20" y="2061532"/>
            <a:ext cx="6193407" cy="3528129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4A4FB3A5-098E-FF66-2E03-53DF2545A437}"/>
              </a:ext>
            </a:extLst>
          </p:cNvPr>
          <p:cNvSpPr txBox="1"/>
          <p:nvPr/>
        </p:nvSpPr>
        <p:spPr>
          <a:xfrm>
            <a:off x="649112" y="1735666"/>
            <a:ext cx="143933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Consumption when old</a:t>
            </a:r>
            <a:endParaRPr lang="en-US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63F9F3A-E47E-76AA-EDC7-BF3CE7D3EB4A}"/>
              </a:ext>
            </a:extLst>
          </p:cNvPr>
          <p:cNvSpPr txBox="1"/>
          <p:nvPr/>
        </p:nvSpPr>
        <p:spPr>
          <a:xfrm>
            <a:off x="4006757" y="1735666"/>
            <a:ext cx="176388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Consumption when old</a:t>
            </a:r>
            <a:endParaRPr 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173D0D9E-37B6-1AFE-A2C5-7153AA1367E7}"/>
              </a:ext>
            </a:extLst>
          </p:cNvPr>
          <p:cNvSpPr txBox="1"/>
          <p:nvPr/>
        </p:nvSpPr>
        <p:spPr>
          <a:xfrm>
            <a:off x="3062111" y="5376333"/>
            <a:ext cx="176388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Consumption when young</a:t>
            </a:r>
            <a:endParaRPr lang="en-US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47EAEF7-1907-A84B-DEB9-547651E912E5}"/>
              </a:ext>
            </a:extLst>
          </p:cNvPr>
          <p:cNvSpPr txBox="1"/>
          <p:nvPr/>
        </p:nvSpPr>
        <p:spPr>
          <a:xfrm>
            <a:off x="6378223" y="5376333"/>
            <a:ext cx="176388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Consumption when young</a:t>
            </a:r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9DF1546-7687-5235-0D98-79154FE696CF}"/>
              </a:ext>
            </a:extLst>
          </p:cNvPr>
          <p:cNvSpPr txBox="1"/>
          <p:nvPr/>
        </p:nvSpPr>
        <p:spPr>
          <a:xfrm>
            <a:off x="1679222" y="2201331"/>
            <a:ext cx="17638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BC</a:t>
            </a:r>
            <a:r>
              <a:rPr lang="en-US" baseline="-25000">
                <a:ea typeface="Calibri"/>
                <a:cs typeface="Calibri"/>
              </a:rPr>
              <a:t>2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7691808-2FA9-8545-752E-7CE7A422D6AB}"/>
              </a:ext>
            </a:extLst>
          </p:cNvPr>
          <p:cNvSpPr txBox="1"/>
          <p:nvPr/>
        </p:nvSpPr>
        <p:spPr>
          <a:xfrm>
            <a:off x="5080000" y="2314221"/>
            <a:ext cx="17638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BC</a:t>
            </a:r>
            <a:r>
              <a:rPr lang="en-US" baseline="-25000">
                <a:ea typeface="Calibri"/>
                <a:cs typeface="Calibri"/>
              </a:rPr>
              <a:t>2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F48A7A9B-351D-6456-8ACB-24B0D845D7C0}"/>
              </a:ext>
            </a:extLst>
          </p:cNvPr>
          <p:cNvSpPr txBox="1"/>
          <p:nvPr/>
        </p:nvSpPr>
        <p:spPr>
          <a:xfrm>
            <a:off x="1673578" y="3753555"/>
            <a:ext cx="17638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BC</a:t>
            </a:r>
            <a:r>
              <a:rPr lang="en-US" baseline="-25000">
                <a:ea typeface="Calibri"/>
                <a:cs typeface="Calibri"/>
              </a:rPr>
              <a:t>1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965C64FB-4EBD-1156-7B12-8DEF85CFC5D6}"/>
              </a:ext>
            </a:extLst>
          </p:cNvPr>
          <p:cNvSpPr txBox="1"/>
          <p:nvPr/>
        </p:nvSpPr>
        <p:spPr>
          <a:xfrm>
            <a:off x="5037667" y="3824109"/>
            <a:ext cx="17638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BC</a:t>
            </a:r>
            <a:r>
              <a:rPr lang="en-US" baseline="-25000">
                <a:ea typeface="Calibri"/>
                <a:cs typeface="Calibri"/>
              </a:rPr>
              <a:t>1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34CD039F-06B2-80FB-B834-ECCB982D747A}"/>
              </a:ext>
            </a:extLst>
          </p:cNvPr>
          <p:cNvSpPr txBox="1"/>
          <p:nvPr/>
        </p:nvSpPr>
        <p:spPr>
          <a:xfrm>
            <a:off x="3711223" y="4938887"/>
            <a:ext cx="17638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I</a:t>
            </a:r>
            <a:r>
              <a:rPr lang="en-US" baseline="-25000">
                <a:ea typeface="Calibri"/>
                <a:cs typeface="Calibri"/>
              </a:rPr>
              <a:t>1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8933004B-DBBF-C395-6E97-6F0471A5C8B8}"/>
              </a:ext>
            </a:extLst>
          </p:cNvPr>
          <p:cNvSpPr txBox="1"/>
          <p:nvPr/>
        </p:nvSpPr>
        <p:spPr>
          <a:xfrm>
            <a:off x="7140222" y="4825998"/>
            <a:ext cx="17638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I</a:t>
            </a:r>
            <a:r>
              <a:rPr lang="en-US" baseline="-25000">
                <a:ea typeface="Calibri"/>
                <a:cs typeface="Calibri"/>
              </a:rPr>
              <a:t>1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396B085B-8F36-D490-D75E-E303C2090455}"/>
              </a:ext>
            </a:extLst>
          </p:cNvPr>
          <p:cNvSpPr txBox="1"/>
          <p:nvPr/>
        </p:nvSpPr>
        <p:spPr>
          <a:xfrm>
            <a:off x="3584222" y="4078110"/>
            <a:ext cx="17638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I</a:t>
            </a:r>
            <a:r>
              <a:rPr lang="en-US" baseline="-25000">
                <a:ea typeface="Calibri"/>
                <a:cs typeface="Calibri"/>
              </a:rPr>
              <a:t>2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8FD09160-0E56-1255-9A70-A421F1EA864C}"/>
              </a:ext>
            </a:extLst>
          </p:cNvPr>
          <p:cNvSpPr txBox="1"/>
          <p:nvPr/>
        </p:nvSpPr>
        <p:spPr>
          <a:xfrm>
            <a:off x="7182555" y="4360331"/>
            <a:ext cx="17638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I</a:t>
            </a:r>
            <a:r>
              <a:rPr lang="en-US" baseline="-25000">
                <a:ea typeface="Calibri"/>
                <a:cs typeface="Calibri"/>
              </a:rPr>
              <a:t>2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13DF0A0B-79B6-E373-0E3F-C010999B6F59}"/>
              </a:ext>
            </a:extLst>
          </p:cNvPr>
          <p:cNvSpPr txBox="1"/>
          <p:nvPr/>
        </p:nvSpPr>
        <p:spPr>
          <a:xfrm>
            <a:off x="7742206" y="1522446"/>
            <a:ext cx="3872358" cy="507831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  <a:ea typeface="Calibri Light"/>
                <a:cs typeface="Arial"/>
              </a:rPr>
              <a:t>Employers provide employer matching contributions.</a:t>
            </a:r>
            <a:endParaRPr lang="en-US">
              <a:latin typeface="Calibri"/>
              <a:ea typeface="Calibri Light"/>
              <a:cs typeface="Calibri Light"/>
            </a:endParaRPr>
          </a:p>
          <a:p>
            <a:endParaRPr lang="en-US">
              <a:latin typeface="Calibri"/>
              <a:ea typeface="Calibri Ligh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  <a:ea typeface="Calibri Light"/>
                <a:cs typeface="Arial"/>
              </a:rPr>
              <a:t>Contributing a certain amount of income to such retirement plans will lead to greater income to consume when old. </a:t>
            </a:r>
            <a:endParaRPr lang="en-US">
              <a:latin typeface="Calibri"/>
              <a:ea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alibri"/>
              <a:ea typeface="Calibri Ligh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  <a:ea typeface="Calibri Light"/>
                <a:cs typeface="Arial"/>
              </a:rPr>
              <a:t>More access to health services when old. </a:t>
            </a:r>
            <a:endParaRPr lang="en-US">
              <a:latin typeface="Calibri"/>
              <a:ea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alibri"/>
              <a:ea typeface="Calibri Ligh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  <a:ea typeface="Calibri Light"/>
                <a:cs typeface="Arial"/>
              </a:rPr>
              <a:t>Can be explained based on: </a:t>
            </a:r>
            <a:endParaRPr lang="en-US">
              <a:latin typeface="Calibri"/>
              <a:ea typeface="Calibri Light"/>
              <a:cs typeface="Calibri Light"/>
            </a:endParaRPr>
          </a:p>
          <a:p>
            <a:endParaRPr lang="en-US">
              <a:latin typeface="Calibri"/>
              <a:ea typeface="Calibri Light"/>
              <a:cs typeface="Arial"/>
            </a:endParaRPr>
          </a:p>
          <a:p>
            <a:r>
              <a:rPr lang="en-US">
                <a:latin typeface="Calibri"/>
                <a:ea typeface="Calibri Light"/>
                <a:cs typeface="Arial"/>
              </a:rPr>
              <a:t>       - Substitution effect </a:t>
            </a:r>
          </a:p>
          <a:p>
            <a:r>
              <a:rPr lang="en-US">
                <a:latin typeface="Calibri"/>
                <a:ea typeface="Calibri Light"/>
                <a:cs typeface="Arial"/>
              </a:rPr>
              <a:t>          D to E </a:t>
            </a:r>
          </a:p>
          <a:p>
            <a:r>
              <a:rPr lang="en-US">
                <a:latin typeface="Calibri"/>
                <a:ea typeface="Calibri Light"/>
                <a:cs typeface="Arial"/>
              </a:rPr>
              <a:t>       - Income effect</a:t>
            </a:r>
            <a:endParaRPr lang="en-US">
              <a:latin typeface="Calibri"/>
              <a:ea typeface="Calibri Light"/>
              <a:cs typeface="Calibri"/>
            </a:endParaRPr>
          </a:p>
          <a:p>
            <a:r>
              <a:rPr lang="en-US">
                <a:latin typeface="Calibri"/>
                <a:ea typeface="Calibri Light"/>
                <a:cs typeface="Arial"/>
              </a:rPr>
              <a:t>          E to F</a:t>
            </a:r>
          </a:p>
          <a:p>
            <a:endParaRPr lang="en-US">
              <a:latin typeface="Calibri"/>
              <a:ea typeface="Calibri Light"/>
              <a:cs typeface="Arial"/>
            </a:endParaRP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01C93E81-7594-AB97-A408-41B46CEB8EBC}"/>
              </a:ext>
            </a:extLst>
          </p:cNvPr>
          <p:cNvSpPr txBox="1"/>
          <p:nvPr/>
        </p:nvSpPr>
        <p:spPr>
          <a:xfrm>
            <a:off x="2516889" y="4637389"/>
            <a:ext cx="54186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cs typeface="Calibri"/>
              </a:rPr>
              <a:t>D</a:t>
            </a:r>
            <a:endParaRPr lang="en-US"/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55CEFB43-DA7B-D613-6860-2D23DAA0BBDD}"/>
              </a:ext>
            </a:extLst>
          </p:cNvPr>
          <p:cNvSpPr txBox="1"/>
          <p:nvPr/>
        </p:nvSpPr>
        <p:spPr>
          <a:xfrm>
            <a:off x="2042329" y="3638004"/>
            <a:ext cx="18097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cs typeface="Calibri"/>
              </a:rPr>
              <a:t>E</a:t>
            </a:r>
            <a:endParaRPr lang="en-US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100A12BE-7CCE-3F65-C925-AA8BA099F280}"/>
              </a:ext>
            </a:extLst>
          </p:cNvPr>
          <p:cNvSpPr txBox="1"/>
          <p:nvPr/>
        </p:nvSpPr>
        <p:spPr>
          <a:xfrm>
            <a:off x="2695221" y="4219222"/>
            <a:ext cx="18097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>
                <a:ea typeface="Calibri"/>
                <a:cs typeface="Calibri"/>
              </a:rPr>
              <a:t>.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7BE98463-AC57-5558-F049-8FF1E4A6BC0F}"/>
              </a:ext>
            </a:extLst>
          </p:cNvPr>
          <p:cNvSpPr txBox="1"/>
          <p:nvPr/>
        </p:nvSpPr>
        <p:spPr>
          <a:xfrm>
            <a:off x="2173110" y="3429000"/>
            <a:ext cx="18097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>
                <a:ea typeface="Calibri"/>
                <a:cs typeface="Calibri"/>
              </a:rPr>
              <a:t>.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D02A7867-1E1B-E8E9-247E-677776A47F27}"/>
              </a:ext>
            </a:extLst>
          </p:cNvPr>
          <p:cNvSpPr txBox="1"/>
          <p:nvPr/>
        </p:nvSpPr>
        <p:spPr>
          <a:xfrm>
            <a:off x="2300110" y="3217332"/>
            <a:ext cx="18097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>
                <a:ea typeface="Calibri"/>
                <a:cs typeface="Calibri"/>
              </a:rPr>
              <a:t>.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46981FE5-D332-68A3-33B1-4FA54875B42E}"/>
              </a:ext>
            </a:extLst>
          </p:cNvPr>
          <p:cNvSpPr txBox="1"/>
          <p:nvPr/>
        </p:nvSpPr>
        <p:spPr>
          <a:xfrm>
            <a:off x="2418111" y="3353278"/>
            <a:ext cx="54186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ea typeface="Calibri"/>
                <a:cs typeface="Calibri"/>
              </a:rPr>
              <a:t>F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EEDDBA2C-9D8A-4A17-7054-4764196BCC25}"/>
              </a:ext>
            </a:extLst>
          </p:cNvPr>
          <p:cNvSpPr txBox="1"/>
          <p:nvPr/>
        </p:nvSpPr>
        <p:spPr>
          <a:xfrm>
            <a:off x="6101111" y="3748389"/>
            <a:ext cx="54186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ea typeface="Calibri"/>
                <a:cs typeface="Calibri"/>
              </a:rPr>
              <a:t>F</a:t>
            </a: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6E475A1C-934C-DFB6-009F-336E8D81D318}"/>
              </a:ext>
            </a:extLst>
          </p:cNvPr>
          <p:cNvSpPr txBox="1"/>
          <p:nvPr/>
        </p:nvSpPr>
        <p:spPr>
          <a:xfrm>
            <a:off x="5954888" y="3640666"/>
            <a:ext cx="18097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>
                <a:ea typeface="Calibri"/>
                <a:cs typeface="Calibri"/>
              </a:rPr>
              <a:t>.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0166DE0C-5A84-7386-E7B5-39C2EC5B9503}"/>
              </a:ext>
            </a:extLst>
          </p:cNvPr>
          <p:cNvSpPr txBox="1"/>
          <p:nvPr/>
        </p:nvSpPr>
        <p:spPr>
          <a:xfrm>
            <a:off x="5856110" y="4021665"/>
            <a:ext cx="18097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>
                <a:ea typeface="Calibri"/>
                <a:cs typeface="Calibri"/>
              </a:rPr>
              <a:t>.</a:t>
            </a: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949A9EE6-1BB4-676F-58BD-896464285F1E}"/>
              </a:ext>
            </a:extLst>
          </p:cNvPr>
          <p:cNvSpPr txBox="1"/>
          <p:nvPr/>
        </p:nvSpPr>
        <p:spPr>
          <a:xfrm>
            <a:off x="5404554" y="3344332"/>
            <a:ext cx="18097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>
                <a:ea typeface="Calibri"/>
                <a:cs typeface="Calibri"/>
              </a:rPr>
              <a:t>.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027CB7AC-A06E-9C11-587B-31448339AECA}"/>
              </a:ext>
            </a:extLst>
          </p:cNvPr>
          <p:cNvSpPr txBox="1"/>
          <p:nvPr/>
        </p:nvSpPr>
        <p:spPr>
          <a:xfrm>
            <a:off x="5691889" y="4439833"/>
            <a:ext cx="54186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ea typeface="Calibri"/>
                <a:cs typeface="Calibri"/>
              </a:rPr>
              <a:t>D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C0C81893-BFBA-FC5C-4793-C9E9193A22F7}"/>
              </a:ext>
            </a:extLst>
          </p:cNvPr>
          <p:cNvSpPr txBox="1"/>
          <p:nvPr/>
        </p:nvSpPr>
        <p:spPr>
          <a:xfrm>
            <a:off x="5268555" y="3508500"/>
            <a:ext cx="54186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ea typeface="Calibri"/>
                <a:cs typeface="Calibri"/>
              </a:rPr>
              <a:t>E</a:t>
            </a:r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06DEEF7A-9701-D713-CB33-B62C64514DCC}"/>
              </a:ext>
            </a:extLst>
          </p:cNvPr>
          <p:cNvSpPr txBox="1"/>
          <p:nvPr/>
        </p:nvSpPr>
        <p:spPr>
          <a:xfrm>
            <a:off x="2748206" y="6063250"/>
            <a:ext cx="417103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D: initial optimum     F: final optimum</a:t>
            </a:r>
          </a:p>
        </p:txBody>
      </p:sp>
    </p:spTree>
    <p:extLst>
      <p:ext uri="{BB962C8B-B14F-4D97-AF65-F5344CB8AC3E}">
        <p14:creationId xmlns:p14="http://schemas.microsoft.com/office/powerpoint/2010/main" val="252824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9">
            <a:extLst>
              <a:ext uri="{FF2B5EF4-FFF2-40B4-BE49-F238E27FC236}">
                <a16:creationId xmlns:a16="http://schemas.microsoft.com/office/drawing/2014/main" id="{39388FD4-AEF9-72F0-C1C7-F6EF940E63CF}"/>
              </a:ext>
            </a:extLst>
          </p:cNvPr>
          <p:cNvSpPr>
            <a:spLocks noGrp="1"/>
          </p:cNvSpPr>
          <p:nvPr/>
        </p:nvSpPr>
        <p:spPr>
          <a:xfrm>
            <a:off x="330506" y="365125"/>
            <a:ext cx="11534660" cy="90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0">
              <a:ea typeface="+mj-lt"/>
              <a:cs typeface="+mj-lt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Solution 1(b), Economic Theory: Aggregate Demand</a:t>
            </a:r>
            <a:endParaRPr lang="zh-CN" altLang="en-US" b="0" dirty="0">
              <a:ea typeface="+mj-lt"/>
              <a:cs typeface="+mj-lt"/>
            </a:endParaRPr>
          </a:p>
          <a:p>
            <a:endParaRPr lang="en-US">
              <a:ea typeface="Calibri Light"/>
              <a:cs typeface="Calibri Light"/>
            </a:endParaRPr>
          </a:p>
        </p:txBody>
      </p:sp>
      <p:pic>
        <p:nvPicPr>
          <p:cNvPr id="31" name="Picture 30" descr="A picture containing laser, light, night sky&#10;&#10;Description automatically generated">
            <a:extLst>
              <a:ext uri="{FF2B5EF4-FFF2-40B4-BE49-F238E27FC236}">
                <a16:creationId xmlns:a16="http://schemas.microsoft.com/office/drawing/2014/main" id="{EB4BE739-2EE0-2163-EBFC-7D16680D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32" y="3054485"/>
            <a:ext cx="3293533" cy="2965802"/>
          </a:xfrm>
          <a:prstGeom prst="rect">
            <a:avLst/>
          </a:prstGeom>
        </p:spPr>
      </p:pic>
      <p:pic>
        <p:nvPicPr>
          <p:cNvPr id="32" name="Picture 31" descr="A picture containing dark, laser, light&#10;&#10;Description automatically generated">
            <a:extLst>
              <a:ext uri="{FF2B5EF4-FFF2-40B4-BE49-F238E27FC236}">
                <a16:creationId xmlns:a16="http://schemas.microsoft.com/office/drawing/2014/main" id="{EE089C8E-4415-6EEB-CD9D-E255BF66E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19" y="1774723"/>
            <a:ext cx="3364088" cy="2965097"/>
          </a:xfrm>
          <a:prstGeom prst="rect">
            <a:avLst/>
          </a:prstGeom>
        </p:spPr>
      </p:pic>
      <p:sp>
        <p:nvSpPr>
          <p:cNvPr id="33" name="TextBox 4">
            <a:extLst>
              <a:ext uri="{FF2B5EF4-FFF2-40B4-BE49-F238E27FC236}">
                <a16:creationId xmlns:a16="http://schemas.microsoft.com/office/drawing/2014/main" id="{268C35C4-192B-589D-30D9-7E447DF1AE92}"/>
              </a:ext>
            </a:extLst>
          </p:cNvPr>
          <p:cNvSpPr txBox="1"/>
          <p:nvPr/>
        </p:nvSpPr>
        <p:spPr>
          <a:xfrm>
            <a:off x="679195" y="1451048"/>
            <a:ext cx="244122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Interest </a:t>
            </a:r>
          </a:p>
          <a:p>
            <a:r>
              <a:rPr lang="en-US">
                <a:ea typeface="Calibri"/>
                <a:cs typeface="Calibri"/>
              </a:rPr>
              <a:t>Rate</a:t>
            </a:r>
          </a:p>
        </p:txBody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35FBB3D6-1867-B11A-AB0A-F798DD051865}"/>
              </a:ext>
            </a:extLst>
          </p:cNvPr>
          <p:cNvSpPr txBox="1"/>
          <p:nvPr/>
        </p:nvSpPr>
        <p:spPr>
          <a:xfrm>
            <a:off x="2654750" y="4555493"/>
            <a:ext cx="24412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Loanable Funds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F618DA9A-05AD-DECE-458D-65E5C5616737}"/>
              </a:ext>
            </a:extLst>
          </p:cNvPr>
          <p:cNvSpPr txBox="1"/>
          <p:nvPr/>
        </p:nvSpPr>
        <p:spPr>
          <a:xfrm>
            <a:off x="3411507" y="1486525"/>
            <a:ext cx="2296884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S</a:t>
            </a:r>
            <a:r>
              <a:rPr lang="en-US" sz="1600" baseline="-25000">
                <a:cs typeface="Calibri"/>
              </a:rPr>
              <a:t>1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3D653288-C551-1449-1B30-8ED61104454D}"/>
              </a:ext>
            </a:extLst>
          </p:cNvPr>
          <p:cNvSpPr txBox="1"/>
          <p:nvPr/>
        </p:nvSpPr>
        <p:spPr>
          <a:xfrm>
            <a:off x="3947729" y="1811081"/>
            <a:ext cx="2296884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S</a:t>
            </a:r>
            <a:r>
              <a:rPr lang="en-US" sz="1600" baseline="-25000">
                <a:cs typeface="Calibri"/>
              </a:rPr>
              <a:t>2</a:t>
            </a:r>
            <a:endParaRPr lang="en-US" sz="1600">
              <a:ea typeface="Calibri"/>
              <a:cs typeface="Calibri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8DA4E0-29C4-DFE3-36EA-F3EBB6BDCEEF}"/>
              </a:ext>
            </a:extLst>
          </p:cNvPr>
          <p:cNvCxnSpPr/>
          <p:nvPr/>
        </p:nvCxnSpPr>
        <p:spPr>
          <a:xfrm>
            <a:off x="3255886" y="2306181"/>
            <a:ext cx="237067" cy="237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66CCDFBD-1416-37BC-9B27-653538B730B4}"/>
              </a:ext>
            </a:extLst>
          </p:cNvPr>
          <p:cNvSpPr txBox="1"/>
          <p:nvPr/>
        </p:nvSpPr>
        <p:spPr>
          <a:xfrm>
            <a:off x="4318264" y="3055720"/>
            <a:ext cx="244122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Price</a:t>
            </a:r>
          </a:p>
          <a:p>
            <a:r>
              <a:rPr lang="en-US">
                <a:ea typeface="Calibri"/>
                <a:cs typeface="Calibri"/>
              </a:rPr>
              <a:t>level</a:t>
            </a: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DCB91618-C163-52B0-8727-AA7097900A0B}"/>
              </a:ext>
            </a:extLst>
          </p:cNvPr>
          <p:cNvSpPr txBox="1"/>
          <p:nvPr/>
        </p:nvSpPr>
        <p:spPr>
          <a:xfrm>
            <a:off x="6900597" y="5835609"/>
            <a:ext cx="24412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Real GDP</a:t>
            </a: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B5F83203-F0E0-BE6B-0434-65F0D5F6AA5C}"/>
              </a:ext>
            </a:extLst>
          </p:cNvPr>
          <p:cNvSpPr txBox="1"/>
          <p:nvPr/>
        </p:nvSpPr>
        <p:spPr>
          <a:xfrm>
            <a:off x="7196931" y="2971053"/>
            <a:ext cx="24412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AS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F5A9DE62-D672-2CC3-CF04-26BB055F6134}"/>
              </a:ext>
            </a:extLst>
          </p:cNvPr>
          <p:cNvSpPr txBox="1"/>
          <p:nvPr/>
        </p:nvSpPr>
        <p:spPr>
          <a:xfrm>
            <a:off x="7055820" y="5285275"/>
            <a:ext cx="24412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AD</a:t>
            </a:r>
            <a:r>
              <a:rPr lang="en-US" baseline="-25000">
                <a:ea typeface="Calibri"/>
                <a:cs typeface="Calibri"/>
              </a:rPr>
              <a:t>1</a:t>
            </a: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93BE69E9-BC5A-A18C-DB20-85423D7D7AC0}"/>
              </a:ext>
            </a:extLst>
          </p:cNvPr>
          <p:cNvSpPr txBox="1"/>
          <p:nvPr/>
        </p:nvSpPr>
        <p:spPr>
          <a:xfrm>
            <a:off x="7309820" y="4932497"/>
            <a:ext cx="24412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Calibri"/>
                <a:cs typeface="Calibri"/>
              </a:rPr>
              <a:t>AD</a:t>
            </a:r>
            <a:r>
              <a:rPr lang="en-US" baseline="-25000">
                <a:ea typeface="Calibri"/>
                <a:cs typeface="Calibri"/>
              </a:rPr>
              <a:t>2</a:t>
            </a: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DA12AFC5-3EE0-C7CA-0D67-CEC5FF052AC4}"/>
              </a:ext>
            </a:extLst>
          </p:cNvPr>
          <p:cNvSpPr txBox="1"/>
          <p:nvPr/>
        </p:nvSpPr>
        <p:spPr>
          <a:xfrm>
            <a:off x="8203721" y="2093343"/>
            <a:ext cx="3303916" cy="39703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Calibri"/>
                <a:ea typeface="Calibri Light"/>
                <a:cs typeface="Arial"/>
              </a:rPr>
              <a:t>At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macro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level,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this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will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increase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 altLang="zh-CN">
                <a:latin typeface="Calibri"/>
                <a:ea typeface="Calibri Light"/>
                <a:cs typeface="Arial"/>
              </a:rPr>
              <a:t>the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supply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of</a:t>
            </a:r>
            <a:r>
              <a:rPr lang="en-US">
                <a:latin typeface="Calibri"/>
                <a:ea typeface="Calibri"/>
                <a:cs typeface="Arial"/>
              </a:rPr>
              <a:t>​</a:t>
            </a:r>
            <a:r>
              <a:rPr lang="en-US">
                <a:latin typeface="Calibri"/>
                <a:ea typeface="Calibri Light"/>
                <a:cs typeface="Arial"/>
              </a:rPr>
              <a:t> </a:t>
            </a:r>
            <a:r>
              <a:rPr lang="en-US" altLang="zh-CN">
                <a:latin typeface="Calibri"/>
                <a:ea typeface="Calibri Light"/>
                <a:cs typeface="Arial"/>
              </a:rPr>
              <a:t>loanable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funds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in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the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loanable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 altLang="zh-CN">
                <a:latin typeface="Calibri"/>
                <a:ea typeface="Calibri Light"/>
                <a:cs typeface="Arial"/>
              </a:rPr>
              <a:t>funds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market</a:t>
            </a:r>
            <a:r>
              <a:rPr lang="en-US">
                <a:latin typeface="Calibri"/>
                <a:ea typeface="Calibri"/>
                <a:cs typeface="Arial"/>
              </a:rPr>
              <a:t>​</a:t>
            </a:r>
            <a:r>
              <a:rPr lang="en-US">
                <a:latin typeface="Calibri"/>
                <a:ea typeface="Calibri Light"/>
                <a:cs typeface="Arial"/>
              </a:rPr>
              <a:t> w</a:t>
            </a:r>
            <a:r>
              <a:rPr lang="en-US" altLang="zh-CN">
                <a:latin typeface="Calibri"/>
                <a:ea typeface="Calibri Light"/>
                <a:cs typeface="Arial"/>
              </a:rPr>
              <a:t>hich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will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cause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interest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rates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to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 altLang="zh-CN">
                <a:latin typeface="Calibri"/>
                <a:ea typeface="Calibri Light"/>
                <a:cs typeface="Arial"/>
              </a:rPr>
              <a:t>fall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down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and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>
                <a:latin typeface="Calibri"/>
                <a:ea typeface="Calibri"/>
                <a:cs typeface="Arial"/>
              </a:rPr>
              <a:t>​</a:t>
            </a:r>
            <a:r>
              <a:rPr lang="en-US">
                <a:latin typeface="Calibri"/>
                <a:ea typeface="Calibri Light"/>
                <a:cs typeface="Arial"/>
              </a:rPr>
              <a:t> h</a:t>
            </a:r>
            <a:r>
              <a:rPr lang="en-US" altLang="zh-CN">
                <a:latin typeface="Calibri"/>
                <a:ea typeface="Calibri Light"/>
                <a:cs typeface="Arial"/>
              </a:rPr>
              <a:t>ence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as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a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result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increases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 altLang="zh-CN">
                <a:latin typeface="Calibri"/>
                <a:ea typeface="Calibri Light"/>
                <a:cs typeface="Arial"/>
              </a:rPr>
              <a:t>investment.</a:t>
            </a:r>
            <a:endParaRPr lang="en-US">
              <a:latin typeface="Calibri"/>
              <a:ea typeface="Calibri Ligh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Calibri"/>
              <a:ea typeface="Calibri Ligh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Calibri"/>
                <a:ea typeface="Calibri Light"/>
                <a:cs typeface="Arial"/>
              </a:rPr>
              <a:t>The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>
                <a:latin typeface="Calibri"/>
                <a:ea typeface="Calibri"/>
                <a:cs typeface="Arial"/>
              </a:rPr>
              <a:t>​</a:t>
            </a:r>
            <a:r>
              <a:rPr lang="en-US" altLang="zh-CN">
                <a:latin typeface="Calibri"/>
                <a:ea typeface="Calibri Light"/>
                <a:cs typeface="Arial"/>
              </a:rPr>
              <a:t>Increase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in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investment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will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 altLang="zh-CN">
                <a:latin typeface="Calibri"/>
                <a:ea typeface="Calibri Light"/>
                <a:cs typeface="Arial"/>
              </a:rPr>
              <a:t>increase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the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aggregate</a:t>
            </a:r>
            <a:r>
              <a:rPr lang="en-US">
                <a:latin typeface="Calibri"/>
                <a:ea typeface="Calibri"/>
                <a:cs typeface="Arial"/>
              </a:rPr>
              <a:t>​</a:t>
            </a:r>
            <a:r>
              <a:rPr lang="en-US">
                <a:latin typeface="Calibri"/>
                <a:ea typeface="Calibri Light"/>
                <a:cs typeface="Arial"/>
              </a:rPr>
              <a:t>d</a:t>
            </a:r>
            <a:r>
              <a:rPr lang="en-US" altLang="zh-CN">
                <a:latin typeface="Calibri"/>
                <a:ea typeface="Calibri Light"/>
                <a:cs typeface="Arial"/>
              </a:rPr>
              <a:t>emand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at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any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given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price</a:t>
            </a:r>
            <a:r>
              <a:rPr lang="zh-CN" altLang="en-US">
                <a:latin typeface="Calibri"/>
                <a:ea typeface="宋体"/>
                <a:cs typeface="Arial"/>
              </a:rPr>
              <a:t> </a:t>
            </a:r>
            <a:r>
              <a:rPr lang="en-US" altLang="zh-CN">
                <a:latin typeface="Calibri"/>
                <a:ea typeface="Calibri Light"/>
                <a:cs typeface="Arial"/>
              </a:rPr>
              <a:t>level (right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shift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in</a:t>
            </a:r>
            <a:r>
              <a:rPr lang="en-US">
                <a:latin typeface="Calibri"/>
                <a:ea typeface="Calibri"/>
                <a:cs typeface="Arial"/>
              </a:rPr>
              <a:t>​</a:t>
            </a:r>
            <a:r>
              <a:rPr lang="en-US">
                <a:latin typeface="Calibri"/>
                <a:ea typeface="Calibri Light"/>
                <a:cs typeface="Arial"/>
              </a:rPr>
              <a:t> </a:t>
            </a:r>
            <a:r>
              <a:rPr lang="en-US" altLang="zh-CN">
                <a:latin typeface="Calibri"/>
                <a:ea typeface="Calibri Light"/>
                <a:cs typeface="Arial"/>
              </a:rPr>
              <a:t>AD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curve)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increasing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the</a:t>
            </a:r>
            <a:r>
              <a:rPr lang="zh-CN" altLang="en-US">
                <a:latin typeface="Calibri"/>
                <a:ea typeface="宋体"/>
                <a:cs typeface="Arial"/>
              </a:rPr>
              <a:t> </a:t>
            </a:r>
            <a:r>
              <a:rPr lang="en-US" altLang="zh-CN">
                <a:latin typeface="Calibri"/>
                <a:ea typeface="Calibri Light"/>
                <a:cs typeface="Arial"/>
              </a:rPr>
              <a:t>output.</a:t>
            </a:r>
            <a:endParaRPr lang="zh-CN" altLang="en-US">
              <a:latin typeface="Calibri"/>
              <a:ea typeface="宋体"/>
              <a:cs typeface="Arial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DD0943D5-CDC0-6919-669D-48553575F78E}"/>
              </a:ext>
            </a:extLst>
          </p:cNvPr>
          <p:cNvSpPr txBox="1"/>
          <p:nvPr/>
        </p:nvSpPr>
        <p:spPr>
          <a:xfrm>
            <a:off x="3469016" y="3901921"/>
            <a:ext cx="2296884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ea typeface="Calibri"/>
                <a:cs typeface="Calibri"/>
              </a:rPr>
              <a:t>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1D00B1-8F1D-33DA-BCFA-61472DD6A19F}"/>
                  </a:ext>
                </a:extLst>
              </p14:cNvPr>
              <p14:cNvContentPartPr/>
              <p14:nvPr/>
            </p14:nvContentPartPr>
            <p14:xfrm>
              <a:off x="3066686" y="3218128"/>
              <a:ext cx="323012" cy="260567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1D00B1-8F1D-33DA-BCFA-61472DD6A1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8701" y="3200158"/>
                <a:ext cx="358622" cy="296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3A7545-3729-9008-89ED-ADCD70A57E72}"/>
                  </a:ext>
                </a:extLst>
              </p14:cNvPr>
              <p14:cNvContentPartPr/>
              <p14:nvPr/>
            </p14:nvContentPartPr>
            <p14:xfrm>
              <a:off x="3031435" y="3199178"/>
              <a:ext cx="298188" cy="31696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3A7545-3729-9008-89ED-ADCD70A57E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3450" y="3181189"/>
                <a:ext cx="333798" cy="35258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/>
                <a:ea typeface="宋体"/>
                <a:cs typeface="Calibri"/>
              </a:rPr>
              <a:t>Solution 2: Company should invest in new technologies that aids productivity  </a:t>
            </a:r>
            <a:endParaRPr lang="zh-CN" altLang="en-US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48A41-9755-0A4B-50D9-F193B25377B3}"/>
              </a:ext>
            </a:extLst>
          </p:cNvPr>
          <p:cNvSpPr txBox="1"/>
          <p:nvPr/>
        </p:nvSpPr>
        <p:spPr>
          <a:xfrm>
            <a:off x="6741110" y="1844935"/>
            <a:ext cx="515258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Introduction of Internet of  Medical Things (IoMT)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Collection of medical devices and applications communicating with health care information technology system via online computer networks.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overall IoMT market is expected to grow from $41 billion in 2017 to $158 billion by 2022 (Deloitte survey).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scope includes In-home IoMT, On-Body IoMT, Community IoMT and In-Hospital IoMT.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Government can subsidize such new innovations and create </a:t>
            </a:r>
            <a:r>
              <a:rPr lang="en-US" b="1">
                <a:ea typeface="+mn-lt"/>
                <a:cs typeface="+mn-lt"/>
              </a:rPr>
              <a:t>incentive </a:t>
            </a:r>
            <a:r>
              <a:rPr lang="en-US">
                <a:ea typeface="+mn-lt"/>
                <a:cs typeface="+mn-lt"/>
              </a:rPr>
              <a:t>for the producers.</a:t>
            </a:r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D6B857C-6919-1037-74D5-D04E70E6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06" y="2208317"/>
            <a:ext cx="5870541" cy="3356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bf689e6-a4ea-4852-b206-e6b6d3329f87"/>
</p:tagLst>
</file>

<file path=ppt/theme/theme1.xml><?xml version="1.0" encoding="utf-8"?>
<a:theme xmlns:a="http://schemas.openxmlformats.org/drawingml/2006/main" name="WEC PowerPoin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WEC PowerPoint Template</vt:lpstr>
      <vt:lpstr>PowerPoint Presentation</vt:lpstr>
      <vt:lpstr>Q1: MC, ATC, AFC, AVC. What decisions should Company W make in short and long term? </vt:lpstr>
      <vt:lpstr>Q2: Market Structure? Losses, profits, and long-run profits. Why will the firm stay?</vt:lpstr>
      <vt:lpstr>Q3: Nursing homes, type of good? Characteristics? Externality, its consequence, and it's solution</vt:lpstr>
      <vt:lpstr>Problem: Increase in elderly population is likely to overburden healthcare system with increase in the consumption of healthcare resources in long-term</vt:lpstr>
      <vt:lpstr>Solution 1(a):  Voluntary awareness of good health practices</vt:lpstr>
      <vt:lpstr> Solution 1(b), Economic Theory: Theory of Consumer Choice  </vt:lpstr>
      <vt:lpstr>PowerPoint Presentation</vt:lpstr>
      <vt:lpstr>Solution 2: Company should invest in new technologies that aids productivity  </vt:lpstr>
      <vt:lpstr>Solution 2: Telehealth services as an alternative  </vt:lpstr>
      <vt:lpstr>PowerPoint Presentation</vt:lpstr>
      <vt:lpstr>Solution 3(a): Tax negative externalities that expose elderly population to disease and use the proceeds to fund and strengthen health care</vt:lpstr>
      <vt:lpstr>Solution 3(b): Changing Traditional System to Integrated Health care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yingying</dc:creator>
  <cp:revision>80</cp:revision>
  <dcterms:created xsi:type="dcterms:W3CDTF">2020-10-21T03:55:00Z</dcterms:created>
  <dcterms:modified xsi:type="dcterms:W3CDTF">2022-11-13T18:29:46Z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987311A63A194EC180D536340C46B053</vt:lpwstr>
  </property>
  <property fmtid="{D5CDD505-2E9C-101B-9397-08002B2CF9AE}" pid="3" name="KSOProductBuildVer">
    <vt:lpwstr>2052-11.1.0.12763</vt:lpwstr>
  </property>
</Properties>
</file>