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17928a67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17928a67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17928a67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17928a67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17928a67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17928a67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17928a67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17928a67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17928a67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17928a67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Navigation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Rohith Krishna 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Approach</a:t>
            </a:r>
            <a:endParaRPr b="1" sz="2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21375" y="1254875"/>
            <a:ext cx="70389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6012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77"/>
              <a:buFont typeface="Arial"/>
              <a:buChar char="●"/>
            </a:pPr>
            <a:r>
              <a:rPr b="1" lang="en" sz="1376">
                <a:latin typeface="Arial"/>
                <a:ea typeface="Arial"/>
                <a:cs typeface="Arial"/>
                <a:sym typeface="Arial"/>
              </a:rPr>
              <a:t>Initialization</a:t>
            </a:r>
            <a:r>
              <a:rPr lang="en" sz="1376">
                <a:latin typeface="Arial"/>
                <a:ea typeface="Arial"/>
                <a:cs typeface="Arial"/>
                <a:sym typeface="Arial"/>
              </a:rPr>
              <a:t>:</a:t>
            </a:r>
            <a:endParaRPr sz="1376">
              <a:latin typeface="Arial"/>
              <a:ea typeface="Arial"/>
              <a:cs typeface="Arial"/>
              <a:sym typeface="Arial"/>
            </a:endParaRPr>
          </a:p>
          <a:p>
            <a:pPr indent="-31601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7"/>
              <a:buFont typeface="Arial"/>
              <a:buChar char="○"/>
            </a:pPr>
            <a:r>
              <a:rPr lang="en" sz="1376">
                <a:latin typeface="Arial"/>
                <a:ea typeface="Arial"/>
                <a:cs typeface="Arial"/>
                <a:sym typeface="Arial"/>
              </a:rPr>
              <a:t>Pygame window setup.</a:t>
            </a:r>
            <a:endParaRPr sz="1376">
              <a:latin typeface="Arial"/>
              <a:ea typeface="Arial"/>
              <a:cs typeface="Arial"/>
              <a:sym typeface="Arial"/>
            </a:endParaRPr>
          </a:p>
          <a:p>
            <a:pPr indent="-31601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7"/>
              <a:buFont typeface="Arial"/>
              <a:buChar char="○"/>
            </a:pPr>
            <a:r>
              <a:rPr lang="en" sz="1376">
                <a:latin typeface="Arial"/>
                <a:ea typeface="Arial"/>
                <a:cs typeface="Arial"/>
                <a:sym typeface="Arial"/>
              </a:rPr>
              <a:t>Loading robot and grass images.</a:t>
            </a:r>
            <a:endParaRPr sz="1376">
              <a:latin typeface="Arial"/>
              <a:ea typeface="Arial"/>
              <a:cs typeface="Arial"/>
              <a:sym typeface="Arial"/>
            </a:endParaRPr>
          </a:p>
          <a:p>
            <a:pPr indent="-31601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7"/>
              <a:buFont typeface="Arial"/>
              <a:buChar char="●"/>
            </a:pPr>
            <a:r>
              <a:rPr b="1" lang="en" sz="1376">
                <a:latin typeface="Arial"/>
                <a:ea typeface="Arial"/>
                <a:cs typeface="Arial"/>
                <a:sym typeface="Arial"/>
              </a:rPr>
              <a:t>A* Search Algorithm</a:t>
            </a:r>
            <a:r>
              <a:rPr lang="en" sz="1376">
                <a:latin typeface="Arial"/>
                <a:ea typeface="Arial"/>
                <a:cs typeface="Arial"/>
                <a:sym typeface="Arial"/>
              </a:rPr>
              <a:t>:</a:t>
            </a:r>
            <a:endParaRPr sz="1376">
              <a:latin typeface="Arial"/>
              <a:ea typeface="Arial"/>
              <a:cs typeface="Arial"/>
              <a:sym typeface="Arial"/>
            </a:endParaRPr>
          </a:p>
          <a:p>
            <a:pPr indent="-31601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7"/>
              <a:buFont typeface="Arial"/>
              <a:buChar char="○"/>
            </a:pPr>
            <a:r>
              <a:rPr lang="en" sz="1376">
                <a:latin typeface="Arial"/>
                <a:ea typeface="Arial"/>
                <a:cs typeface="Arial"/>
                <a:sym typeface="Arial"/>
              </a:rPr>
              <a:t>Heuristic estimation: Manhattan distance.</a:t>
            </a:r>
            <a:endParaRPr sz="1376">
              <a:latin typeface="Arial"/>
              <a:ea typeface="Arial"/>
              <a:cs typeface="Arial"/>
              <a:sym typeface="Arial"/>
            </a:endParaRPr>
          </a:p>
          <a:p>
            <a:pPr indent="-31601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7"/>
              <a:buFont typeface="Arial"/>
              <a:buChar char="○"/>
            </a:pPr>
            <a:r>
              <a:rPr lang="en" sz="1376">
                <a:latin typeface="Arial"/>
                <a:ea typeface="Arial"/>
                <a:cs typeface="Arial"/>
                <a:sym typeface="Arial"/>
              </a:rPr>
              <a:t>Priority queue for efficient node evaluation.</a:t>
            </a:r>
            <a:endParaRPr sz="1376">
              <a:latin typeface="Arial"/>
              <a:ea typeface="Arial"/>
              <a:cs typeface="Arial"/>
              <a:sym typeface="Arial"/>
            </a:endParaRPr>
          </a:p>
          <a:p>
            <a:pPr indent="-31601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7"/>
              <a:buFont typeface="Arial"/>
              <a:buChar char="○"/>
            </a:pPr>
            <a:r>
              <a:rPr lang="en" sz="1376">
                <a:latin typeface="Arial"/>
                <a:ea typeface="Arial"/>
                <a:cs typeface="Arial"/>
                <a:sym typeface="Arial"/>
              </a:rPr>
              <a:t>Open and closed sets for tracking visited nodes.</a:t>
            </a:r>
            <a:endParaRPr sz="1376">
              <a:latin typeface="Arial"/>
              <a:ea typeface="Arial"/>
              <a:cs typeface="Arial"/>
              <a:sym typeface="Arial"/>
            </a:endParaRPr>
          </a:p>
          <a:p>
            <a:pPr indent="-31601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7"/>
              <a:buFont typeface="Arial"/>
              <a:buChar char="●"/>
            </a:pPr>
            <a:r>
              <a:rPr b="1" lang="en" sz="1376">
                <a:latin typeface="Arial"/>
                <a:ea typeface="Arial"/>
                <a:cs typeface="Arial"/>
                <a:sym typeface="Arial"/>
              </a:rPr>
              <a:t>Grid Management</a:t>
            </a:r>
            <a:r>
              <a:rPr lang="en" sz="1376">
                <a:latin typeface="Arial"/>
                <a:ea typeface="Arial"/>
                <a:cs typeface="Arial"/>
                <a:sym typeface="Arial"/>
              </a:rPr>
              <a:t>:</a:t>
            </a:r>
            <a:endParaRPr sz="1376">
              <a:latin typeface="Arial"/>
              <a:ea typeface="Arial"/>
              <a:cs typeface="Arial"/>
              <a:sym typeface="Arial"/>
            </a:endParaRPr>
          </a:p>
          <a:p>
            <a:pPr indent="-31601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7"/>
              <a:buFont typeface="Arial"/>
              <a:buChar char="○"/>
            </a:pPr>
            <a:r>
              <a:rPr lang="en" sz="1376">
                <a:latin typeface="Arial"/>
                <a:ea typeface="Arial"/>
                <a:cs typeface="Arial"/>
                <a:sym typeface="Arial"/>
              </a:rPr>
              <a:t>Drawing the grid with obstacles and path.</a:t>
            </a:r>
            <a:endParaRPr sz="1376">
              <a:latin typeface="Arial"/>
              <a:ea typeface="Arial"/>
              <a:cs typeface="Arial"/>
              <a:sym typeface="Arial"/>
            </a:endParaRPr>
          </a:p>
          <a:p>
            <a:pPr indent="-31601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7"/>
              <a:buFont typeface="Arial"/>
              <a:buChar char="○"/>
            </a:pPr>
            <a:r>
              <a:rPr lang="en" sz="1376">
                <a:latin typeface="Arial"/>
                <a:ea typeface="Arial"/>
                <a:cs typeface="Arial"/>
                <a:sym typeface="Arial"/>
              </a:rPr>
              <a:t>Path validation to avoid obstacles.</a:t>
            </a:r>
            <a:endParaRPr sz="1376">
              <a:latin typeface="Arial"/>
              <a:ea typeface="Arial"/>
              <a:cs typeface="Arial"/>
              <a:sym typeface="Arial"/>
            </a:endParaRPr>
          </a:p>
          <a:p>
            <a:pPr indent="-31601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7"/>
              <a:buFont typeface="Arial"/>
              <a:buChar char="●"/>
            </a:pPr>
            <a:r>
              <a:rPr b="1" lang="en" sz="1376">
                <a:latin typeface="Arial"/>
                <a:ea typeface="Arial"/>
                <a:cs typeface="Arial"/>
                <a:sym typeface="Arial"/>
              </a:rPr>
              <a:t>Main Logic</a:t>
            </a:r>
            <a:r>
              <a:rPr lang="en" sz="1376">
                <a:latin typeface="Arial"/>
                <a:ea typeface="Arial"/>
                <a:cs typeface="Arial"/>
                <a:sym typeface="Arial"/>
              </a:rPr>
              <a:t>:</a:t>
            </a:r>
            <a:endParaRPr sz="1376">
              <a:latin typeface="Arial"/>
              <a:ea typeface="Arial"/>
              <a:cs typeface="Arial"/>
              <a:sym typeface="Arial"/>
            </a:endParaRPr>
          </a:p>
          <a:p>
            <a:pPr indent="-31601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7"/>
              <a:buFont typeface="Arial"/>
              <a:buChar char="○"/>
            </a:pPr>
            <a:r>
              <a:rPr lang="en" sz="1376">
                <a:latin typeface="Arial"/>
                <a:ea typeface="Arial"/>
                <a:cs typeface="Arial"/>
                <a:sym typeface="Arial"/>
              </a:rPr>
              <a:t>Generating start and end points.</a:t>
            </a:r>
            <a:endParaRPr sz="1376">
              <a:latin typeface="Arial"/>
              <a:ea typeface="Arial"/>
              <a:cs typeface="Arial"/>
              <a:sym typeface="Arial"/>
            </a:endParaRPr>
          </a:p>
          <a:p>
            <a:pPr indent="-31601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7"/>
              <a:buFont typeface="Arial"/>
              <a:buChar char="○"/>
            </a:pPr>
            <a:r>
              <a:rPr lang="en" sz="1376">
                <a:latin typeface="Arial"/>
                <a:ea typeface="Arial"/>
                <a:cs typeface="Arial"/>
                <a:sym typeface="Arial"/>
              </a:rPr>
              <a:t>Generating random obstacles.</a:t>
            </a:r>
            <a:endParaRPr sz="1376">
              <a:latin typeface="Arial"/>
              <a:ea typeface="Arial"/>
              <a:cs typeface="Arial"/>
              <a:sym typeface="Arial"/>
            </a:endParaRPr>
          </a:p>
          <a:p>
            <a:pPr indent="-31601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7"/>
              <a:buFont typeface="Arial"/>
              <a:buChar char="○"/>
            </a:pPr>
            <a:r>
              <a:rPr lang="en" sz="1376">
                <a:latin typeface="Arial"/>
                <a:ea typeface="Arial"/>
                <a:cs typeface="Arial"/>
                <a:sym typeface="Arial"/>
              </a:rPr>
              <a:t>Pathfinding using A* algorithm.</a:t>
            </a:r>
            <a:endParaRPr sz="1376">
              <a:latin typeface="Arial"/>
              <a:ea typeface="Arial"/>
              <a:cs typeface="Arial"/>
              <a:sym typeface="Arial"/>
            </a:endParaRPr>
          </a:p>
          <a:p>
            <a:pPr indent="-31601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7"/>
              <a:buFont typeface="Arial"/>
              <a:buChar char="○"/>
            </a:pPr>
            <a:r>
              <a:rPr lang="en" sz="1376">
                <a:latin typeface="Arial"/>
                <a:ea typeface="Arial"/>
                <a:cs typeface="Arial"/>
                <a:sym typeface="Arial"/>
              </a:rPr>
              <a:t>Visualization of robot movement.</a:t>
            </a:r>
            <a:endParaRPr sz="137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Challenges Faced</a:t>
            </a:r>
            <a:endParaRPr b="1" sz="2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Pathfinding Optimization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Ensuring efficient pathfinding to handle large grids with obstacles.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Balancing visualization speed for clarity without sacrificing performance.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User Interaction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Designing a simple and intuitive interface for user input using Tkinter.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Solutions Implemented</a:t>
            </a:r>
            <a:endParaRPr b="1" sz="27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Algorithm Optimization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Utilizing priority queues and closed sets for optimized pathfinding.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Visualization Control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Adding a time delay between steps for clearer visualization.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GUI Improvement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Creating a straightforward interface for user input with error handling.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Conclusion</a:t>
            </a:r>
            <a:endParaRPr b="1" sz="27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400"/>
              <a:t>The project successfully demonstrates robot navigation using the A* search algorithm.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400"/>
              <a:t>It provides insights into pathfinding algorithms and their applications in robotics and AI.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400"/>
              <a:t>Further enhancements can be made to improve efficiency and user experience.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32250" y="1948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Thank You</a:t>
            </a:r>
            <a:endParaRPr b="1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