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4" r:id="rId6"/>
    <p:sldId id="269" r:id="rId7"/>
    <p:sldId id="260" r:id="rId8"/>
    <p:sldId id="262" r:id="rId9"/>
    <p:sldId id="261" r:id="rId10"/>
    <p:sldId id="268" r:id="rId11"/>
    <p:sldId id="263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4C8"/>
    <a:srgbClr val="DD2867"/>
    <a:srgbClr val="4EC9B0"/>
    <a:srgbClr val="A7EC21"/>
    <a:srgbClr val="2C2255"/>
    <a:srgbClr val="F8941E"/>
    <a:srgbClr val="E76F00"/>
    <a:srgbClr val="0E36AB"/>
    <a:srgbClr val="68217A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19E-10DD-4191-9C10-5E33728D01A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8A7B-A5E7-4169-AA28-6767516E1B5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7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19E-10DD-4191-9C10-5E33728D01A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8A7B-A5E7-4169-AA28-6767516E1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87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19E-10DD-4191-9C10-5E33728D01A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8A7B-A5E7-4169-AA28-6767516E1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4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19E-10DD-4191-9C10-5E33728D01A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8A7B-A5E7-4169-AA28-6767516E1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33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19E-10DD-4191-9C10-5E33728D01A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8A7B-A5E7-4169-AA28-6767516E1B5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30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19E-10DD-4191-9C10-5E33728D01A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8A7B-A5E7-4169-AA28-6767516E1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5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19E-10DD-4191-9C10-5E33728D01A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8A7B-A5E7-4169-AA28-6767516E1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68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19E-10DD-4191-9C10-5E33728D01A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8A7B-A5E7-4169-AA28-6767516E1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64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19E-10DD-4191-9C10-5E33728D01A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8A7B-A5E7-4169-AA28-6767516E1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29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9C819E-10DD-4191-9C10-5E33728D01A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A78A7B-A5E7-4169-AA28-6767516E1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8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19E-10DD-4191-9C10-5E33728D01A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8A7B-A5E7-4169-AA28-6767516E1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9C819E-10DD-4191-9C10-5E33728D01A1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A78A7B-A5E7-4169-AA28-6767516E1B5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47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GUIs in Java – an overview &amp; comparison to VB.net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Rory Kelly</a:t>
            </a:r>
          </a:p>
          <a:p>
            <a:r>
              <a:rPr lang="en-GB" dirty="0" smtClean="0"/>
              <a:t>15 April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2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and their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 graphical object that can be interacted with by the user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Instantiated like a variable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Properties set using methods (e.g. </a:t>
            </a:r>
            <a:r>
              <a:rPr lang="en-GB" dirty="0" err="1" smtClean="0">
                <a:solidFill>
                  <a:srgbClr val="8DDA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btnNew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setPreferredSize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smtClean="0">
                <a:solidFill>
                  <a:srgbClr val="79A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smtClean="0">
                <a:solidFill>
                  <a:srgbClr val="79A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>
                <a:cs typeface="Courier New" panose="02070309020205020404" pitchFamily="49" charset="0"/>
              </a:rPr>
              <a:t>)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Have to be added to a </a:t>
            </a:r>
            <a:r>
              <a:rPr lang="en-GB" b="1" dirty="0" err="1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GB" dirty="0" smtClean="0">
                <a:cs typeface="Courier New" panose="02070309020205020404" pitchFamily="49" charset="0"/>
              </a:rPr>
              <a:t> or </a:t>
            </a:r>
            <a:r>
              <a:rPr lang="en-GB" b="1" dirty="0" err="1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GB" dirty="0" smtClean="0">
                <a:cs typeface="Courier New" panose="02070309020205020404" pitchFamily="49" charset="0"/>
              </a:rPr>
              <a:t> to be visible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b="1" dirty="0" err="1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JPanels</a:t>
            </a:r>
            <a:r>
              <a:rPr lang="en-GB" dirty="0" smtClean="0">
                <a:cs typeface="Courier New" panose="02070309020205020404" pitchFamily="49" charset="0"/>
              </a:rPr>
              <a:t> also have to be attached to the </a:t>
            </a:r>
            <a:r>
              <a:rPr lang="en-GB" b="1" dirty="0" err="1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GB" dirty="0" smtClean="0">
                <a:cs typeface="Courier New" panose="02070309020205020404" pitchFamily="49" charset="0"/>
              </a:rPr>
              <a:t>, directly or through other panels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074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 Managers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Ways that define the positions and sizes of Components within a </a:t>
            </a:r>
            <a:r>
              <a:rPr lang="en-GB" b="1" dirty="0" err="1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GB" dirty="0" smtClean="0"/>
              <a:t>/</a:t>
            </a:r>
            <a:r>
              <a:rPr lang="en-GB" b="1" dirty="0" err="1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GB" dirty="0" smtClean="0"/>
              <a:t>/</a:t>
            </a:r>
            <a:r>
              <a:rPr lang="en-GB" b="1" dirty="0" err="1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JDialog</a:t>
            </a:r>
            <a:endParaRPr lang="en-GB" b="1" dirty="0" smtClean="0">
              <a:solidFill>
                <a:srgbClr val="1D84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r>
              <a:rPr lang="en-GB" dirty="0" smtClean="0"/>
              <a:t>Several available layout managers to choose from</a:t>
            </a:r>
          </a:p>
          <a:p>
            <a:pPr lvl="2"/>
            <a:r>
              <a:rPr lang="en-GB" b="1" dirty="0" err="1" smtClean="0">
                <a:solidFill>
                  <a:srgbClr val="1290C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FlowLayout</a:t>
            </a:r>
            <a:endParaRPr lang="en-GB" b="1" dirty="0" smtClean="0">
              <a:solidFill>
                <a:srgbClr val="1290C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b="1" dirty="0" err="1" smtClean="0">
                <a:solidFill>
                  <a:srgbClr val="1290C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BoxLayout</a:t>
            </a:r>
            <a:r>
              <a:rPr lang="en-GB" b="1" dirty="0" smtClean="0">
                <a:solidFill>
                  <a:srgbClr val="1290C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GB" b="1" dirty="0" err="1" smtClean="0">
                <a:solidFill>
                  <a:srgbClr val="1290C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BorderLayout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b="1" dirty="0" err="1" smtClean="0">
                <a:solidFill>
                  <a:srgbClr val="1290C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</a:p>
          <a:p>
            <a:pPr lvl="2"/>
            <a:r>
              <a:rPr lang="en-GB" dirty="0" smtClean="0"/>
              <a:t>etc.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Versatile, but can be fiddly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Combine many to get a desirable GUI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6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Listeners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Swing’s implementation of “events” and “event handlers”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Uses anonymous classes in order to provide custom implementations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Inner methods are overridden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 smtClean="0"/>
              <a:t>Different listeners for different controls and different events</a:t>
            </a:r>
          </a:p>
          <a:p>
            <a:pPr lvl="2"/>
            <a:r>
              <a:rPr lang="en-GB" dirty="0" smtClean="0">
                <a:solidFill>
                  <a:srgbClr val="A7EC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smtClean="0">
                <a:solidFill>
                  <a:srgbClr val="A7EC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>
                <a:solidFill>
                  <a:srgbClr val="A7EC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Listener</a:t>
            </a:r>
          </a:p>
          <a:p>
            <a:pPr lvl="2"/>
            <a:r>
              <a:rPr lang="en-GB" dirty="0" err="1" smtClean="0">
                <a:solidFill>
                  <a:srgbClr val="A7EC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ItemChangedListener</a:t>
            </a:r>
            <a:endParaRPr lang="en-GB" dirty="0" smtClean="0">
              <a:solidFill>
                <a:srgbClr val="A7EC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err="1" smtClean="0">
                <a:solidFill>
                  <a:srgbClr val="A7EC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endParaRPr lang="en-GB" dirty="0" smtClean="0">
              <a:solidFill>
                <a:srgbClr val="A7EC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smtClean="0"/>
              <a:t>etc.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Another import required in order to use these (</a:t>
            </a:r>
            <a:r>
              <a:rPr lang="en-GB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java.awt.event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04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Anonymous Classes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dirty="0" smtClean="0"/>
              <a:t>Allows specific classes to be made without a whole new class to be created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One big use of these include Swing listeners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Most classes can be extended using anonymous classes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They have access to any method/variable that is in scope to the enclosing class</a:t>
            </a:r>
          </a:p>
          <a:p>
            <a:pPr marL="201168" lvl="1" indent="0">
              <a:buNone/>
            </a:pPr>
            <a:endParaRPr lang="en-GB" dirty="0"/>
          </a:p>
          <a:p>
            <a:pPr lvl="1"/>
            <a:r>
              <a:rPr lang="en-GB" dirty="0" smtClean="0"/>
              <a:t>Implicit inheritance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023360"/>
          </a:xfrm>
          <a:solidFill>
            <a:srgbClr val="2B2C2D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 smtClean="0">
                <a:solidFill>
                  <a:srgbClr val="1290C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 smtClean="0">
                <a:solidFill>
                  <a:srgbClr val="8DDA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btnShow</a:t>
            </a:r>
            <a:r>
              <a:rPr lang="en-GB" sz="1200" dirty="0" smtClean="0">
                <a:solidFill>
                  <a:srgbClr val="E6E6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unrelated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smtClean="0">
                <a:solidFill>
                  <a:srgbClr val="8DDA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 smtClean="0">
                <a:solidFill>
                  <a:srgbClr val="8DDA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btnShow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solidFill>
                  <a:srgbClr val="E6E6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 smtClean="0">
                <a:solidFill>
                  <a:srgbClr val="1290C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GB" sz="1200" dirty="0" smtClean="0">
                <a:solidFill>
                  <a:srgbClr val="E6E6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smtClean="0">
                <a:solidFill>
                  <a:srgbClr val="17C6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“Show”</a:t>
            </a:r>
            <a:r>
              <a:rPr lang="en-GB" sz="1200" dirty="0" smtClean="0">
                <a:solidFill>
                  <a:srgbClr val="E6E6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200" dirty="0">
              <a:solidFill>
                <a:srgbClr val="E6E6F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smtClean="0">
                <a:solidFill>
                  <a:srgbClr val="8DDA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 smtClean="0">
                <a:solidFill>
                  <a:srgbClr val="8DDAF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btnShow</a:t>
            </a:r>
            <a:r>
              <a:rPr lang="en-GB" sz="12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GB" sz="1200" dirty="0" err="1" smtClean="0">
                <a:solidFill>
                  <a:srgbClr val="A7EC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addActionListener</a:t>
            </a:r>
            <a:r>
              <a:rPr lang="en-GB" sz="1200" dirty="0" smtClean="0">
                <a:solidFill>
                  <a:srgbClr val="E6E6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 smtClean="0">
                <a:solidFill>
                  <a:srgbClr val="A7EC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GB" sz="1200" dirty="0" smtClean="0">
                <a:solidFill>
                  <a:srgbClr val="E6E6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overridden event method, called 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mouse click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200" b="1" i="1" dirty="0" smtClean="0">
                <a:solidFill>
                  <a:srgbClr val="FF93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200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 smtClean="0">
                <a:solidFill>
                  <a:srgbClr val="1EB5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GB" sz="1200" dirty="0" smtClean="0">
                <a:solidFill>
                  <a:srgbClr val="E6E6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 smtClean="0">
                <a:solidFill>
                  <a:srgbClr val="1290C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solidFill>
                  <a:srgbClr val="79A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200" dirty="0" smtClean="0">
                <a:solidFill>
                  <a:srgbClr val="E6E6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event code goes here</a:t>
            </a:r>
            <a:endParaRPr lang="en-GB" sz="1400" dirty="0" smtClean="0">
              <a:solidFill>
                <a:srgbClr val="62626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smtClean="0">
                <a:solidFill>
                  <a:srgbClr val="E6E6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 smtClean="0">
                <a:solidFill>
                  <a:srgbClr val="E6E6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681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1290C3"/>
                </a:solidFill>
                <a:cs typeface="Courier New" panose="02070309020205020404" pitchFamily="49" charset="0"/>
              </a:rPr>
              <a:t>SwingUtilities</a:t>
            </a:r>
            <a:r>
              <a:rPr lang="en-GB" dirty="0" err="1" smtClean="0"/>
              <a:t>.</a:t>
            </a:r>
            <a:r>
              <a:rPr lang="en-GB" i="1" dirty="0" err="1" smtClean="0">
                <a:solidFill>
                  <a:srgbClr val="A7EC21"/>
                </a:solidFill>
              </a:rPr>
              <a:t>invokeLater</a:t>
            </a:r>
            <a:r>
              <a:rPr lang="en-GB" dirty="0" smtClean="0"/>
              <a:t>(…);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dirty="0" smtClean="0"/>
              <a:t>Swing is not thread-safe, particularly when updating GUIs</a:t>
            </a:r>
          </a:p>
          <a:p>
            <a:pPr lvl="2"/>
            <a:r>
              <a:rPr lang="en-GB" dirty="0" smtClean="0"/>
              <a:t>If multiple threads are concurrently working on components, there could be a clash</a:t>
            </a:r>
          </a:p>
          <a:p>
            <a:pPr lvl="2"/>
            <a:endParaRPr lang="en-GB" sz="800" dirty="0"/>
          </a:p>
          <a:p>
            <a:pPr lvl="1"/>
            <a:r>
              <a:rPr lang="en-GB" dirty="0" smtClean="0"/>
              <a:t>In order to make Swing code safe, must use the method </a:t>
            </a:r>
            <a:r>
              <a:rPr lang="en-GB" i="1" dirty="0" err="1" smtClean="0">
                <a:solidFill>
                  <a:srgbClr val="A7EC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invokeLater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GB" dirty="0" smtClean="0"/>
              <a:t>or </a:t>
            </a:r>
            <a:r>
              <a:rPr lang="en-GB" i="1" dirty="0" err="1" smtClean="0">
                <a:solidFill>
                  <a:srgbClr val="A7EC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invokeAndWait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GB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sz="800" i="1" dirty="0" smtClean="0"/>
          </a:p>
          <a:p>
            <a:pPr lvl="1"/>
            <a:r>
              <a:rPr lang="en-GB" dirty="0" smtClean="0"/>
              <a:t>Executes code within the Event Dispatch Thread</a:t>
            </a:r>
          </a:p>
          <a:p>
            <a:pPr lvl="2"/>
            <a:endParaRPr lang="en-GB" sz="800" dirty="0"/>
          </a:p>
          <a:p>
            <a:pPr lvl="1"/>
            <a:r>
              <a:rPr lang="en-GB" dirty="0" smtClean="0"/>
              <a:t>Inner code is run like a thread – code must be within a Runnable class</a:t>
            </a:r>
          </a:p>
          <a:p>
            <a:pPr lvl="2"/>
            <a:r>
              <a:rPr lang="en-GB" dirty="0" smtClean="0"/>
              <a:t>Way of defining code to run within a </a:t>
            </a:r>
            <a:r>
              <a:rPr lang="en-GB" dirty="0" smtClean="0"/>
              <a:t>“</a:t>
            </a:r>
            <a:r>
              <a:rPr lang="en-GB" dirty="0" smtClean="0"/>
              <a:t>thread”</a:t>
            </a:r>
            <a:endParaRPr lang="en-GB" dirty="0" smtClean="0"/>
          </a:p>
          <a:p>
            <a:pPr lvl="2"/>
            <a:endParaRPr lang="en-GB" sz="800" dirty="0"/>
          </a:p>
          <a:p>
            <a:pPr lvl="1"/>
            <a:r>
              <a:rPr lang="en-GB" dirty="0" smtClean="0"/>
              <a:t>Not 100% vital, but it is good practice, especially for multithreading apps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rgbClr val="2B2C2D"/>
          </a:solidFill>
        </p:spPr>
        <p:txBody>
          <a:bodyPr>
            <a:norm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007275"/>
              </a:buClr>
              <a:buNone/>
            </a:pPr>
            <a:r>
              <a:rPr lang="en-GB" sz="1200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007275"/>
              </a:buClr>
              <a:buNone/>
            </a:pPr>
            <a:r>
              <a:rPr lang="en-GB" sz="1200" dirty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//class constructor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 smtClean="0">
                <a:solidFill>
                  <a:srgbClr val="DD2867"/>
                </a:solidFill>
                <a:latin typeface="Courier New" panose="02070309020205020404" pitchFamily="49" charset="0"/>
              </a:rPr>
              <a:t> public</a:t>
            </a:r>
            <a:r>
              <a:rPr lang="en-GB" sz="1200" b="1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1EB540"/>
                </a:solidFill>
                <a:latin typeface="Courier New" panose="02070309020205020404" pitchFamily="49" charset="0"/>
              </a:rPr>
              <a:t>SimpleJFrame</a:t>
            </a:r>
            <a:r>
              <a:rPr lang="en-GB" sz="12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GB" sz="12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     </a:t>
            </a:r>
            <a:r>
              <a:rPr lang="en-GB" sz="1200" b="1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SwingUtilities</a:t>
            </a:r>
            <a:r>
              <a:rPr lang="en-GB" sz="12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GB" sz="1200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invokeLater</a:t>
            </a:r>
            <a:r>
              <a:rPr lang="en-GB" sz="12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GB" sz="1200" dirty="0" smtClean="0">
                <a:solidFill>
                  <a:srgbClr val="DD2867"/>
                </a:solidFill>
                <a:latin typeface="Courier New" panose="02070309020205020404" pitchFamily="49" charset="0"/>
              </a:rPr>
              <a:t>new</a:t>
            </a:r>
            <a:r>
              <a:rPr lang="en-GB" sz="12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A7EC21"/>
                </a:solidFill>
                <a:latin typeface="Courier New" panose="02070309020205020404" pitchFamily="49" charset="0"/>
              </a:rPr>
              <a:t>Runnable</a:t>
            </a:r>
            <a:r>
              <a:rPr lang="en-GB" sz="12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GB" sz="12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sz="1200" dirty="0" smtClean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</a:rPr>
              <a:t>       </a:t>
            </a:r>
            <a:r>
              <a:rPr lang="en-GB" sz="1200" dirty="0" smtClean="0">
                <a:solidFill>
                  <a:srgbClr val="626262"/>
                </a:solidFill>
                <a:latin typeface="Courier New" panose="02070309020205020404" pitchFamily="49" charset="0"/>
              </a:rPr>
              <a:t>// when the code is invoked, run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626262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 smtClean="0">
                <a:solidFill>
                  <a:srgbClr val="626262"/>
                </a:solidFill>
                <a:latin typeface="Courier New" panose="02070309020205020404" pitchFamily="49" charset="0"/>
              </a:rPr>
              <a:t>        // from this method</a:t>
            </a:r>
            <a:endParaRPr lang="en-GB" sz="1200" dirty="0">
              <a:solidFill>
                <a:srgbClr val="626262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sz="1200" b="1" i="1" dirty="0" smtClean="0">
                <a:solidFill>
                  <a:srgbClr val="FF9393"/>
                </a:solidFill>
                <a:latin typeface="Courier New" panose="02070309020205020404" pitchFamily="49" charset="0"/>
              </a:rPr>
              <a:t>        @</a:t>
            </a:r>
            <a:r>
              <a:rPr lang="en-GB" sz="1200" b="1" i="1" dirty="0">
                <a:solidFill>
                  <a:srgbClr val="FF9393"/>
                </a:solidFill>
                <a:latin typeface="Courier New" panose="02070309020205020404" pitchFamily="49" charset="0"/>
              </a:rPr>
              <a:t>Override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sz="1200" b="1" dirty="0" smtClean="0">
                <a:solidFill>
                  <a:srgbClr val="DD2867"/>
                </a:solidFill>
                <a:latin typeface="Courier New" panose="02070309020205020404" pitchFamily="49" charset="0"/>
              </a:rPr>
              <a:t>        public</a:t>
            </a:r>
            <a:r>
              <a:rPr lang="en-GB" sz="1200" b="1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DD2867"/>
                </a:solidFill>
                <a:latin typeface="Courier New" panose="02070309020205020404" pitchFamily="49" charset="0"/>
              </a:rPr>
              <a:t>void</a:t>
            </a:r>
            <a:r>
              <a:rPr lang="en-GB" sz="12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smtClean="0">
                <a:solidFill>
                  <a:srgbClr val="1EB540"/>
                </a:solidFill>
                <a:latin typeface="Courier New" panose="02070309020205020404" pitchFamily="49" charset="0"/>
              </a:rPr>
              <a:t>run</a:t>
            </a:r>
            <a:r>
              <a:rPr lang="en-GB" sz="12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GB" sz="12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GB" sz="12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             </a:t>
            </a:r>
            <a:r>
              <a:rPr lang="en-GB" sz="1200" dirty="0" smtClean="0">
                <a:solidFill>
                  <a:srgbClr val="626262"/>
                </a:solidFill>
                <a:latin typeface="Courier New" panose="02070309020205020404" pitchFamily="49" charset="0"/>
              </a:rPr>
              <a:t>// run the initialisation code for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dirty="0" smtClean="0">
                <a:solidFill>
                  <a:srgbClr val="626262"/>
                </a:solidFill>
                <a:latin typeface="Courier New" panose="02070309020205020404" pitchFamily="49" charset="0"/>
              </a:rPr>
              <a:t>             // this </a:t>
            </a:r>
            <a:r>
              <a:rPr lang="en-GB" sz="1200" dirty="0" err="1" smtClean="0">
                <a:solidFill>
                  <a:srgbClr val="626262"/>
                </a:solidFill>
                <a:latin typeface="Courier New" panose="02070309020205020404" pitchFamily="49" charset="0"/>
              </a:rPr>
              <a:t>JFrame</a:t>
            </a:r>
            <a:endParaRPr lang="en-GB" sz="1200" dirty="0" smtClean="0">
              <a:solidFill>
                <a:srgbClr val="626262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sz="1200" dirty="0" smtClean="0">
                <a:solidFill>
                  <a:srgbClr val="A7EC21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12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init</a:t>
            </a:r>
            <a:r>
              <a:rPr lang="en-GB" sz="12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GB" sz="1200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GB" sz="12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sz="12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        }</a:t>
            </a:r>
            <a:endParaRPr lang="en-GB" sz="1200" dirty="0">
              <a:solidFill>
                <a:srgbClr val="F9FAF4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GB" sz="12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sz="12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    })</a:t>
            </a:r>
            <a:r>
              <a:rPr lang="en-GB" sz="1200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GB" sz="1200" dirty="0">
              <a:solidFill>
                <a:srgbClr val="E6E6FA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sz="12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0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1st </a:t>
            </a:r>
            <a:r>
              <a:rPr lang="en-GB" smtClean="0"/>
              <a:t>year student </a:t>
            </a:r>
            <a:r>
              <a:rPr lang="en-GB" dirty="0" smtClean="0"/>
              <a:t>– University of Southampton</a:t>
            </a:r>
          </a:p>
          <a:p>
            <a:r>
              <a:rPr lang="en-GB" dirty="0" smtClean="0"/>
              <a:t>Previous South Downs College student</a:t>
            </a:r>
          </a:p>
          <a:p>
            <a:r>
              <a:rPr lang="en-GB" dirty="0" smtClean="0"/>
              <a:t>Programming experience</a:t>
            </a:r>
          </a:p>
          <a:p>
            <a:pPr lvl="1"/>
            <a:r>
              <a:rPr lang="en-GB" dirty="0" smtClean="0"/>
              <a:t>VB.net</a:t>
            </a:r>
          </a:p>
          <a:p>
            <a:pPr lvl="1"/>
            <a:r>
              <a:rPr lang="en-GB" dirty="0" smtClean="0"/>
              <a:t>Java</a:t>
            </a:r>
          </a:p>
          <a:p>
            <a:pPr lvl="1"/>
            <a:r>
              <a:rPr lang="en-GB" dirty="0" smtClean="0"/>
              <a:t>C#</a:t>
            </a:r>
          </a:p>
          <a:p>
            <a:pPr lvl="1"/>
            <a:r>
              <a:rPr lang="en-GB" dirty="0" smtClean="0"/>
              <a:t>Python</a:t>
            </a:r>
          </a:p>
          <a:p>
            <a:pPr lvl="1"/>
            <a:r>
              <a:rPr lang="en-GB" dirty="0" smtClean="0"/>
              <a:t>JavaScript</a:t>
            </a:r>
          </a:p>
          <a:p>
            <a:pPr lvl="1"/>
            <a:r>
              <a:rPr lang="en-GB" dirty="0" smtClean="0"/>
              <a:t>Bash</a:t>
            </a:r>
            <a:endParaRPr lang="en-GB" dirty="0"/>
          </a:p>
          <a:p>
            <a:pPr lvl="1"/>
            <a:r>
              <a:rPr lang="en-GB" dirty="0" smtClean="0"/>
              <a:t>Web development - </a:t>
            </a:r>
            <a:r>
              <a:rPr lang="en-GB" dirty="0" smtClean="0"/>
              <a:t>HTML/CSS/PHP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tc.</a:t>
            </a:r>
          </a:p>
          <a:p>
            <a:pPr marL="201163" lvl="1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14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04" y="1846263"/>
            <a:ext cx="225859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E36AB"/>
                </a:solidFill>
              </a:rPr>
              <a:t>VB.net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68217A"/>
                </a:solidFill>
              </a:rPr>
              <a:t>Visual Studio</a:t>
            </a:r>
            <a:endParaRPr lang="en-GB" dirty="0">
              <a:solidFill>
                <a:srgbClr val="68217A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E36AB"/>
                </a:solidFill>
              </a:rPr>
              <a:t>VB.net</a:t>
            </a:r>
          </a:p>
          <a:p>
            <a:pPr lvl="1"/>
            <a:r>
              <a:rPr lang="en-GB" dirty="0" smtClean="0"/>
              <a:t>Object-oriented, event-driven language</a:t>
            </a:r>
          </a:p>
          <a:p>
            <a:pPr lvl="1"/>
            <a:r>
              <a:rPr lang="en-GB" dirty="0" smtClean="0"/>
              <a:t>Windows – some cross-platform implementation</a:t>
            </a:r>
          </a:p>
          <a:p>
            <a:pPr lvl="1"/>
            <a:r>
              <a:rPr lang="en-GB" dirty="0" smtClean="0"/>
              <a:t>No technical standard</a:t>
            </a:r>
          </a:p>
          <a:p>
            <a:pPr lvl="1"/>
            <a:r>
              <a:rPr lang="en-GB" dirty="0" smtClean="0"/>
              <a:t>Good first language</a:t>
            </a:r>
          </a:p>
          <a:p>
            <a:pPr marL="201168" lvl="1" indent="0">
              <a:buNone/>
            </a:pPr>
            <a:endParaRPr lang="en-GB" dirty="0" smtClean="0"/>
          </a:p>
          <a:p>
            <a:r>
              <a:rPr lang="en-GB" dirty="0" smtClean="0">
                <a:solidFill>
                  <a:srgbClr val="68217A"/>
                </a:solidFill>
              </a:rPr>
              <a:t>Visual Studio</a:t>
            </a:r>
            <a:endParaRPr lang="en-GB" dirty="0">
              <a:solidFill>
                <a:srgbClr val="68217A"/>
              </a:solidFill>
            </a:endParaRPr>
          </a:p>
          <a:p>
            <a:pPr lvl="1"/>
            <a:r>
              <a:rPr lang="en-GB" dirty="0" smtClean="0"/>
              <a:t>Main IDE for VB.net</a:t>
            </a:r>
            <a:endParaRPr lang="en-GB" dirty="0"/>
          </a:p>
          <a:p>
            <a:pPr lvl="1"/>
            <a:r>
              <a:rPr lang="en-GB" dirty="0" smtClean="0"/>
              <a:t>Also supports C++, C#, etc.</a:t>
            </a:r>
            <a:endParaRPr lang="en-GB" dirty="0"/>
          </a:p>
          <a:p>
            <a:pPr lvl="1"/>
            <a:r>
              <a:rPr lang="en-GB" dirty="0" smtClean="0"/>
              <a:t>Plug-in support only recently implemented (beyond Pro version)</a:t>
            </a:r>
            <a:endParaRPr lang="en-GB" dirty="0"/>
          </a:p>
          <a:p>
            <a:pPr lvl="1"/>
            <a:r>
              <a:rPr lang="en-GB" dirty="0" smtClean="0"/>
              <a:t>Lot of code generation (GUI – seen later!)</a:t>
            </a:r>
            <a:endParaRPr lang="en-GB" dirty="0"/>
          </a:p>
          <a:p>
            <a:pPr lvl="1"/>
            <a:endParaRPr lang="en-GB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097915" y="2746032"/>
            <a:ext cx="4937125" cy="2156857"/>
            <a:chOff x="1097280" y="2572397"/>
            <a:chExt cx="4937125" cy="2156857"/>
          </a:xfrm>
        </p:grpSpPr>
        <p:pic>
          <p:nvPicPr>
            <p:cNvPr id="20" name="Content Placeholder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3899972"/>
              <a:ext cx="4937125" cy="829282"/>
            </a:xfrm>
            <a:prstGeom prst="rect">
              <a:avLst/>
            </a:prstGeom>
          </p:spPr>
        </p:pic>
        <p:pic>
          <p:nvPicPr>
            <p:cNvPr id="1026" name="Picture 2" descr="http://static.tiepie.com/gfx/128x/Software/3rdParty/VBDotNet/VBDotNet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42" y="2572397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18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E76F00"/>
                </a:solidFill>
              </a:rPr>
              <a:t>Java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2C2255"/>
                </a:solidFill>
              </a:rPr>
              <a:t>Eclipse</a:t>
            </a:r>
            <a:endParaRPr lang="en-GB" dirty="0">
              <a:solidFill>
                <a:srgbClr val="2C225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E76F00"/>
                </a:solidFill>
              </a:rPr>
              <a:t>Java</a:t>
            </a:r>
            <a:endParaRPr lang="en-GB" dirty="0">
              <a:solidFill>
                <a:srgbClr val="E76F00"/>
              </a:solidFill>
            </a:endParaRPr>
          </a:p>
          <a:p>
            <a:pPr lvl="1"/>
            <a:r>
              <a:rPr lang="en-GB" dirty="0" smtClean="0"/>
              <a:t>Object-oriented language</a:t>
            </a:r>
            <a:endParaRPr lang="en-GB" dirty="0"/>
          </a:p>
          <a:p>
            <a:pPr lvl="1"/>
            <a:r>
              <a:rPr lang="en-GB" dirty="0" smtClean="0"/>
              <a:t>Not natively event-driven</a:t>
            </a:r>
            <a:endParaRPr lang="en-GB" dirty="0"/>
          </a:p>
          <a:p>
            <a:pPr lvl="1"/>
            <a:r>
              <a:rPr lang="en-GB" dirty="0" smtClean="0"/>
              <a:t>Multi-platform – JVM (WORA)</a:t>
            </a:r>
          </a:p>
          <a:p>
            <a:pPr lvl="1"/>
            <a:r>
              <a:rPr lang="en-GB" dirty="0" smtClean="0"/>
              <a:t>Java Technical Standard</a:t>
            </a:r>
          </a:p>
          <a:p>
            <a:pPr lvl="1"/>
            <a:r>
              <a:rPr lang="en-GB" dirty="0" smtClean="0"/>
              <a:t>Typical language taught in universities</a:t>
            </a: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r>
              <a:rPr lang="en-GB" dirty="0" smtClean="0">
                <a:solidFill>
                  <a:srgbClr val="2C2255"/>
                </a:solidFill>
              </a:rPr>
              <a:t>Eclipse</a:t>
            </a:r>
            <a:endParaRPr lang="en-GB" dirty="0">
              <a:solidFill>
                <a:srgbClr val="2C2255"/>
              </a:solidFill>
            </a:endParaRPr>
          </a:p>
          <a:p>
            <a:pPr lvl="1"/>
            <a:r>
              <a:rPr lang="en-GB" dirty="0" smtClean="0"/>
              <a:t>One of many IDEs for Java </a:t>
            </a:r>
          </a:p>
          <a:p>
            <a:pPr lvl="1"/>
            <a:r>
              <a:rPr lang="en-GB" dirty="0" smtClean="0"/>
              <a:t>Plug-in support</a:t>
            </a:r>
          </a:p>
          <a:p>
            <a:pPr lvl="1"/>
            <a:r>
              <a:rPr lang="en-GB" dirty="0" smtClean="0"/>
              <a:t>Open-source, non-profit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78" y="2024649"/>
            <a:ext cx="1253000" cy="2331433"/>
          </a:xfr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31" y="4738026"/>
            <a:ext cx="3291840" cy="77043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046382" y="1134441"/>
            <a:ext cx="59505" cy="72002"/>
          </a:xfrm>
          <a:prstGeom prst="ellipse">
            <a:avLst/>
          </a:prstGeom>
          <a:solidFill>
            <a:srgbClr val="F8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6607816" y="4318594"/>
            <a:ext cx="35703" cy="35703"/>
          </a:xfrm>
          <a:prstGeom prst="ellipse">
            <a:avLst/>
          </a:prstGeom>
          <a:solidFill>
            <a:srgbClr val="F8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3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VB to Java quick reference table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365919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Visual Basic .NET</a:t>
                      </a:r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Java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Sub-procedures and functions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Methods*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Inherits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extends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Imports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import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Dim </a:t>
                      </a:r>
                      <a:r>
                        <a:rPr lang="en-GB" i="1" dirty="0" smtClean="0"/>
                        <a:t>x</a:t>
                      </a:r>
                      <a:r>
                        <a:rPr lang="en-GB" i="0" baseline="0" dirty="0" smtClean="0"/>
                        <a:t> As </a:t>
                      </a:r>
                      <a:r>
                        <a:rPr lang="en-GB" i="1" baseline="0" dirty="0" smtClean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Type</a:t>
                      </a:r>
                      <a:r>
                        <a:rPr lang="en-GB" i="0" baseline="0" dirty="0" smtClean="0"/>
                        <a:t> </a:t>
                      </a:r>
                      <a:r>
                        <a:rPr lang="en-GB" i="1" baseline="0" dirty="0" smtClean="0"/>
                        <a:t>x </a:t>
                      </a:r>
                      <a:r>
                        <a:rPr lang="en-GB" i="0" baseline="0" dirty="0" smtClean="0"/>
                        <a:t>= new </a:t>
                      </a:r>
                      <a:r>
                        <a:rPr lang="en-GB" i="1" baseline="0" dirty="0" smtClean="0"/>
                        <a:t>Type(…)</a:t>
                      </a:r>
                      <a:r>
                        <a:rPr lang="en-GB" i="0" baseline="0" dirty="0" smtClean="0"/>
                        <a:t>;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†</a:t>
                      </a:r>
                      <a:endParaRPr lang="en-GB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Dim </a:t>
                      </a:r>
                      <a:r>
                        <a:rPr lang="en-GB" i="1" dirty="0" smtClean="0"/>
                        <a:t>x</a:t>
                      </a:r>
                      <a:r>
                        <a:rPr lang="en-GB" i="0" dirty="0" smtClean="0"/>
                        <a:t> As </a:t>
                      </a:r>
                      <a:r>
                        <a:rPr lang="en-GB" i="1" dirty="0" smtClean="0"/>
                        <a:t>Primitive </a:t>
                      </a:r>
                      <a:r>
                        <a:rPr lang="en-GB" i="0" dirty="0" smtClean="0"/>
                        <a:t>(e.g.</a:t>
                      </a:r>
                      <a:r>
                        <a:rPr lang="en-GB" i="0" baseline="0" dirty="0" smtClean="0"/>
                        <a:t> Integer)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Primitive</a:t>
                      </a:r>
                      <a:r>
                        <a:rPr lang="en-GB" i="1" baseline="0" dirty="0" smtClean="0"/>
                        <a:t> x = </a:t>
                      </a:r>
                      <a:r>
                        <a:rPr lang="en-GB" i="0" baseline="0" dirty="0" smtClean="0"/>
                        <a:t>value</a:t>
                      </a:r>
                      <a:r>
                        <a:rPr lang="en-GB" i="1" baseline="0" dirty="0" smtClean="0"/>
                        <a:t>;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†</a:t>
                      </a:r>
                      <a:endParaRPr lang="en-GB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Control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Component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Form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JFrame</a:t>
                      </a:r>
                      <a:r>
                        <a:rPr lang="en-GB" dirty="0" smtClean="0"/>
                        <a:t>/</a:t>
                      </a:r>
                      <a:r>
                        <a:rPr lang="en-GB" dirty="0" err="1" smtClean="0"/>
                        <a:t>JDialog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Namespaces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Packages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Ending</a:t>
                      </a:r>
                      <a:r>
                        <a:rPr lang="en-GB" baseline="0" dirty="0" smtClean="0"/>
                        <a:t> statements – implicit with lines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; used at</a:t>
                      </a:r>
                      <a:r>
                        <a:rPr lang="en-GB" baseline="0" dirty="0" smtClean="0"/>
                        <a:t> end of statement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Blocks</a:t>
                      </a:r>
                      <a:r>
                        <a:rPr lang="en-GB" baseline="0" dirty="0" smtClean="0"/>
                        <a:t> of 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Braces define the block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smtClean="0"/>
                        <a:t>of code </a:t>
                      </a:r>
                      <a:r>
                        <a:rPr lang="en-GB" baseline="0" dirty="0" smtClean="0"/>
                        <a:t>{}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Left-Right Arrow 15"/>
          <p:cNvSpPr/>
          <p:nvPr/>
        </p:nvSpPr>
        <p:spPr>
          <a:xfrm>
            <a:off x="5754688" y="1940243"/>
            <a:ext cx="742950" cy="188596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4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explanations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*</a:t>
            </a:r>
            <a:r>
              <a:rPr lang="en-GB" dirty="0" smtClean="0"/>
              <a:t> To tell if a method in Java is a sub-procedure or a function, look at it’s </a:t>
            </a:r>
            <a:r>
              <a:rPr lang="en-GB" b="1" dirty="0" smtClean="0"/>
              <a:t>return type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dirty="0" smtClean="0"/>
              <a:t> means the method is a sub-procedure – returns a void, i.e. nothing!</a:t>
            </a:r>
          </a:p>
          <a:p>
            <a:pPr lvl="1"/>
            <a:r>
              <a:rPr lang="en-GB" dirty="0" smtClean="0"/>
              <a:t>Any other type (e.g. </a:t>
            </a:r>
            <a:r>
              <a:rPr lang="en-GB" dirty="0" err="1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/>
              <a:t>, </a:t>
            </a:r>
            <a:r>
              <a:rPr lang="en-GB" dirty="0" err="1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 smtClean="0"/>
              <a:t>, etc.) means the method is a function</a:t>
            </a:r>
            <a:endParaRPr lang="en-GB" dirty="0"/>
          </a:p>
          <a:p>
            <a:r>
              <a:rPr lang="en-GB" sz="2400" dirty="0" smtClean="0"/>
              <a:t>†</a:t>
            </a:r>
            <a:r>
              <a:rPr lang="en-GB" dirty="0" smtClean="0"/>
              <a:t> Primitives are base types - lowest level of variables. All classes are built on these.</a:t>
            </a:r>
          </a:p>
          <a:p>
            <a:pPr lvl="1"/>
            <a:r>
              <a:rPr lang="en-GB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GB" dirty="0" smtClean="0"/>
              <a:t>/</a:t>
            </a:r>
            <a:r>
              <a:rPr lang="en-GB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GB" dirty="0" smtClean="0"/>
              <a:t>/</a:t>
            </a:r>
            <a:r>
              <a:rPr lang="en-GB" dirty="0" err="1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/>
              <a:t>/</a:t>
            </a:r>
            <a:r>
              <a:rPr lang="en-GB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dirty="0" smtClean="0"/>
              <a:t> – 8/16/32/64-bit signed two’s complement integer, respectively</a:t>
            </a:r>
          </a:p>
          <a:p>
            <a:pPr lvl="1"/>
            <a:r>
              <a:rPr lang="en-GB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dirty="0" smtClean="0"/>
              <a:t>/</a:t>
            </a:r>
            <a:r>
              <a:rPr lang="en-GB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dirty="0" smtClean="0"/>
              <a:t> – 32/64-bit IEEE 754 floating point</a:t>
            </a:r>
          </a:p>
          <a:p>
            <a:pPr lvl="1"/>
            <a:r>
              <a:rPr lang="en-GB" dirty="0" err="1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 smtClean="0"/>
              <a:t> – </a:t>
            </a:r>
            <a:r>
              <a:rPr lang="en-GB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GB" dirty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 smtClean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</a:t>
            </a:r>
            <a:r>
              <a:rPr lang="en-GB" dirty="0" smtClean="0"/>
              <a:t> – single character</a:t>
            </a:r>
          </a:p>
          <a:p>
            <a:r>
              <a:rPr lang="en-GB" b="1" dirty="0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en-GB" dirty="0" smtClean="0"/>
              <a:t> are all other objects – built out of primitives, other classes, and methods</a:t>
            </a:r>
          </a:p>
          <a:p>
            <a:pPr lvl="1"/>
            <a:r>
              <a:rPr lang="en-GB" dirty="0" smtClean="0"/>
              <a:t>Many different classes exist, native and in libraries. Your own classes can be made as well</a:t>
            </a:r>
          </a:p>
          <a:p>
            <a:pPr lvl="1"/>
            <a:r>
              <a:rPr lang="en-GB" dirty="0" smtClean="0"/>
              <a:t>Primitives also have classes – wrapper classes (</a:t>
            </a:r>
            <a:r>
              <a:rPr lang="en-GB" b="1" dirty="0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 smtClean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53210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Example - quick comparison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01168" lvl="1" indent="0">
              <a:buNone/>
            </a:pPr>
            <a:endParaRPr lang="en-GB" dirty="0"/>
          </a:p>
          <a:p>
            <a:pPr lvl="1"/>
            <a:r>
              <a:rPr lang="en-GB" dirty="0" smtClean="0"/>
              <a:t>Native GUI implementation</a:t>
            </a:r>
          </a:p>
          <a:p>
            <a:pPr lvl="1"/>
            <a:r>
              <a:rPr lang="en-GB" dirty="0" smtClean="0"/>
              <a:t>Three controls used – </a:t>
            </a:r>
            <a:r>
              <a:rPr lang="en-GB" dirty="0" smtClean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4EC9B0"/>
                </a:solidFill>
                <a:latin typeface="Consolas" panose="020B0609020204030204" pitchFamily="49" charset="0"/>
              </a:rPr>
              <a:t>Label</a:t>
            </a:r>
            <a:r>
              <a:rPr lang="en-GB" dirty="0" smtClean="0"/>
              <a:t>, and </a:t>
            </a:r>
            <a:r>
              <a:rPr lang="en-GB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TextBox</a:t>
            </a:r>
            <a:endParaRPr lang="en-GB" dirty="0" smtClean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 smtClean="0"/>
              <a:t>Placed using precise co-ordinates and dimensions</a:t>
            </a:r>
          </a:p>
          <a:p>
            <a:pPr lvl="1"/>
            <a:r>
              <a:rPr lang="en-GB" dirty="0" smtClean="0"/>
              <a:t>Only one line of code required to show dialog</a:t>
            </a:r>
          </a:p>
          <a:p>
            <a:pPr lvl="1"/>
            <a:r>
              <a:rPr lang="en-GB" dirty="0" smtClean="0"/>
              <a:t>Most generation code is hidden from the </a:t>
            </a:r>
            <a:r>
              <a:rPr lang="en-GB" dirty="0" smtClean="0"/>
              <a:t>programmer</a:t>
            </a:r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2" y="2029249"/>
            <a:ext cx="3419475" cy="59055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01168" lvl="1" indent="0">
              <a:buNone/>
            </a:pPr>
            <a:endParaRPr lang="en-GB" dirty="0"/>
          </a:p>
          <a:p>
            <a:pPr lvl="1"/>
            <a:r>
              <a:rPr lang="en-GB" dirty="0" smtClean="0"/>
              <a:t>Java Swing and </a:t>
            </a:r>
            <a:r>
              <a:rPr lang="en-GB" dirty="0" smtClean="0"/>
              <a:t>AWT (Abstract Window Toolkit)</a:t>
            </a:r>
            <a:endParaRPr lang="en-GB" dirty="0" smtClean="0"/>
          </a:p>
          <a:p>
            <a:pPr lvl="1"/>
            <a:r>
              <a:rPr lang="en-GB" dirty="0" smtClean="0"/>
              <a:t>NOT native to Java – imports required</a:t>
            </a:r>
          </a:p>
          <a:p>
            <a:pPr lvl="1"/>
            <a:r>
              <a:rPr lang="en-GB" dirty="0" smtClean="0"/>
              <a:t>Five “components” used – </a:t>
            </a:r>
            <a:r>
              <a:rPr lang="en-GB" b="1" dirty="0" err="1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GB" dirty="0" smtClean="0"/>
              <a:t>, </a:t>
            </a:r>
            <a:r>
              <a:rPr lang="en-GB" b="1" dirty="0" err="1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GB" dirty="0" smtClean="0"/>
              <a:t>, </a:t>
            </a:r>
            <a:r>
              <a:rPr lang="en-GB" b="1" dirty="0" err="1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JTextField</a:t>
            </a:r>
            <a:r>
              <a:rPr lang="en-GB" dirty="0" smtClean="0"/>
              <a:t>, </a:t>
            </a:r>
            <a:r>
              <a:rPr lang="en-GB" b="1" dirty="0" err="1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GB" dirty="0" smtClean="0"/>
              <a:t>, and </a:t>
            </a:r>
            <a:r>
              <a:rPr lang="en-GB" b="1" dirty="0" err="1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</a:t>
            </a:r>
            <a:endParaRPr lang="en-GB" b="1" dirty="0" smtClean="0">
              <a:solidFill>
                <a:srgbClr val="1D84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Placed and sized (generally automatically) with a </a:t>
            </a:r>
            <a:r>
              <a:rPr lang="en-GB" b="1" dirty="0" err="1" smtClean="0">
                <a:solidFill>
                  <a:srgbClr val="1D84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LayoutManager</a:t>
            </a:r>
            <a:endParaRPr lang="en-GB" b="1" dirty="0" smtClean="0">
              <a:solidFill>
                <a:srgbClr val="1D84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Generation and listener code is all defined manually by the programmer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910" y="1962574"/>
            <a:ext cx="3238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3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Source Code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Swing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Java’s main GUI library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Contains classes and methods for components, listeners, etc.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Operates on the “Event Dispatch Thread” – thread safety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Compared to VB.net, it’s a lot more work – no native drag-and-drop designer</a:t>
            </a:r>
          </a:p>
          <a:p>
            <a:pPr lvl="2"/>
            <a:r>
              <a:rPr lang="en-GB" dirty="0" smtClean="0"/>
              <a:t>Plug-ins do exist to add this functionality to the IDE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Doing the code generation of VB yourselves - extremely versatile and customizable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Must be imported in order to use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DD28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.*)</a:t>
            </a:r>
          </a:p>
        </p:txBody>
      </p:sp>
    </p:spTree>
    <p:extLst>
      <p:ext uri="{BB962C8B-B14F-4D97-AF65-F5344CB8AC3E}">
        <p14:creationId xmlns:p14="http://schemas.microsoft.com/office/powerpoint/2010/main" val="2765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ton">
  <a:themeElements>
    <a:clrScheme name="Soton">
      <a:dk1>
        <a:srgbClr val="111111"/>
      </a:dk1>
      <a:lt1>
        <a:srgbClr val="FFFFFF"/>
      </a:lt1>
      <a:dk2>
        <a:srgbClr val="005355"/>
      </a:dk2>
      <a:lt2>
        <a:srgbClr val="DDEEEE"/>
      </a:lt2>
      <a:accent1>
        <a:srgbClr val="007275"/>
      </a:accent1>
      <a:accent2>
        <a:srgbClr val="005355"/>
      </a:accent2>
      <a:accent3>
        <a:srgbClr val="002E3B"/>
      </a:accent3>
      <a:accent4>
        <a:srgbClr val="0097C2"/>
      </a:accent4>
      <a:accent5>
        <a:srgbClr val="07A285"/>
      </a:accent5>
      <a:accent6>
        <a:srgbClr val="E6F6F3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ton" id="{CB65B60E-3BCD-4CA4-BADD-0EED95938C5B}" vid="{87C38E83-E802-4D51-95B0-FACE2F7FEB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Soton</Template>
  <TotalTime>7242</TotalTime>
  <Words>927</Words>
  <Application>Microsoft Office PowerPoint</Application>
  <PresentationFormat>Widescreen</PresentationFormat>
  <Paragraphs>196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Consolas</vt:lpstr>
      <vt:lpstr>Courier New</vt:lpstr>
      <vt:lpstr>Soton</vt:lpstr>
      <vt:lpstr>GUIs in Java – an overview &amp; comparison to VB.net</vt:lpstr>
      <vt:lpstr>About Me</vt:lpstr>
      <vt:lpstr>VB.net and Visual Studio</vt:lpstr>
      <vt:lpstr>Java and Eclipse</vt:lpstr>
      <vt:lpstr>VB to Java quick reference table</vt:lpstr>
      <vt:lpstr>Quick explanations</vt:lpstr>
      <vt:lpstr>GUI Example - quick comparison</vt:lpstr>
      <vt:lpstr>Source Code</vt:lpstr>
      <vt:lpstr>Swing</vt:lpstr>
      <vt:lpstr>Components and their Properties</vt:lpstr>
      <vt:lpstr>Layout Managers</vt:lpstr>
      <vt:lpstr>Listeners</vt:lpstr>
      <vt:lpstr>Anonymous Classes</vt:lpstr>
      <vt:lpstr>SwingUtilities.invokeLater(…);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Rory Kelly</dc:creator>
  <cp:lastModifiedBy>Rory Kelly</cp:lastModifiedBy>
  <cp:revision>67</cp:revision>
  <dcterms:created xsi:type="dcterms:W3CDTF">2016-03-03T12:42:44Z</dcterms:created>
  <dcterms:modified xsi:type="dcterms:W3CDTF">2016-04-14T21:16:38Z</dcterms:modified>
</cp:coreProperties>
</file>